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37" r:id="rId2"/>
    <p:sldId id="256" r:id="rId3"/>
    <p:sldId id="257" r:id="rId4"/>
    <p:sldId id="338" r:id="rId5"/>
    <p:sldId id="339" r:id="rId6"/>
    <p:sldId id="340" r:id="rId7"/>
    <p:sldId id="341" r:id="rId8"/>
    <p:sldId id="342" r:id="rId9"/>
    <p:sldId id="343" r:id="rId10"/>
    <p:sldId id="344" r:id="rId11"/>
    <p:sldId id="345" r:id="rId12"/>
    <p:sldId id="346" r:id="rId13"/>
    <p:sldId id="347" r:id="rId14"/>
    <p:sldId id="348" r:id="rId15"/>
    <p:sldId id="349" r:id="rId16"/>
    <p:sldId id="296"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6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011430-CE5D-4E85-8D88-B3E7AC504615}" type="datetimeFigureOut">
              <a:rPr lang="ru-RU" smtClean="0"/>
              <a:pPr/>
              <a:t>05.06.2024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8651BD-54AA-448E-9CA0-5879DE50899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v3bl.goszakup.gov.kz/" TargetMode="External"/><Relationship Id="rId2" Type="http://schemas.openxmlformats.org/officeDocument/2006/relationships/hyperlink" Target="http://www.goszakup.gov.kz/"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3528" y="332656"/>
            <a:ext cx="8496944" cy="6192688"/>
          </a:xfrm>
        </p:spPr>
        <p:txBody>
          <a:bodyPr>
            <a:normAutofit fontScale="47500" lnSpcReduction="20000"/>
          </a:bodyPr>
          <a:lstStyle/>
          <a:p>
            <a:r>
              <a:rPr lang="ru-RU" sz="4400" dirty="0" err="1" smtClean="0">
                <a:solidFill>
                  <a:schemeClr val="tx1"/>
                </a:solidFill>
                <a:latin typeface="Times New Roman" pitchFamily="18" charset="0"/>
                <a:cs typeface="Times New Roman" pitchFamily="18" charset="0"/>
              </a:rPr>
              <a:t>Қазақстан Республикасы</a:t>
            </a:r>
            <a:r>
              <a:rPr lang="ru-RU" sz="4400" dirty="0" smtClean="0">
                <a:solidFill>
                  <a:schemeClr val="tx1"/>
                </a:solidFill>
                <a:latin typeface="Times New Roman" pitchFamily="18" charset="0"/>
                <a:cs typeface="Times New Roman" pitchFamily="18" charset="0"/>
              </a:rPr>
              <a:t> </a:t>
            </a:r>
            <a:r>
              <a:rPr lang="ru-RU" sz="4400" dirty="0" err="1" smtClean="0">
                <a:solidFill>
                  <a:schemeClr val="tx1"/>
                </a:solidFill>
                <a:latin typeface="Times New Roman" pitchFamily="18" charset="0"/>
                <a:cs typeface="Times New Roman" pitchFamily="18" charset="0"/>
              </a:rPr>
              <a:t>Ғылым және</a:t>
            </a:r>
            <a:r>
              <a:rPr lang="ru-RU" sz="4400" dirty="0" smtClean="0">
                <a:solidFill>
                  <a:schemeClr val="tx1"/>
                </a:solidFill>
                <a:latin typeface="Times New Roman" pitchFamily="18" charset="0"/>
                <a:cs typeface="Times New Roman" pitchFamily="18" charset="0"/>
              </a:rPr>
              <a:t> </a:t>
            </a:r>
            <a:r>
              <a:rPr lang="kk-KZ" sz="4400" dirty="0" smtClean="0">
                <a:solidFill>
                  <a:schemeClr val="tx1"/>
                </a:solidFill>
                <a:latin typeface="Times New Roman" pitchFamily="18" charset="0"/>
                <a:cs typeface="Times New Roman" pitchFamily="18" charset="0"/>
              </a:rPr>
              <a:t>жоғары </a:t>
            </a:r>
            <a:r>
              <a:rPr lang="ru-RU" sz="4400" dirty="0" err="1" smtClean="0">
                <a:solidFill>
                  <a:schemeClr val="tx1"/>
                </a:solidFill>
                <a:latin typeface="Times New Roman" pitchFamily="18" charset="0"/>
                <a:cs typeface="Times New Roman" pitchFamily="18" charset="0"/>
              </a:rPr>
              <a:t>білім</a:t>
            </a:r>
            <a:r>
              <a:rPr lang="ru-RU" sz="4400" dirty="0" smtClean="0">
                <a:solidFill>
                  <a:schemeClr val="tx1"/>
                </a:solidFill>
                <a:latin typeface="Times New Roman" pitchFamily="18" charset="0"/>
                <a:cs typeface="Times New Roman" pitchFamily="18" charset="0"/>
              </a:rPr>
              <a:t> </a:t>
            </a:r>
            <a:r>
              <a:rPr lang="ru-RU" sz="4400" dirty="0" err="1" smtClean="0">
                <a:solidFill>
                  <a:schemeClr val="tx1"/>
                </a:solidFill>
                <a:latin typeface="Times New Roman" pitchFamily="18" charset="0"/>
                <a:cs typeface="Times New Roman" pitchFamily="18" charset="0"/>
              </a:rPr>
              <a:t>министрлігі</a:t>
            </a:r>
            <a:endParaRPr lang="ru-RU" sz="4400" dirty="0" smtClean="0">
              <a:solidFill>
                <a:schemeClr val="tx1"/>
              </a:solidFill>
              <a:latin typeface="Times New Roman" pitchFamily="18" charset="0"/>
              <a:cs typeface="Times New Roman" pitchFamily="18" charset="0"/>
            </a:endParaRPr>
          </a:p>
          <a:p>
            <a:r>
              <a:rPr lang="ru-RU" sz="4400" dirty="0" smtClean="0">
                <a:solidFill>
                  <a:schemeClr val="tx1"/>
                </a:solidFill>
                <a:latin typeface="Times New Roman" pitchFamily="18" charset="0"/>
                <a:cs typeface="Times New Roman" pitchFamily="18" charset="0"/>
              </a:rPr>
              <a:t>Е.А. </a:t>
            </a:r>
            <a:r>
              <a:rPr lang="ru-RU" sz="4400" dirty="0" err="1" smtClean="0">
                <a:solidFill>
                  <a:schemeClr val="tx1"/>
                </a:solidFill>
                <a:latin typeface="Times New Roman" pitchFamily="18" charset="0"/>
                <a:cs typeface="Times New Roman" pitchFamily="18" charset="0"/>
              </a:rPr>
              <a:t>Бөкетов атындағы Қарағанды </a:t>
            </a:r>
            <a:r>
              <a:rPr lang="ru-RU" sz="4400" dirty="0" smtClean="0">
                <a:solidFill>
                  <a:schemeClr val="tx1"/>
                </a:solidFill>
                <a:latin typeface="Times New Roman" pitchFamily="18" charset="0"/>
                <a:cs typeface="Times New Roman" pitchFamily="18" charset="0"/>
              </a:rPr>
              <a:t>университет</a:t>
            </a:r>
          </a:p>
          <a:p>
            <a:r>
              <a:rPr lang="ru-RU" sz="4400" dirty="0" smtClean="0">
                <a:solidFill>
                  <a:schemeClr val="tx1"/>
                </a:solidFill>
                <a:latin typeface="Times New Roman" pitchFamily="18" charset="0"/>
                <a:cs typeface="Times New Roman" pitchFamily="18" charset="0"/>
              </a:rPr>
              <a:t> </a:t>
            </a:r>
          </a:p>
          <a:p>
            <a:r>
              <a:rPr lang="ru-RU" sz="3600" dirty="0" smtClean="0">
                <a:solidFill>
                  <a:schemeClr val="tx1"/>
                </a:solidFill>
                <a:latin typeface="Times New Roman" pitchFamily="18" charset="0"/>
                <a:cs typeface="Times New Roman" pitchFamily="18" charset="0"/>
              </a:rPr>
              <a:t> </a:t>
            </a:r>
          </a:p>
          <a:p>
            <a:r>
              <a:rPr lang="ru-RU" sz="3600" b="1" dirty="0" err="1" smtClean="0">
                <a:solidFill>
                  <a:schemeClr val="tx1"/>
                </a:solidFill>
                <a:latin typeface="Times New Roman" pitchFamily="18" charset="0"/>
                <a:cs typeface="Times New Roman" pitchFamily="18" charset="0"/>
              </a:rPr>
              <a:t>Атабаева</a:t>
            </a:r>
            <a:r>
              <a:rPr lang="ru-RU" sz="3600" b="1" dirty="0" smtClean="0">
                <a:solidFill>
                  <a:schemeClr val="tx1"/>
                </a:solidFill>
                <a:latin typeface="Times New Roman" pitchFamily="18" charset="0"/>
                <a:cs typeface="Times New Roman" pitchFamily="18" charset="0"/>
              </a:rPr>
              <a:t> Асия </a:t>
            </a:r>
            <a:r>
              <a:rPr lang="ru-RU" sz="3600" b="1" dirty="0" err="1" smtClean="0">
                <a:solidFill>
                  <a:schemeClr val="tx1"/>
                </a:solidFill>
                <a:latin typeface="Times New Roman" pitchFamily="18" charset="0"/>
                <a:cs typeface="Times New Roman" pitchFamily="18" charset="0"/>
              </a:rPr>
              <a:t>Кайрошовна</a:t>
            </a:r>
            <a:endParaRPr lang="ru-RU" sz="3600" b="1" dirty="0" smtClean="0">
              <a:solidFill>
                <a:schemeClr val="tx1"/>
              </a:solidFill>
              <a:latin typeface="Times New Roman" pitchFamily="18" charset="0"/>
              <a:cs typeface="Times New Roman" pitchFamily="18" charset="0"/>
            </a:endParaRPr>
          </a:p>
          <a:p>
            <a:r>
              <a:rPr lang="kk-KZ" sz="3600" b="1" dirty="0" smtClean="0">
                <a:solidFill>
                  <a:schemeClr val="tx1"/>
                </a:solidFill>
                <a:latin typeface="Times New Roman" pitchFamily="18" charset="0"/>
                <a:cs typeface="Times New Roman" pitchFamily="18" charset="0"/>
              </a:rPr>
              <a:t>Хамитова Дания Амантаевна</a:t>
            </a:r>
            <a:endParaRPr lang="ru-RU" sz="3600" dirty="0" smtClean="0">
              <a:solidFill>
                <a:schemeClr val="tx1"/>
              </a:solidFill>
              <a:latin typeface="Times New Roman" pitchFamily="18" charset="0"/>
              <a:cs typeface="Times New Roman" pitchFamily="18" charset="0"/>
            </a:endParaRPr>
          </a:p>
          <a:p>
            <a:r>
              <a:rPr lang="ru-RU" sz="3600" dirty="0" smtClean="0">
                <a:solidFill>
                  <a:schemeClr val="tx1"/>
                </a:solidFill>
                <a:latin typeface="Times New Roman" pitchFamily="18" charset="0"/>
                <a:cs typeface="Times New Roman" pitchFamily="18" charset="0"/>
              </a:rPr>
              <a:t> </a:t>
            </a:r>
          </a:p>
          <a:p>
            <a:r>
              <a:rPr lang="ru-RU" sz="4400" dirty="0" smtClean="0">
                <a:solidFill>
                  <a:schemeClr val="tx1"/>
                </a:solidFill>
                <a:latin typeface="Times New Roman" pitchFamily="18" charset="0"/>
                <a:cs typeface="Times New Roman" pitchFamily="18" charset="0"/>
              </a:rPr>
              <a:t>  </a:t>
            </a:r>
          </a:p>
          <a:p>
            <a:r>
              <a:rPr lang="ru-RU" sz="4400" b="1" dirty="0" smtClean="0">
                <a:solidFill>
                  <a:schemeClr val="tx1"/>
                </a:solidFill>
                <a:latin typeface="Times New Roman" pitchFamily="18" charset="0"/>
                <a:cs typeface="Times New Roman" pitchFamily="18" charset="0"/>
              </a:rPr>
              <a:t>«</a:t>
            </a:r>
            <a:r>
              <a:rPr lang="ru-RU" sz="4400" b="1" dirty="0" err="1" smtClean="0">
                <a:solidFill>
                  <a:schemeClr val="tx1"/>
                </a:solidFill>
                <a:latin typeface="Times New Roman" pitchFamily="18" charset="0"/>
                <a:cs typeface="Times New Roman" pitchFamily="18" charset="0"/>
              </a:rPr>
              <a:t>Мемлекеттік</a:t>
            </a:r>
            <a:r>
              <a:rPr lang="ru-RU" sz="4400" b="1" dirty="0" smtClean="0">
                <a:solidFill>
                  <a:schemeClr val="tx1"/>
                </a:solidFill>
                <a:latin typeface="Times New Roman" pitchFamily="18" charset="0"/>
                <a:cs typeface="Times New Roman" pitchFamily="18" charset="0"/>
              </a:rPr>
              <a:t> </a:t>
            </a:r>
            <a:r>
              <a:rPr lang="ru-RU" sz="4400" b="1" dirty="0" err="1" smtClean="0">
                <a:solidFill>
                  <a:schemeClr val="tx1"/>
                </a:solidFill>
                <a:latin typeface="Times New Roman" pitchFamily="18" charset="0"/>
                <a:cs typeface="Times New Roman" pitchFamily="18" charset="0"/>
              </a:rPr>
              <a:t>сатып</a:t>
            </a:r>
            <a:r>
              <a:rPr lang="ru-RU" sz="4400" b="1" dirty="0" smtClean="0">
                <a:solidFill>
                  <a:schemeClr val="tx1"/>
                </a:solidFill>
                <a:latin typeface="Times New Roman" pitchFamily="18" charset="0"/>
                <a:cs typeface="Times New Roman" pitchFamily="18" charset="0"/>
              </a:rPr>
              <a:t> </a:t>
            </a:r>
            <a:r>
              <a:rPr lang="ru-RU" sz="4400" b="1" dirty="0" err="1" smtClean="0">
                <a:solidFill>
                  <a:schemeClr val="tx1"/>
                </a:solidFill>
                <a:latin typeface="Times New Roman" pitchFamily="18" charset="0"/>
                <a:cs typeface="Times New Roman" pitchFamily="18" charset="0"/>
              </a:rPr>
              <a:t>алулар</a:t>
            </a:r>
            <a:r>
              <a:rPr lang="ru-RU" sz="4400" b="1" dirty="0" smtClean="0">
                <a:solidFill>
                  <a:schemeClr val="tx1"/>
                </a:solidFill>
                <a:latin typeface="Times New Roman" pitchFamily="18" charset="0"/>
                <a:cs typeface="Times New Roman" pitchFamily="18" charset="0"/>
              </a:rPr>
              <a:t>» </a:t>
            </a:r>
            <a:r>
              <a:rPr lang="ru-RU" sz="4400" b="1" dirty="0" err="1" smtClean="0">
                <a:solidFill>
                  <a:schemeClr val="tx1"/>
                </a:solidFill>
                <a:latin typeface="Times New Roman" pitchFamily="18" charset="0"/>
                <a:cs typeface="Times New Roman" pitchFamily="18" charset="0"/>
              </a:rPr>
              <a:t>пәні бойынша</a:t>
            </a:r>
            <a:endParaRPr lang="ru-RU" sz="4400" dirty="0" smtClean="0">
              <a:solidFill>
                <a:schemeClr val="tx1"/>
              </a:solidFill>
              <a:latin typeface="Times New Roman" pitchFamily="18" charset="0"/>
              <a:cs typeface="Times New Roman" pitchFamily="18" charset="0"/>
            </a:endParaRPr>
          </a:p>
          <a:p>
            <a:r>
              <a:rPr lang="ru-RU" sz="4400" b="1" dirty="0" err="1" smtClean="0">
                <a:solidFill>
                  <a:schemeClr val="tx1"/>
                </a:solidFill>
                <a:latin typeface="Times New Roman" pitchFamily="18" charset="0"/>
                <a:cs typeface="Times New Roman" pitchFamily="18" charset="0"/>
              </a:rPr>
              <a:t>Мультимедиялық презентациялар</a:t>
            </a:r>
            <a:r>
              <a:rPr lang="ru-RU" sz="4400" b="1" dirty="0" smtClean="0">
                <a:solidFill>
                  <a:schemeClr val="tx1"/>
                </a:solidFill>
                <a:latin typeface="Times New Roman" pitchFamily="18" charset="0"/>
                <a:cs typeface="Times New Roman" pitchFamily="18" charset="0"/>
              </a:rPr>
              <a:t> </a:t>
            </a:r>
            <a:r>
              <a:rPr lang="ru-RU" sz="4400" b="1" dirty="0" err="1" smtClean="0">
                <a:solidFill>
                  <a:schemeClr val="tx1"/>
                </a:solidFill>
                <a:latin typeface="Times New Roman" pitchFamily="18" charset="0"/>
                <a:cs typeface="Times New Roman" pitchFamily="18" charset="0"/>
              </a:rPr>
              <a:t>(дәріс</a:t>
            </a:r>
            <a:r>
              <a:rPr lang="ru-RU" sz="4400" b="1" dirty="0" smtClean="0">
                <a:solidFill>
                  <a:schemeClr val="tx1"/>
                </a:solidFill>
                <a:latin typeface="Times New Roman" pitchFamily="18" charset="0"/>
                <a:cs typeface="Times New Roman" pitchFamily="18" charset="0"/>
              </a:rPr>
              <a:t>)</a:t>
            </a:r>
            <a:endParaRPr lang="ru-RU" sz="4400" dirty="0" smtClean="0">
              <a:solidFill>
                <a:schemeClr val="tx1"/>
              </a:solidFill>
              <a:latin typeface="Times New Roman" pitchFamily="18" charset="0"/>
              <a:cs typeface="Times New Roman" pitchFamily="18" charset="0"/>
            </a:endParaRPr>
          </a:p>
          <a:p>
            <a:r>
              <a:rPr lang="ru-RU" sz="4400" dirty="0" smtClean="0">
                <a:solidFill>
                  <a:schemeClr val="tx1"/>
                </a:solidFill>
                <a:latin typeface="Times New Roman" pitchFamily="18" charset="0"/>
                <a:cs typeface="Times New Roman" pitchFamily="18" charset="0"/>
              </a:rPr>
              <a:t> </a:t>
            </a:r>
          </a:p>
          <a:p>
            <a:r>
              <a:rPr lang="ru-RU" sz="3600" dirty="0" smtClean="0">
                <a:solidFill>
                  <a:schemeClr val="tx1"/>
                </a:solidFill>
                <a:latin typeface="Times New Roman" pitchFamily="18" charset="0"/>
                <a:cs typeface="Times New Roman" pitchFamily="18" charset="0"/>
              </a:rPr>
              <a:t> </a:t>
            </a:r>
          </a:p>
          <a:p>
            <a:r>
              <a:rPr lang="ru-RU" sz="5400" b="1" dirty="0" err="1" smtClean="0">
                <a:solidFill>
                  <a:schemeClr val="tx1"/>
                </a:solidFill>
                <a:latin typeface="Times New Roman" pitchFamily="18" charset="0"/>
                <a:cs typeface="Times New Roman" pitchFamily="18" charset="0"/>
              </a:rPr>
              <a:t>мамандығы: </a:t>
            </a:r>
            <a:r>
              <a:rPr lang="ru-RU" sz="5400" b="1" dirty="0" smtClean="0">
                <a:solidFill>
                  <a:schemeClr val="tx1"/>
                </a:solidFill>
                <a:latin typeface="Times New Roman" pitchFamily="18" charset="0"/>
                <a:cs typeface="Times New Roman" pitchFamily="18" charset="0"/>
              </a:rPr>
              <a:t>«6B04106- </a:t>
            </a:r>
            <a:r>
              <a:rPr lang="ru-RU" sz="5400" b="1" dirty="0" err="1" smtClean="0">
                <a:solidFill>
                  <a:schemeClr val="tx1"/>
                </a:solidFill>
                <a:latin typeface="Times New Roman" pitchFamily="18" charset="0"/>
                <a:cs typeface="Times New Roman" pitchFamily="18" charset="0"/>
              </a:rPr>
              <a:t>Есеп</a:t>
            </a:r>
            <a:r>
              <a:rPr lang="ru-RU" sz="5400" b="1" dirty="0" smtClean="0">
                <a:solidFill>
                  <a:schemeClr val="tx1"/>
                </a:solidFill>
                <a:latin typeface="Times New Roman" pitchFamily="18" charset="0"/>
                <a:cs typeface="Times New Roman" pitchFamily="18" charset="0"/>
              </a:rPr>
              <a:t> </a:t>
            </a:r>
            <a:r>
              <a:rPr lang="ru-RU" sz="5400" b="1" dirty="0" err="1" smtClean="0">
                <a:solidFill>
                  <a:schemeClr val="tx1"/>
                </a:solidFill>
                <a:latin typeface="Times New Roman" pitchFamily="18" charset="0"/>
                <a:cs typeface="Times New Roman" pitchFamily="18" charset="0"/>
              </a:rPr>
              <a:t>және </a:t>
            </a:r>
            <a:r>
              <a:rPr lang="ru-RU" sz="5400" b="1" dirty="0" smtClean="0">
                <a:solidFill>
                  <a:schemeClr val="tx1"/>
                </a:solidFill>
                <a:latin typeface="Times New Roman" pitchFamily="18" charset="0"/>
                <a:cs typeface="Times New Roman" pitchFamily="18" charset="0"/>
              </a:rPr>
              <a:t>аудит»</a:t>
            </a:r>
          </a:p>
          <a:p>
            <a:r>
              <a:rPr lang="ru-RU" sz="3600" dirty="0" smtClean="0">
                <a:solidFill>
                  <a:schemeClr val="tx1"/>
                </a:solidFill>
                <a:latin typeface="Times New Roman" pitchFamily="18" charset="0"/>
                <a:cs typeface="Times New Roman" pitchFamily="18" charset="0"/>
              </a:rPr>
              <a:t> </a:t>
            </a:r>
          </a:p>
          <a:p>
            <a:r>
              <a:rPr lang="ru-RU" sz="3600" dirty="0" smtClean="0">
                <a:solidFill>
                  <a:schemeClr val="tx1"/>
                </a:solidFill>
                <a:latin typeface="Times New Roman" pitchFamily="18" charset="0"/>
                <a:cs typeface="Times New Roman" pitchFamily="18" charset="0"/>
              </a:rPr>
              <a:t> </a:t>
            </a:r>
          </a:p>
          <a:p>
            <a:r>
              <a:rPr lang="ru-RU" sz="5400" b="1" smtClean="0">
                <a:solidFill>
                  <a:schemeClr val="tx1"/>
                </a:solidFill>
                <a:latin typeface="Times New Roman" pitchFamily="18" charset="0"/>
                <a:cs typeface="Times New Roman" pitchFamily="18" charset="0"/>
              </a:rPr>
              <a:t> </a:t>
            </a:r>
            <a:endParaRPr lang="ru-RU" sz="2000" b="1" dirty="0" smtClean="0">
              <a:solidFill>
                <a:schemeClr val="tx1"/>
              </a:solidFill>
              <a:latin typeface="Times New Roman" pitchFamily="18" charset="0"/>
              <a:cs typeface="Times New Roman" pitchFamily="18" charset="0"/>
            </a:endParaRPr>
          </a:p>
          <a:p>
            <a:r>
              <a:rPr lang="ru-RU" sz="2000" b="1" dirty="0" smtClean="0">
                <a:solidFill>
                  <a:schemeClr val="tx1"/>
                </a:solidFill>
                <a:latin typeface="Times New Roman" pitchFamily="18" charset="0"/>
                <a:cs typeface="Times New Roman" pitchFamily="18" charset="0"/>
              </a:rPr>
              <a:t> </a:t>
            </a:r>
          </a:p>
          <a:p>
            <a:r>
              <a:rPr lang="ru-RU" sz="1600" dirty="0" smtClean="0">
                <a:solidFill>
                  <a:schemeClr val="tx1"/>
                </a:solidFill>
                <a:latin typeface="Times New Roman" pitchFamily="18" charset="0"/>
                <a:cs typeface="Times New Roman" pitchFamily="18" charset="0"/>
              </a:rPr>
              <a:t> </a:t>
            </a:r>
          </a:p>
          <a:p>
            <a:endParaRPr lang="ru-RU" sz="1600" dirty="0" smtClean="0">
              <a:solidFill>
                <a:schemeClr val="tx1"/>
              </a:solidFill>
              <a:latin typeface="Times New Roman" pitchFamily="18" charset="0"/>
              <a:cs typeface="Times New Roman" pitchFamily="18" charset="0"/>
            </a:endParaRPr>
          </a:p>
          <a:p>
            <a:endParaRPr lang="ru-RU" sz="1600" dirty="0" smtClean="0">
              <a:solidFill>
                <a:schemeClr val="tx1"/>
              </a:solidFill>
              <a:latin typeface="Times New Roman" pitchFamily="18" charset="0"/>
              <a:cs typeface="Times New Roman" pitchFamily="18" charset="0"/>
            </a:endParaRPr>
          </a:p>
          <a:p>
            <a:r>
              <a:rPr lang="ru-RU" sz="3600" b="1" dirty="0" smtClean="0">
                <a:solidFill>
                  <a:schemeClr val="tx1"/>
                </a:solidFill>
                <a:latin typeface="Times New Roman" pitchFamily="18" charset="0"/>
                <a:cs typeface="Times New Roman" pitchFamily="18" charset="0"/>
              </a:rPr>
              <a:t>Караганда 2024</a:t>
            </a:r>
          </a:p>
          <a:p>
            <a:endParaRPr lang="ru-RU" sz="4500" dirty="0" smtClean="0">
              <a:solidFill>
                <a:schemeClr val="tx1"/>
              </a:solidFill>
              <a:latin typeface="Times New Roman" pitchFamily="18" charset="0"/>
              <a:cs typeface="Times New Roman" pitchFamily="18" charset="0"/>
            </a:endParaRPr>
          </a:p>
          <a:p>
            <a:endParaRPr lang="ru-RU" sz="2400"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404664"/>
            <a:ext cx="8712968" cy="6192688"/>
          </a:xfrm>
        </p:spPr>
        <p:txBody>
          <a:bodyPr>
            <a:normAutofit/>
          </a:bodyPr>
          <a:lstStyle/>
          <a:p>
            <a:pPr>
              <a:buNone/>
            </a:pPr>
            <a:r>
              <a:rPr lang="kk-KZ" dirty="0" smtClean="0"/>
              <a:t>     </a:t>
            </a:r>
          </a:p>
          <a:p>
            <a:pPr>
              <a:buNone/>
            </a:pPr>
            <a:r>
              <a:rPr lang="kk-KZ" dirty="0" smtClean="0"/>
              <a:t> 4. Тапсырыс берушіге ведомстволық бағынысты бірнеше мемлекеттік мекеме үшін тапсырыс беруші олардың арасынан мемлекеттік сатып алуды ұйымдастырушыны айқындауға құқылы</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712968" cy="6408712"/>
          </a:xfrm>
        </p:spPr>
        <p:txBody>
          <a:bodyPr>
            <a:normAutofit/>
          </a:bodyPr>
          <a:lstStyle/>
          <a:p>
            <a:pPr>
              <a:buNone/>
            </a:pPr>
            <a:r>
              <a:rPr lang="ru-RU" dirty="0" smtClean="0"/>
              <a:t> </a:t>
            </a:r>
            <a:r>
              <a:rPr lang="kk-KZ" dirty="0" smtClean="0"/>
              <a:t>5. Бюджеттік бағдарламаның әкімшісі өзінің ведомстволық бағынысындағы мемлекеттік мекеме, оған қатысты өзі мемлекеттік басқару органы ретінде әрекет ететін заңды тұлға не оған қатысты бюджеттік бағдарламаның әкімшісі мемлекеттік басқару органы ретінде әрекет ететін заңды тұлғамен үлестес тұлға үшін мемлекеттік сатып алуды ұйымдастырушы ретінде әрекет етуге құқылы.</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332656"/>
            <a:ext cx="8712968" cy="6264696"/>
          </a:xfrm>
        </p:spPr>
        <p:txBody>
          <a:bodyPr>
            <a:normAutofit/>
          </a:bodyPr>
          <a:lstStyle/>
          <a:p>
            <a:pPr fontAlgn="base"/>
            <a:r>
              <a:rPr lang="kk-KZ" dirty="0" smtClean="0"/>
              <a:t>6. Тапсырыс беруші мен мемлекеттік сатып алуды ұйымдастырушы бір тұлға ретінде әрекет еткен жағдайларды қоспағанда, мемлекеттік сатып алуды ұйымдастырушы тапсырыс берушімен, әлеуетті өнім берушілермен, тиісті комиссиялармен және сарапшымен өзара қарым-қатынастарда өзінің атынан өкілдік ететін лауазымды адамды айқындауға міндетті. </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548680"/>
            <a:ext cx="8784976" cy="6048672"/>
          </a:xfrm>
        </p:spPr>
        <p:txBody>
          <a:bodyPr>
            <a:normAutofit fontScale="85000" lnSpcReduction="20000"/>
          </a:bodyPr>
          <a:lstStyle/>
          <a:p>
            <a:pPr>
              <a:buNone/>
            </a:pPr>
            <a:r>
              <a:rPr lang="ru-RU" dirty="0" smtClean="0">
                <a:latin typeface="Times New Roman" pitchFamily="18" charset="0"/>
                <a:cs typeface="Times New Roman" pitchFamily="18" charset="0"/>
              </a:rPr>
              <a:t>    </a:t>
            </a:r>
          </a:p>
          <a:p>
            <a:pPr fontAlgn="base"/>
            <a:r>
              <a:rPr lang="ru-RU" dirty="0" smtClean="0">
                <a:latin typeface="Times New Roman" pitchFamily="18" charset="0"/>
                <a:cs typeface="Times New Roman" pitchFamily="18" charset="0"/>
              </a:rPr>
              <a:t> </a:t>
            </a:r>
            <a:r>
              <a:rPr lang="kk-KZ" dirty="0" smtClean="0"/>
              <a:t>1. Бірыңғай мемлекеттік сатып алуды өткізу мақсатында:</a:t>
            </a:r>
            <a:endParaRPr lang="ru-RU" dirty="0" smtClean="0"/>
          </a:p>
          <a:p>
            <a:pPr fontAlgn="base"/>
            <a:r>
              <a:rPr lang="kk-KZ" dirty="0" smtClean="0"/>
              <a:t>      1) Қазақстан Республикасының Үкіметі тапсырыс берушілер үшін мемлекеттік сатып алуды бірыңғай ұйымдастырушыны айқындайды.</a:t>
            </a:r>
            <a:endParaRPr lang="ru-RU" dirty="0" smtClean="0"/>
          </a:p>
          <a:p>
            <a:pPr fontAlgn="base"/>
            <a:r>
              <a:rPr lang="kk-KZ" dirty="0" smtClean="0"/>
              <a:t>      Мемлекеттік сатып алуды бірыңғай ұйымдастырушы тауарларды, жұмыстарды, көрсетілетін қызметтерді мемлекеттік сатып алуды ұйымдастыруды және өткізуді уәкілетті орган айқындайтын бюджеттік бағдарламалардың және (немесе) тауарлардың, жұмыстардың, көрсетілетін қызметтердің тізбесі бойынша орындайды;</a:t>
            </a:r>
            <a:endParaRPr lang="ru-RU" dirty="0" smtClean="0"/>
          </a:p>
          <a:p>
            <a:pPr fontAlgn="base"/>
            <a:r>
              <a:rPr lang="kk-KZ" dirty="0" smtClean="0"/>
              <a:t>      2) облыстың, республикалық маңызы бар қаланың және астананың әкімдігі тапсырыс берушілер үшін мемлекеттік сатып алуды бірыңғай ұйымдастырушыны айқындайды.</a:t>
            </a:r>
            <a:endParaRPr lang="ru-RU" dirty="0" smtClean="0"/>
          </a:p>
          <a:p>
            <a:pPr>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260648"/>
            <a:ext cx="8784976" cy="6408712"/>
          </a:xfrm>
        </p:spPr>
        <p:txBody>
          <a:bodyPr>
            <a:normAutofit/>
          </a:bodyPr>
          <a:lstStyle/>
          <a:p>
            <a:r>
              <a:rPr lang="kk-KZ" dirty="0" smtClean="0"/>
              <a:t>Мемлекеттік сатып алуды бірыңғай ұйымдастырушы тауарларды, жұмыстарды, көрсетілетін қызметтерді мемлекеттік сатып алуды ұйымдастыруды және өткізуді тиісті облыстың, республикалық маңызы бар қаланың және астананың әкімдігі айқындайтын бюджеттік бағдарламалар және (немесе) тауарлар, жұмыстар, көрсетілетін қызметтер бойынша орындайды</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6120680"/>
          </a:xfrm>
        </p:spPr>
        <p:txBody>
          <a:bodyPr>
            <a:normAutofit/>
          </a:bodyPr>
          <a:lstStyle/>
          <a:p>
            <a:r>
              <a:rPr lang="kk-KZ" dirty="0" smtClean="0"/>
              <a:t>Мемлекеттік сатып алуды бірыңғай ұйымдастырушы тауарларды, жұмыстарды, көрсетілетін қызметтерді мемлекеттік сатып алуды ұйымдастыруды және өткізуді тиісті ауданның, қаланың, қаладағы ауданның әкімдігі айқындайтын бюджеттік бағдарламалар және (немесе) тауралар, жұмыстар, көрсетілетін қызметтер бойынша орындайды</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654032"/>
          </a:xfrm>
        </p:spPr>
        <p:txBody>
          <a:bodyPr>
            <a:normAutofit/>
          </a:bodyPr>
          <a:lstStyle/>
          <a:p>
            <a:r>
              <a:rPr lang="ru-RU" sz="3600" dirty="0" err="1" smtClean="0">
                <a:latin typeface="Times New Roman" pitchFamily="18" charset="0"/>
                <a:cs typeface="Times New Roman" pitchFamily="18" charset="0"/>
              </a:rPr>
              <a:t>Қорытынды</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214282" y="642918"/>
            <a:ext cx="8715436" cy="5929354"/>
          </a:xfrm>
        </p:spPr>
        <p:txBody>
          <a:bodyPr>
            <a:noAutofit/>
          </a:bodyPr>
          <a:lstStyle/>
          <a:p>
            <a:pPr fontAlgn="base"/>
            <a:r>
              <a:rPr lang="kk-KZ" sz="2400" dirty="0" smtClean="0"/>
              <a:t>Тапсырыс берушінің, мемлекеттік сатып алуды ұйымдастырушының, мемлекеттік сатып алуды бірыңғай ұйымдастырушының, комиссиялардың, сарапшының, мемлекеттік сатып алу саласындағы бірыңғай оператордың әрекеттеріне (әрекетсіздігіне), шешімдеріне қатысты уәкілетті органға берілетін шағым мыналарды:</a:t>
            </a:r>
            <a:endParaRPr lang="ru-RU" sz="2400" dirty="0" smtClean="0"/>
          </a:p>
          <a:p>
            <a:pPr fontAlgn="base"/>
            <a:r>
              <a:rPr lang="kk-KZ" sz="2400" dirty="0" smtClean="0"/>
              <a:t>      1) әрекеттеріне (әрекетсіздігіне), шешімдеріне шағым жасалатын заңды тұлғаның атауын, тұрған жерін;</a:t>
            </a:r>
            <a:endParaRPr lang="ru-RU" sz="2400" dirty="0" smtClean="0"/>
          </a:p>
          <a:p>
            <a:pPr fontAlgn="base"/>
            <a:r>
              <a:rPr lang="kk-KZ" sz="2400" dirty="0" smtClean="0"/>
              <a:t>      2) шағым берген тұлғаның атауын, тұрған жерін;</a:t>
            </a:r>
            <a:endParaRPr lang="ru-RU" sz="2400" dirty="0" smtClean="0"/>
          </a:p>
          <a:p>
            <a:r>
              <a:rPr lang="ru-RU" sz="2400" dirty="0" smtClean="0"/>
              <a:t>      3) </a:t>
            </a:r>
            <a:r>
              <a:rPr lang="ru-RU" sz="2400" dirty="0" err="1" smtClean="0"/>
              <a:t>Қазақстан Республикасының мемлекеттік</a:t>
            </a:r>
            <a:r>
              <a:rPr lang="ru-RU" sz="2400" dirty="0" smtClean="0"/>
              <a:t> </a:t>
            </a:r>
            <a:r>
              <a:rPr lang="ru-RU" sz="2400" dirty="0" err="1" smtClean="0"/>
              <a:t>сатып</a:t>
            </a:r>
            <a:r>
              <a:rPr lang="ru-RU" sz="2400" dirty="0" smtClean="0"/>
              <a:t> </a:t>
            </a:r>
            <a:r>
              <a:rPr lang="ru-RU" sz="2400" dirty="0" err="1" smtClean="0"/>
              <a:t>алу</a:t>
            </a:r>
            <a:r>
              <a:rPr lang="ru-RU" sz="2400" dirty="0" smtClean="0"/>
              <a:t> </a:t>
            </a:r>
            <a:r>
              <a:rPr lang="ru-RU" sz="2400" dirty="0" err="1" smtClean="0"/>
              <a:t>туралы</a:t>
            </a:r>
            <a:r>
              <a:rPr lang="ru-RU" sz="2400" dirty="0" smtClean="0"/>
              <a:t> </a:t>
            </a:r>
            <a:r>
              <a:rPr lang="ru-RU" sz="2400" dirty="0" err="1" smtClean="0"/>
              <a:t>заңнамасын бұзушылық солардың шеңберінде жасалған мемлекеттік</a:t>
            </a:r>
            <a:r>
              <a:rPr lang="ru-RU" sz="2400" dirty="0" smtClean="0"/>
              <a:t> </a:t>
            </a:r>
            <a:r>
              <a:rPr lang="ru-RU" sz="2400" dirty="0" err="1" smtClean="0"/>
              <a:t>сатып</a:t>
            </a:r>
            <a:r>
              <a:rPr lang="ru-RU" sz="2400" dirty="0" smtClean="0"/>
              <a:t> </a:t>
            </a:r>
            <a:r>
              <a:rPr lang="ru-RU" sz="2400" dirty="0" err="1" smtClean="0"/>
              <a:t>алу</a:t>
            </a:r>
            <a:r>
              <a:rPr lang="ru-RU" sz="2400" dirty="0" smtClean="0"/>
              <a:t> </a:t>
            </a:r>
            <a:r>
              <a:rPr lang="ru-RU" sz="2400" dirty="0" err="1" smtClean="0"/>
              <a:t>туралы</a:t>
            </a:r>
            <a:r>
              <a:rPr lang="ru-RU" sz="2400" dirty="0" smtClean="0"/>
              <a:t> </a:t>
            </a:r>
            <a:r>
              <a:rPr lang="ru-RU" sz="2400" smtClean="0"/>
              <a:t>мәліметтерді</a:t>
            </a:r>
            <a:endParaRPr lang="ru-RU" sz="24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kk-KZ" sz="3600" b="1" dirty="0" smtClean="0">
                <a:latin typeface="Times New Roman" pitchFamily="18" charset="0"/>
                <a:cs typeface="Times New Roman" pitchFamily="18" charset="0"/>
              </a:rPr>
              <a:t>Мемлекеттік сатып алуларды бағалық ұсыныстарды сұрату әдісімен жүзеге асыру</a:t>
            </a:r>
            <a:endParaRPr lang="ru-RU" sz="3600"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r>
              <a:rPr lang="ru-RU" dirty="0" err="1" smtClean="0">
                <a:solidFill>
                  <a:schemeClr val="tx1"/>
                </a:solidFill>
                <a:latin typeface="Times New Roman" pitchFamily="18" charset="0"/>
                <a:cs typeface="Times New Roman" pitchFamily="18" charset="0"/>
              </a:rPr>
              <a:t>Тақырып </a:t>
            </a:r>
            <a:r>
              <a:rPr lang="ru-RU" dirty="0" smtClean="0">
                <a:solidFill>
                  <a:schemeClr val="tx1"/>
                </a:solidFill>
                <a:latin typeface="Times New Roman" pitchFamily="18" charset="0"/>
                <a:cs typeface="Times New Roman" pitchFamily="18" charset="0"/>
              </a:rPr>
              <a:t>3</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712968" cy="6408712"/>
          </a:xfrm>
        </p:spPr>
        <p:txBody>
          <a:bodyPr>
            <a:normAutofit fontScale="70000" lnSpcReduction="20000"/>
          </a:bodyPr>
          <a:lstStyle/>
          <a:p>
            <a:pPr>
              <a:buNone/>
            </a:pPr>
            <a:endParaRPr lang="ru-RU" sz="2800" dirty="0" smtClean="0">
              <a:latin typeface="Times New Roman" pitchFamily="18" charset="0"/>
              <a:cs typeface="Times New Roman" pitchFamily="18" charset="0"/>
            </a:endParaRPr>
          </a:p>
          <a:p>
            <a:r>
              <a:rPr lang="kk-KZ" sz="3100" b="1" dirty="0" smtClean="0">
                <a:latin typeface="Times New Roman" pitchFamily="18" charset="0"/>
                <a:cs typeface="Times New Roman" pitchFamily="18" charset="0"/>
              </a:rPr>
              <a:t>Қарастырылатын сұрақтар:</a:t>
            </a:r>
            <a:endParaRPr lang="ru-RU" sz="3100" b="1" dirty="0" smtClean="0">
              <a:latin typeface="Times New Roman" pitchFamily="18" charset="0"/>
              <a:cs typeface="Times New Roman" pitchFamily="18" charset="0"/>
            </a:endParaRPr>
          </a:p>
          <a:p>
            <a:r>
              <a:rPr lang="kk-KZ" sz="3100" b="1" dirty="0" smtClean="0">
                <a:latin typeface="Times New Roman" pitchFamily="18" charset="0"/>
                <a:cs typeface="Times New Roman" pitchFamily="18" charset="0"/>
              </a:rPr>
              <a:t>1. Мемлекеттік сатып алуларды бағалық ұсыныстарды сұрату әдісімен жүзеге асыруға негіздер</a:t>
            </a:r>
            <a:endParaRPr lang="ru-RU" sz="3100" b="1" dirty="0" smtClean="0">
              <a:latin typeface="Times New Roman" pitchFamily="18" charset="0"/>
              <a:cs typeface="Times New Roman" pitchFamily="18" charset="0"/>
            </a:endParaRPr>
          </a:p>
          <a:p>
            <a:r>
              <a:rPr lang="kk-KZ" sz="3100" b="1" dirty="0" smtClean="0">
                <a:latin typeface="Times New Roman" pitchFamily="18" charset="0"/>
                <a:cs typeface="Times New Roman" pitchFamily="18" charset="0"/>
              </a:rPr>
              <a:t>2. Мемлекеттік сатып алуларды бағалық ұсыныстарды сұрату әдісімен жүзеге асыруды ұйымдастыру және жүргізу</a:t>
            </a:r>
            <a:endParaRPr lang="ru-RU" sz="3100" b="1" dirty="0" smtClean="0">
              <a:latin typeface="Times New Roman" pitchFamily="18" charset="0"/>
              <a:cs typeface="Times New Roman" pitchFamily="18" charset="0"/>
            </a:endParaRPr>
          </a:p>
          <a:p>
            <a:pPr marL="457200" lvl="0" indent="-457200">
              <a:buFont typeface="+mj-lt"/>
              <a:buAutoNum type="arabicPeriod"/>
            </a:pPr>
            <a:endParaRPr lang="ru-RU" sz="2800" b="1" dirty="0" smtClean="0">
              <a:latin typeface="Times New Roman" pitchFamily="18" charset="0"/>
              <a:cs typeface="Times New Roman" pitchFamily="18" charset="0"/>
            </a:endParaRPr>
          </a:p>
          <a:p>
            <a:pPr>
              <a:buNone/>
            </a:pPr>
            <a:endParaRPr lang="ru-RU" sz="2800"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Литература:</a:t>
            </a:r>
          </a:p>
          <a:p>
            <a:pPr marL="514350" indent="-514350">
              <a:buFont typeface="+mj-lt"/>
              <a:buAutoNum type="arabicPeriod"/>
            </a:pPr>
            <a:r>
              <a:rPr lang="ru-RU" sz="2800" dirty="0" smtClean="0">
                <a:latin typeface="Times New Roman" pitchFamily="18" charset="0"/>
                <a:cs typeface="Times New Roman" pitchFamily="18" charset="0"/>
              </a:rPr>
              <a:t>Закон Республики Казахстан от 4 декабря 2015 года № 434-V «О государственных закупках» (с изменениями по состоянию на 03.07.2017 г.);</a:t>
            </a:r>
            <a:endParaRPr lang="ru-RU" sz="2800" b="1" dirty="0" smtClean="0">
              <a:latin typeface="Times New Roman" pitchFamily="18" charset="0"/>
              <a:cs typeface="Times New Roman" pitchFamily="18" charset="0"/>
            </a:endParaRPr>
          </a:p>
          <a:p>
            <a:pPr marL="514350" indent="-514350">
              <a:buFont typeface="+mj-lt"/>
              <a:buAutoNum type="arabicPeriod"/>
            </a:pPr>
            <a:r>
              <a:rPr lang="ru-RU" sz="2800" dirty="0" err="1" smtClean="0">
                <a:latin typeface="Times New Roman" pitchFamily="18" charset="0"/>
                <a:cs typeface="Times New Roman" pitchFamily="18" charset="0"/>
              </a:rPr>
              <a:t>Дёгтев</a:t>
            </a:r>
            <a:r>
              <a:rPr lang="ru-RU" sz="2800" dirty="0" smtClean="0">
                <a:latin typeface="Times New Roman" pitchFamily="18" charset="0"/>
                <a:cs typeface="Times New Roman" pitchFamily="18" charset="0"/>
              </a:rPr>
              <a:t> Г.В., Гладилина И.П., Акимов Н.А., Банников П.А. Управление закупками товаров, работ, услуг для обеспечения государственных нужд: учебно-методическое пособие. – М.: </a:t>
            </a:r>
            <a:r>
              <a:rPr lang="ru-RU" sz="2800" dirty="0" err="1" smtClean="0">
                <a:latin typeface="Times New Roman" pitchFamily="18" charset="0"/>
                <a:cs typeface="Times New Roman" pitchFamily="18" charset="0"/>
              </a:rPr>
              <a:t>Моск</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гор.ун-т</a:t>
            </a:r>
            <a:r>
              <a:rPr lang="ru-RU" sz="2800" dirty="0" smtClean="0">
                <a:latin typeface="Times New Roman" pitchFamily="18" charset="0"/>
                <a:cs typeface="Times New Roman" pitchFamily="18" charset="0"/>
              </a:rPr>
              <a:t> управления Правительства Москвы, 2013. – 120с.;</a:t>
            </a:r>
          </a:p>
          <a:p>
            <a:pPr marL="514350" indent="-514350">
              <a:buFont typeface="+mj-lt"/>
              <a:buAutoNum type="arabicPeriod"/>
            </a:pPr>
            <a:r>
              <a:rPr lang="ru-RU" sz="2800" dirty="0" smtClean="0">
                <a:latin typeface="Times New Roman" pitchFamily="18" charset="0"/>
                <a:cs typeface="Times New Roman" pitchFamily="18" charset="0"/>
              </a:rPr>
              <a:t>Доронин, С. Н. </a:t>
            </a:r>
            <a:r>
              <a:rPr lang="ru-RU" sz="2800" dirty="0" err="1" smtClean="0">
                <a:latin typeface="Times New Roman" pitchFamily="18" charset="0"/>
                <a:cs typeface="Times New Roman" pitchFamily="18" charset="0"/>
              </a:rPr>
              <a:t>Госзакупки</a:t>
            </a:r>
            <a:r>
              <a:rPr lang="ru-RU" sz="2800" dirty="0" smtClean="0">
                <a:latin typeface="Times New Roman" pitchFamily="18" charset="0"/>
                <a:cs typeface="Times New Roman" pitchFamily="18" charset="0"/>
              </a:rPr>
              <a:t>: законодательная основа, механизмы реализации, </a:t>
            </a:r>
            <a:r>
              <a:rPr lang="ru-RU" sz="2800" dirty="0" err="1" smtClean="0">
                <a:latin typeface="Times New Roman" pitchFamily="18" charset="0"/>
                <a:cs typeface="Times New Roman" pitchFamily="18" charset="0"/>
              </a:rPr>
              <a:t>риск-ориентированная</a:t>
            </a:r>
            <a:r>
              <a:rPr lang="ru-RU" sz="2800" dirty="0" smtClean="0">
                <a:latin typeface="Times New Roman" pitchFamily="18" charset="0"/>
                <a:cs typeface="Times New Roman" pitchFamily="18" charset="0"/>
              </a:rPr>
              <a:t> технология управления [Текст]: монография / С. Н. Доронин, Н. А. </a:t>
            </a:r>
            <a:r>
              <a:rPr lang="ru-RU" sz="2800" dirty="0" err="1" smtClean="0">
                <a:latin typeface="Times New Roman" pitchFamily="18" charset="0"/>
                <a:cs typeface="Times New Roman" pitchFamily="18" charset="0"/>
              </a:rPr>
              <a:t>Рыхтикова</a:t>
            </a:r>
            <a:r>
              <a:rPr lang="ru-RU" sz="2800" dirty="0" smtClean="0">
                <a:latin typeface="Times New Roman" pitchFamily="18" charset="0"/>
                <a:cs typeface="Times New Roman" pitchFamily="18" charset="0"/>
              </a:rPr>
              <a:t>, А. О. Васильев. - М. : ФОРУМ: ИНФРА-М, 2013. - 231 с.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latin typeface="Times New Roman" pitchFamily="18" charset="0"/>
                <a:cs typeface="Times New Roman" pitchFamily="18" charset="0"/>
              </a:rPr>
              <a:t/>
            </a:r>
            <a:br>
              <a:rPr lang="ru-RU" sz="3200" b="1" dirty="0" smtClean="0">
                <a:latin typeface="Times New Roman" pitchFamily="18" charset="0"/>
                <a:cs typeface="Times New Roman" pitchFamily="18" charset="0"/>
              </a:rPr>
            </a:b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Мемлекеттік</a:t>
            </a: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сатып</a:t>
            </a: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алулардың </a:t>
            </a:r>
            <a:r>
              <a:rPr lang="ru-RU" sz="3200" b="1" dirty="0" smtClean="0">
                <a:latin typeface="Times New Roman" pitchFamily="18" charset="0"/>
                <a:cs typeface="Times New Roman" pitchFamily="18" charset="0"/>
              </a:rPr>
              <a:t>сайты</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en-US" u="sng" dirty="0" smtClean="0">
                <a:latin typeface="Times New Roman" panose="02020603050405020304" pitchFamily="18" charset="0"/>
                <a:cs typeface="Times New Roman" panose="02020603050405020304" pitchFamily="18" charset="0"/>
                <a:hlinkClick r:id="rId2"/>
              </a:rPr>
              <a:t>www.goszakup.gov.kz</a:t>
            </a:r>
            <a:r>
              <a:rPr lang="en-US" u="sng" dirty="0" smtClean="0">
                <a:latin typeface="Times New Roman" panose="02020603050405020304" pitchFamily="18" charset="0"/>
                <a:cs typeface="Times New Roman" panose="02020603050405020304" pitchFamily="18" charset="0"/>
              </a:rPr>
              <a:t/>
            </a:r>
            <a:br>
              <a:rPr lang="en-US" u="sng" dirty="0" smtClean="0">
                <a:latin typeface="Times New Roman" panose="02020603050405020304" pitchFamily="18" charset="0"/>
                <a:cs typeface="Times New Roman" panose="02020603050405020304" pitchFamily="18" charset="0"/>
              </a:rPr>
            </a:br>
            <a:endParaRPr lang="ru-RU" dirty="0" smtClean="0">
              <a:latin typeface="Times New Roman" panose="02020603050405020304" pitchFamily="18" charset="0"/>
              <a:cs typeface="Times New Roman" panose="02020603050405020304" pitchFamily="18" charset="0"/>
            </a:endParaRPr>
          </a:p>
          <a:p>
            <a:r>
              <a:rPr lang="en-US" u="sng" dirty="0" smtClean="0">
                <a:latin typeface="Times New Roman" panose="02020603050405020304" pitchFamily="18" charset="0"/>
                <a:cs typeface="Times New Roman" panose="02020603050405020304" pitchFamily="18" charset="0"/>
                <a:hlinkClick r:id="rId3"/>
              </a:rPr>
              <a:t>www.v3bl.goszakup.gov.kz</a:t>
            </a:r>
            <a:r>
              <a:rPr lang="ru-RU" u="sng" dirty="0" smtClean="0">
                <a:latin typeface="Times New Roman" panose="02020603050405020304" pitchFamily="18" charset="0"/>
                <a:cs typeface="Times New Roman" panose="02020603050405020304" pitchFamily="18" charset="0"/>
              </a:rPr>
              <a:t/>
            </a:r>
            <a:br>
              <a:rPr lang="ru-RU" u="sng"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нажимаем кнопку </a:t>
            </a:r>
            <a:r>
              <a:rPr lang="ru-RU" u="sng" dirty="0" smtClean="0">
                <a:latin typeface="Times New Roman" panose="02020603050405020304" pitchFamily="18" charset="0"/>
                <a:cs typeface="Times New Roman" panose="02020603050405020304" pitchFamily="18" charset="0"/>
              </a:rPr>
              <a:t>Вход</a:t>
            </a:r>
            <a:br>
              <a:rPr lang="ru-RU" u="sng" dirty="0" smtClean="0">
                <a:latin typeface="Times New Roman" panose="02020603050405020304" pitchFamily="18" charset="0"/>
                <a:cs typeface="Times New Roman" panose="02020603050405020304" pitchFamily="18" charset="0"/>
              </a:rPr>
            </a:br>
            <a:r>
              <a:rPr lang="ru-RU" u="sng" dirty="0" smtClean="0">
                <a:latin typeface="Times New Roman" panose="02020603050405020304" pitchFamily="18" charset="0"/>
                <a:cs typeface="Times New Roman" panose="02020603050405020304" pitchFamily="18" charset="0"/>
              </a:rPr>
              <a:t/>
            </a:r>
            <a:br>
              <a:rPr lang="ru-RU" u="sng" dirty="0" smtClean="0">
                <a:latin typeface="Times New Roman" panose="02020603050405020304" pitchFamily="18" charset="0"/>
                <a:cs typeface="Times New Roman" panose="02020603050405020304" pitchFamily="18" charset="0"/>
              </a:rPr>
            </a:b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rotWithShape="1">
          <a:blip r:embed="rId2" cstate="print"/>
          <a:srcRect l="19817" t="8534" r="20569" b="30811"/>
          <a:stretch/>
        </p:blipFill>
        <p:spPr bwMode="auto">
          <a:xfrm>
            <a:off x="179512" y="260648"/>
            <a:ext cx="8712967" cy="6408711"/>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41058693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rotWithShape="1">
          <a:blip r:embed="rId2" cstate="print"/>
          <a:srcRect l="12801" t="10503" r="13671" b="24247"/>
          <a:stretch/>
        </p:blipFill>
        <p:spPr bwMode="auto">
          <a:xfrm>
            <a:off x="107504" y="548680"/>
            <a:ext cx="8928992" cy="5904656"/>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156914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pPr marL="514350" indent="-514350">
              <a:buAutoNum type="arabicParenR"/>
            </a:pPr>
            <a:r>
              <a:rPr lang="kk-KZ" dirty="0" smtClean="0"/>
              <a:t>Тапсырыс беруші мен мемлекеттік сатып алуды ұйымдастырушы бір тұлға ретінде әрекет ететін жағдайларды қоспағанда, мемлекеттік сатып алуды ұйымдастыру және өткізу рәсімдерін орындау үшін тапсырыс беруші мемлекеттік сатып алуды ұйымдастырушыны, сондай-ақ тапсырыс берушінің алда болатын мемлекеттік сатып алуда мүдделерін білдіретін лауазымды адамын айқындайды.</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9882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fontAlgn="base"/>
            <a:r>
              <a:rPr lang="kk-KZ" dirty="0" smtClean="0"/>
              <a:t>2. Тапсырыс берушінің өзі тікелей не мемлекеттік сатып алуды ұйымдастыру және өткізу рәсімін орындауға жауапты өзінің құрылымдық бөлімшесінің атынан мемлекеттік сатып алуды ұйымдастырушы ретінде әрекет ете алады.</a:t>
            </a:r>
            <a:endParaRPr lang="ru-RU" dirty="0"/>
          </a:p>
        </p:txBody>
      </p:sp>
    </p:spTree>
    <p:extLst>
      <p:ext uri="{BB962C8B-B14F-4D97-AF65-F5344CB8AC3E}">
        <p14:creationId xmlns:p14="http://schemas.microsoft.com/office/powerpoint/2010/main" xmlns="" val="35947723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476672"/>
            <a:ext cx="8712968" cy="5976664"/>
          </a:xfrm>
        </p:spPr>
        <p:txBody>
          <a:bodyPr>
            <a:normAutofit/>
          </a:bodyPr>
          <a:lstStyle/>
          <a:p>
            <a:endParaRPr lang="kk-KZ" dirty="0" smtClean="0"/>
          </a:p>
          <a:p>
            <a:endParaRPr lang="kk-KZ" dirty="0" smtClean="0"/>
          </a:p>
          <a:p>
            <a:r>
              <a:rPr lang="kk-KZ" dirty="0" smtClean="0"/>
              <a:t>3. Тапсырыс берушіге ведомстволық бағынысты бірнеше мемлекеттік мекеме үшін тапсырыс беруші мемлекеттік сатып алуды ұйымдастырушы ретінде әрекет етуге құқылы.</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TotalTime>
  <Words>493</Words>
  <Application>Microsoft Office PowerPoint</Application>
  <PresentationFormat>Экран (4:3)</PresentationFormat>
  <Paragraphs>57</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Мемлекеттік сатып алуларды бағалық ұсыныстарды сұрату әдісімен жүзеге асыру</vt:lpstr>
      <vt:lpstr>Слайд 3</vt:lpstr>
      <vt:lpstr>  Мемлекеттік сатып алулардың сайты</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Қорытынды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Зарождение и развитие учета в Древнем мире</dc:title>
  <dc:creator>Пользователь</dc:creator>
  <cp:lastModifiedBy>Асия</cp:lastModifiedBy>
  <cp:revision>248</cp:revision>
  <dcterms:created xsi:type="dcterms:W3CDTF">2017-12-23T13:28:19Z</dcterms:created>
  <dcterms:modified xsi:type="dcterms:W3CDTF">2024-06-04T18:17:48Z</dcterms:modified>
</cp:coreProperties>
</file>