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337" r:id="rId2"/>
    <p:sldId id="256" r:id="rId3"/>
    <p:sldId id="257" r:id="rId4"/>
    <p:sldId id="340" r:id="rId5"/>
    <p:sldId id="341" r:id="rId6"/>
    <p:sldId id="342" r:id="rId7"/>
    <p:sldId id="343" r:id="rId8"/>
    <p:sldId id="344" r:id="rId9"/>
    <p:sldId id="346" r:id="rId10"/>
    <p:sldId id="347" r:id="rId11"/>
    <p:sldId id="348" r:id="rId12"/>
    <p:sldId id="349" r:id="rId13"/>
    <p:sldId id="258" r:id="rId14"/>
    <p:sldId id="300" r:id="rId15"/>
    <p:sldId id="296"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69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011430-CE5D-4E85-8D88-B3E7AC504615}" type="datetimeFigureOut">
              <a:rPr lang="ru-RU" smtClean="0"/>
              <a:pPr/>
              <a:t>05.06.2024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8651BD-54AA-448E-9CA0-5879DE508997}"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05.06.2024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05.06.2024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23528" y="332656"/>
            <a:ext cx="8496944" cy="6192688"/>
          </a:xfrm>
        </p:spPr>
        <p:txBody>
          <a:bodyPr>
            <a:normAutofit fontScale="40000" lnSpcReduction="20000"/>
          </a:bodyPr>
          <a:lstStyle/>
          <a:p>
            <a:r>
              <a:rPr lang="ru-RU" sz="4800" dirty="0" err="1" smtClean="0">
                <a:solidFill>
                  <a:schemeClr val="tx1"/>
                </a:solidFill>
                <a:latin typeface="Times New Roman" pitchFamily="18" charset="0"/>
                <a:cs typeface="Times New Roman" pitchFamily="18" charset="0"/>
              </a:rPr>
              <a:t>Қазақстан Республикасы</a:t>
            </a:r>
            <a:r>
              <a:rPr lang="ru-RU" sz="4800" dirty="0" smtClean="0">
                <a:solidFill>
                  <a:schemeClr val="tx1"/>
                </a:solidFill>
                <a:latin typeface="Times New Roman" pitchFamily="18" charset="0"/>
                <a:cs typeface="Times New Roman" pitchFamily="18" charset="0"/>
              </a:rPr>
              <a:t> </a:t>
            </a:r>
            <a:r>
              <a:rPr lang="ru-RU" sz="4800" dirty="0" err="1" smtClean="0">
                <a:solidFill>
                  <a:schemeClr val="tx1"/>
                </a:solidFill>
                <a:latin typeface="Times New Roman" pitchFamily="18" charset="0"/>
                <a:cs typeface="Times New Roman" pitchFamily="18" charset="0"/>
              </a:rPr>
              <a:t>Ғылым және</a:t>
            </a:r>
            <a:r>
              <a:rPr lang="ru-RU" sz="4800" dirty="0" smtClean="0">
                <a:solidFill>
                  <a:schemeClr val="tx1"/>
                </a:solidFill>
                <a:latin typeface="Times New Roman" pitchFamily="18" charset="0"/>
                <a:cs typeface="Times New Roman" pitchFamily="18" charset="0"/>
              </a:rPr>
              <a:t> </a:t>
            </a:r>
            <a:r>
              <a:rPr lang="kk-KZ" sz="4800" dirty="0" smtClean="0">
                <a:solidFill>
                  <a:schemeClr val="tx1"/>
                </a:solidFill>
                <a:latin typeface="Times New Roman" pitchFamily="18" charset="0"/>
                <a:cs typeface="Times New Roman" pitchFamily="18" charset="0"/>
              </a:rPr>
              <a:t>жоғары </a:t>
            </a:r>
            <a:r>
              <a:rPr lang="ru-RU" sz="4800" dirty="0" err="1" smtClean="0">
                <a:solidFill>
                  <a:schemeClr val="tx1"/>
                </a:solidFill>
                <a:latin typeface="Times New Roman" pitchFamily="18" charset="0"/>
                <a:cs typeface="Times New Roman" pitchFamily="18" charset="0"/>
              </a:rPr>
              <a:t>білім</a:t>
            </a:r>
            <a:r>
              <a:rPr lang="ru-RU" sz="4800" dirty="0" smtClean="0">
                <a:solidFill>
                  <a:schemeClr val="tx1"/>
                </a:solidFill>
                <a:latin typeface="Times New Roman" pitchFamily="18" charset="0"/>
                <a:cs typeface="Times New Roman" pitchFamily="18" charset="0"/>
              </a:rPr>
              <a:t> </a:t>
            </a:r>
            <a:r>
              <a:rPr lang="ru-RU" sz="4800" dirty="0" err="1" smtClean="0">
                <a:solidFill>
                  <a:schemeClr val="tx1"/>
                </a:solidFill>
                <a:latin typeface="Times New Roman" pitchFamily="18" charset="0"/>
                <a:cs typeface="Times New Roman" pitchFamily="18" charset="0"/>
              </a:rPr>
              <a:t>министрлігі</a:t>
            </a:r>
            <a:endParaRPr lang="ru-RU" sz="4800" dirty="0" smtClean="0">
              <a:solidFill>
                <a:schemeClr val="tx1"/>
              </a:solidFill>
              <a:latin typeface="Times New Roman" pitchFamily="18" charset="0"/>
              <a:cs typeface="Times New Roman" pitchFamily="18" charset="0"/>
            </a:endParaRPr>
          </a:p>
          <a:p>
            <a:r>
              <a:rPr lang="ru-RU" sz="4800" dirty="0" smtClean="0">
                <a:solidFill>
                  <a:schemeClr val="tx1"/>
                </a:solidFill>
                <a:latin typeface="Times New Roman" pitchFamily="18" charset="0"/>
                <a:cs typeface="Times New Roman" pitchFamily="18" charset="0"/>
              </a:rPr>
              <a:t>Е.А. </a:t>
            </a:r>
            <a:r>
              <a:rPr lang="ru-RU" sz="4800" dirty="0" err="1" smtClean="0">
                <a:solidFill>
                  <a:schemeClr val="tx1"/>
                </a:solidFill>
                <a:latin typeface="Times New Roman" pitchFamily="18" charset="0"/>
                <a:cs typeface="Times New Roman" pitchFamily="18" charset="0"/>
              </a:rPr>
              <a:t>Бөкетов атындағы Қарағанды </a:t>
            </a:r>
            <a:r>
              <a:rPr lang="ru-RU" sz="4800" dirty="0" smtClean="0">
                <a:solidFill>
                  <a:schemeClr val="tx1"/>
                </a:solidFill>
                <a:latin typeface="Times New Roman" pitchFamily="18" charset="0"/>
                <a:cs typeface="Times New Roman" pitchFamily="18" charset="0"/>
              </a:rPr>
              <a:t>университет</a:t>
            </a:r>
          </a:p>
          <a:p>
            <a:r>
              <a:rPr lang="ru-RU" sz="4800" dirty="0" smtClean="0">
                <a:solidFill>
                  <a:schemeClr val="tx1"/>
                </a:solidFill>
                <a:latin typeface="Times New Roman" pitchFamily="18" charset="0"/>
                <a:cs typeface="Times New Roman" pitchFamily="18" charset="0"/>
              </a:rPr>
              <a:t> </a:t>
            </a:r>
          </a:p>
          <a:p>
            <a:r>
              <a:rPr lang="ru-RU" sz="4000" dirty="0" smtClean="0">
                <a:solidFill>
                  <a:schemeClr val="tx1"/>
                </a:solidFill>
                <a:latin typeface="Times New Roman" pitchFamily="18" charset="0"/>
                <a:cs typeface="Times New Roman" pitchFamily="18" charset="0"/>
              </a:rPr>
              <a:t> </a:t>
            </a:r>
          </a:p>
          <a:p>
            <a:r>
              <a:rPr lang="ru-RU" sz="4000" b="1" dirty="0" err="1" smtClean="0">
                <a:solidFill>
                  <a:schemeClr val="tx1"/>
                </a:solidFill>
                <a:latin typeface="Times New Roman" pitchFamily="18" charset="0"/>
                <a:cs typeface="Times New Roman" pitchFamily="18" charset="0"/>
              </a:rPr>
              <a:t>Атабаева</a:t>
            </a:r>
            <a:r>
              <a:rPr lang="ru-RU" sz="4000" b="1" dirty="0" smtClean="0">
                <a:solidFill>
                  <a:schemeClr val="tx1"/>
                </a:solidFill>
                <a:latin typeface="Times New Roman" pitchFamily="18" charset="0"/>
                <a:cs typeface="Times New Roman" pitchFamily="18" charset="0"/>
              </a:rPr>
              <a:t> Асия </a:t>
            </a:r>
            <a:r>
              <a:rPr lang="ru-RU" sz="4000" b="1" dirty="0" err="1" smtClean="0">
                <a:solidFill>
                  <a:schemeClr val="tx1"/>
                </a:solidFill>
                <a:latin typeface="Times New Roman" pitchFamily="18" charset="0"/>
                <a:cs typeface="Times New Roman" pitchFamily="18" charset="0"/>
              </a:rPr>
              <a:t>Кайрошовна</a:t>
            </a:r>
            <a:endParaRPr lang="ru-RU" sz="4000" b="1" dirty="0" smtClean="0">
              <a:solidFill>
                <a:schemeClr val="tx1"/>
              </a:solidFill>
              <a:latin typeface="Times New Roman" pitchFamily="18" charset="0"/>
              <a:cs typeface="Times New Roman" pitchFamily="18" charset="0"/>
            </a:endParaRPr>
          </a:p>
          <a:p>
            <a:r>
              <a:rPr lang="kk-KZ" sz="4000" b="1" dirty="0" smtClean="0">
                <a:solidFill>
                  <a:schemeClr val="tx1"/>
                </a:solidFill>
                <a:latin typeface="Times New Roman" pitchFamily="18" charset="0"/>
                <a:cs typeface="Times New Roman" pitchFamily="18" charset="0"/>
              </a:rPr>
              <a:t>Хамитова Дания Амантаевна</a:t>
            </a:r>
            <a:endParaRPr lang="ru-RU" sz="4000" dirty="0" smtClean="0">
              <a:solidFill>
                <a:schemeClr val="tx1"/>
              </a:solidFill>
              <a:latin typeface="Times New Roman" pitchFamily="18" charset="0"/>
              <a:cs typeface="Times New Roman" pitchFamily="18" charset="0"/>
            </a:endParaRPr>
          </a:p>
          <a:p>
            <a:r>
              <a:rPr lang="ru-RU" sz="4000" dirty="0" smtClean="0">
                <a:solidFill>
                  <a:schemeClr val="tx1"/>
                </a:solidFill>
                <a:latin typeface="Times New Roman" pitchFamily="18" charset="0"/>
                <a:cs typeface="Times New Roman" pitchFamily="18" charset="0"/>
              </a:rPr>
              <a:t> </a:t>
            </a:r>
          </a:p>
          <a:p>
            <a:r>
              <a:rPr lang="ru-RU" sz="4800" dirty="0" smtClean="0">
                <a:solidFill>
                  <a:schemeClr val="tx1"/>
                </a:solidFill>
                <a:latin typeface="Times New Roman" pitchFamily="18" charset="0"/>
                <a:cs typeface="Times New Roman" pitchFamily="18" charset="0"/>
              </a:rPr>
              <a:t>  </a:t>
            </a:r>
          </a:p>
          <a:p>
            <a:r>
              <a:rPr lang="ru-RU" sz="4800" b="1" dirty="0" smtClean="0">
                <a:solidFill>
                  <a:schemeClr val="tx1"/>
                </a:solidFill>
                <a:latin typeface="Times New Roman" pitchFamily="18" charset="0"/>
                <a:cs typeface="Times New Roman" pitchFamily="18" charset="0"/>
              </a:rPr>
              <a:t>«</a:t>
            </a:r>
            <a:r>
              <a:rPr lang="ru-RU" sz="4800" b="1" dirty="0" err="1" smtClean="0">
                <a:solidFill>
                  <a:schemeClr val="tx1"/>
                </a:solidFill>
                <a:latin typeface="Times New Roman" pitchFamily="18" charset="0"/>
                <a:cs typeface="Times New Roman" pitchFamily="18" charset="0"/>
              </a:rPr>
              <a:t>Мемлекеттік</a:t>
            </a:r>
            <a:r>
              <a:rPr lang="ru-RU" sz="4800" b="1" dirty="0" smtClean="0">
                <a:solidFill>
                  <a:schemeClr val="tx1"/>
                </a:solidFill>
                <a:latin typeface="Times New Roman" pitchFamily="18" charset="0"/>
                <a:cs typeface="Times New Roman" pitchFamily="18" charset="0"/>
              </a:rPr>
              <a:t> </a:t>
            </a:r>
            <a:r>
              <a:rPr lang="ru-RU" sz="4800" b="1" dirty="0" err="1" smtClean="0">
                <a:solidFill>
                  <a:schemeClr val="tx1"/>
                </a:solidFill>
                <a:latin typeface="Times New Roman" pitchFamily="18" charset="0"/>
                <a:cs typeface="Times New Roman" pitchFamily="18" charset="0"/>
              </a:rPr>
              <a:t>сатып</a:t>
            </a:r>
            <a:r>
              <a:rPr lang="ru-RU" sz="4800" b="1" dirty="0" smtClean="0">
                <a:solidFill>
                  <a:schemeClr val="tx1"/>
                </a:solidFill>
                <a:latin typeface="Times New Roman" pitchFamily="18" charset="0"/>
                <a:cs typeface="Times New Roman" pitchFamily="18" charset="0"/>
              </a:rPr>
              <a:t> </a:t>
            </a:r>
            <a:r>
              <a:rPr lang="ru-RU" sz="4800" b="1" dirty="0" err="1" smtClean="0">
                <a:solidFill>
                  <a:schemeClr val="tx1"/>
                </a:solidFill>
                <a:latin typeface="Times New Roman" pitchFamily="18" charset="0"/>
                <a:cs typeface="Times New Roman" pitchFamily="18" charset="0"/>
              </a:rPr>
              <a:t>алулар</a:t>
            </a:r>
            <a:r>
              <a:rPr lang="ru-RU" sz="4800" b="1" dirty="0" smtClean="0">
                <a:solidFill>
                  <a:schemeClr val="tx1"/>
                </a:solidFill>
                <a:latin typeface="Times New Roman" pitchFamily="18" charset="0"/>
                <a:cs typeface="Times New Roman" pitchFamily="18" charset="0"/>
              </a:rPr>
              <a:t>» </a:t>
            </a:r>
            <a:r>
              <a:rPr lang="ru-RU" sz="4800" b="1" dirty="0" err="1" smtClean="0">
                <a:solidFill>
                  <a:schemeClr val="tx1"/>
                </a:solidFill>
                <a:latin typeface="Times New Roman" pitchFamily="18" charset="0"/>
                <a:cs typeface="Times New Roman" pitchFamily="18" charset="0"/>
              </a:rPr>
              <a:t>пәні бойынша</a:t>
            </a:r>
            <a:endParaRPr lang="ru-RU" sz="4800" dirty="0" smtClean="0">
              <a:solidFill>
                <a:schemeClr val="tx1"/>
              </a:solidFill>
              <a:latin typeface="Times New Roman" pitchFamily="18" charset="0"/>
              <a:cs typeface="Times New Roman" pitchFamily="18" charset="0"/>
            </a:endParaRPr>
          </a:p>
          <a:p>
            <a:r>
              <a:rPr lang="ru-RU" sz="4800" b="1" dirty="0" err="1" smtClean="0">
                <a:solidFill>
                  <a:schemeClr val="tx1"/>
                </a:solidFill>
                <a:latin typeface="Times New Roman" pitchFamily="18" charset="0"/>
                <a:cs typeface="Times New Roman" pitchFamily="18" charset="0"/>
              </a:rPr>
              <a:t>Мультимедиялық презентациялар</a:t>
            </a:r>
            <a:r>
              <a:rPr lang="ru-RU" sz="4800" b="1" dirty="0" smtClean="0">
                <a:solidFill>
                  <a:schemeClr val="tx1"/>
                </a:solidFill>
                <a:latin typeface="Times New Roman" pitchFamily="18" charset="0"/>
                <a:cs typeface="Times New Roman" pitchFamily="18" charset="0"/>
              </a:rPr>
              <a:t> </a:t>
            </a:r>
            <a:r>
              <a:rPr lang="ru-RU" sz="4800" b="1" dirty="0" err="1" smtClean="0">
                <a:solidFill>
                  <a:schemeClr val="tx1"/>
                </a:solidFill>
                <a:latin typeface="Times New Roman" pitchFamily="18" charset="0"/>
                <a:cs typeface="Times New Roman" pitchFamily="18" charset="0"/>
              </a:rPr>
              <a:t>(дәріс</a:t>
            </a:r>
            <a:r>
              <a:rPr lang="ru-RU" sz="4800" b="1" dirty="0" smtClean="0">
                <a:solidFill>
                  <a:schemeClr val="tx1"/>
                </a:solidFill>
                <a:latin typeface="Times New Roman" pitchFamily="18" charset="0"/>
                <a:cs typeface="Times New Roman" pitchFamily="18" charset="0"/>
              </a:rPr>
              <a:t>)</a:t>
            </a:r>
            <a:endParaRPr lang="ru-RU" sz="4800" dirty="0" smtClean="0">
              <a:solidFill>
                <a:schemeClr val="tx1"/>
              </a:solidFill>
              <a:latin typeface="Times New Roman" pitchFamily="18" charset="0"/>
              <a:cs typeface="Times New Roman" pitchFamily="18" charset="0"/>
            </a:endParaRPr>
          </a:p>
          <a:p>
            <a:r>
              <a:rPr lang="ru-RU" sz="4800" dirty="0" smtClean="0">
                <a:solidFill>
                  <a:schemeClr val="tx1"/>
                </a:solidFill>
                <a:latin typeface="Times New Roman" pitchFamily="18" charset="0"/>
                <a:cs typeface="Times New Roman" pitchFamily="18" charset="0"/>
              </a:rPr>
              <a:t> </a:t>
            </a:r>
          </a:p>
          <a:p>
            <a:r>
              <a:rPr lang="ru-RU" sz="4000" dirty="0" smtClean="0">
                <a:solidFill>
                  <a:schemeClr val="tx1"/>
                </a:solidFill>
                <a:latin typeface="Times New Roman" pitchFamily="18" charset="0"/>
                <a:cs typeface="Times New Roman" pitchFamily="18" charset="0"/>
              </a:rPr>
              <a:t> </a:t>
            </a:r>
          </a:p>
          <a:p>
            <a:r>
              <a:rPr lang="ru-RU" sz="6000" b="1" dirty="0" err="1" smtClean="0">
                <a:solidFill>
                  <a:schemeClr val="tx1"/>
                </a:solidFill>
                <a:latin typeface="Times New Roman" pitchFamily="18" charset="0"/>
                <a:cs typeface="Times New Roman" pitchFamily="18" charset="0"/>
              </a:rPr>
              <a:t>мамандығы: </a:t>
            </a:r>
            <a:r>
              <a:rPr lang="ru-RU" sz="6000" b="1" dirty="0" smtClean="0">
                <a:solidFill>
                  <a:schemeClr val="tx1"/>
                </a:solidFill>
                <a:latin typeface="Times New Roman" pitchFamily="18" charset="0"/>
                <a:cs typeface="Times New Roman" pitchFamily="18" charset="0"/>
              </a:rPr>
              <a:t>«6B04106- </a:t>
            </a:r>
            <a:r>
              <a:rPr lang="ru-RU" sz="6000" b="1" dirty="0" err="1" smtClean="0">
                <a:solidFill>
                  <a:schemeClr val="tx1"/>
                </a:solidFill>
                <a:latin typeface="Times New Roman" pitchFamily="18" charset="0"/>
                <a:cs typeface="Times New Roman" pitchFamily="18" charset="0"/>
              </a:rPr>
              <a:t>Есеп</a:t>
            </a:r>
            <a:r>
              <a:rPr lang="ru-RU" sz="6000" b="1" dirty="0" smtClean="0">
                <a:solidFill>
                  <a:schemeClr val="tx1"/>
                </a:solidFill>
                <a:latin typeface="Times New Roman" pitchFamily="18" charset="0"/>
                <a:cs typeface="Times New Roman" pitchFamily="18" charset="0"/>
              </a:rPr>
              <a:t> </a:t>
            </a:r>
            <a:r>
              <a:rPr lang="ru-RU" sz="6000" b="1" dirty="0" err="1" smtClean="0">
                <a:solidFill>
                  <a:schemeClr val="tx1"/>
                </a:solidFill>
                <a:latin typeface="Times New Roman" pitchFamily="18" charset="0"/>
                <a:cs typeface="Times New Roman" pitchFamily="18" charset="0"/>
              </a:rPr>
              <a:t>және </a:t>
            </a:r>
            <a:r>
              <a:rPr lang="ru-RU" sz="6000" b="1" dirty="0" smtClean="0">
                <a:solidFill>
                  <a:schemeClr val="tx1"/>
                </a:solidFill>
                <a:latin typeface="Times New Roman" pitchFamily="18" charset="0"/>
                <a:cs typeface="Times New Roman" pitchFamily="18" charset="0"/>
              </a:rPr>
              <a:t>аудит»</a:t>
            </a:r>
          </a:p>
          <a:p>
            <a:r>
              <a:rPr lang="ru-RU" sz="4000" dirty="0" smtClean="0">
                <a:solidFill>
                  <a:schemeClr val="tx1"/>
                </a:solidFill>
                <a:latin typeface="Times New Roman" pitchFamily="18" charset="0"/>
                <a:cs typeface="Times New Roman" pitchFamily="18" charset="0"/>
              </a:rPr>
              <a:t> </a:t>
            </a:r>
          </a:p>
          <a:p>
            <a:r>
              <a:rPr lang="ru-RU" sz="4000" dirty="0" smtClean="0">
                <a:solidFill>
                  <a:schemeClr val="tx1"/>
                </a:solidFill>
                <a:latin typeface="Times New Roman" pitchFamily="18" charset="0"/>
                <a:cs typeface="Times New Roman" pitchFamily="18" charset="0"/>
              </a:rPr>
              <a:t> </a:t>
            </a:r>
          </a:p>
          <a:p>
            <a:r>
              <a:rPr lang="ru-RU" sz="6000" b="1" smtClean="0">
                <a:solidFill>
                  <a:schemeClr val="tx1"/>
                </a:solidFill>
                <a:latin typeface="Times New Roman" pitchFamily="18" charset="0"/>
                <a:cs typeface="Times New Roman" pitchFamily="18" charset="0"/>
              </a:rPr>
              <a:t> </a:t>
            </a:r>
            <a:endParaRPr lang="ru-RU" sz="6000" dirty="0" smtClean="0">
              <a:solidFill>
                <a:schemeClr val="tx1"/>
              </a:solidFill>
              <a:latin typeface="Times New Roman" pitchFamily="18" charset="0"/>
              <a:cs typeface="Times New Roman" pitchFamily="18" charset="0"/>
            </a:endParaRPr>
          </a:p>
          <a:p>
            <a:endParaRPr lang="ru-RU" sz="3600" b="1" dirty="0" smtClean="0">
              <a:solidFill>
                <a:schemeClr val="tx1"/>
              </a:solidFill>
              <a:latin typeface="Times New Roman" pitchFamily="18" charset="0"/>
              <a:cs typeface="Times New Roman" pitchFamily="18" charset="0"/>
            </a:endParaRPr>
          </a:p>
          <a:p>
            <a:r>
              <a:rPr lang="ru-RU" sz="3600" b="1" dirty="0" smtClean="0">
                <a:solidFill>
                  <a:schemeClr val="tx1"/>
                </a:solidFill>
                <a:latin typeface="Times New Roman" pitchFamily="18" charset="0"/>
                <a:cs typeface="Times New Roman" pitchFamily="18" charset="0"/>
              </a:rPr>
              <a:t> </a:t>
            </a:r>
          </a:p>
          <a:p>
            <a:r>
              <a:rPr lang="ru-RU" sz="1800" dirty="0" smtClean="0">
                <a:solidFill>
                  <a:schemeClr val="tx1"/>
                </a:solidFill>
                <a:latin typeface="Times New Roman" pitchFamily="18" charset="0"/>
                <a:cs typeface="Times New Roman" pitchFamily="18" charset="0"/>
              </a:rPr>
              <a:t> </a:t>
            </a:r>
          </a:p>
          <a:p>
            <a:endParaRPr lang="ru-RU" sz="1800" dirty="0" smtClean="0">
              <a:solidFill>
                <a:schemeClr val="tx1"/>
              </a:solidFill>
              <a:latin typeface="Times New Roman" pitchFamily="18" charset="0"/>
              <a:cs typeface="Times New Roman" pitchFamily="18" charset="0"/>
            </a:endParaRPr>
          </a:p>
          <a:p>
            <a:endParaRPr lang="ru-RU" sz="1800" dirty="0" smtClean="0">
              <a:solidFill>
                <a:schemeClr val="tx1"/>
              </a:solidFill>
              <a:latin typeface="Times New Roman" pitchFamily="18" charset="0"/>
              <a:cs typeface="Times New Roman" pitchFamily="18" charset="0"/>
            </a:endParaRPr>
          </a:p>
          <a:p>
            <a:r>
              <a:rPr lang="ru-RU" sz="4000" b="1" dirty="0" smtClean="0">
                <a:solidFill>
                  <a:schemeClr val="tx1"/>
                </a:solidFill>
                <a:latin typeface="Times New Roman" pitchFamily="18" charset="0"/>
                <a:cs typeface="Times New Roman" pitchFamily="18" charset="0"/>
              </a:rPr>
              <a:t>Караганда 2024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p:nvPr/>
        </p:nvPicPr>
        <p:blipFill rotWithShape="1">
          <a:blip r:embed="rId2" cstate="print"/>
          <a:srcRect l="12801" t="10503" r="13671" b="24247"/>
          <a:stretch/>
        </p:blipFill>
        <p:spPr bwMode="auto">
          <a:xfrm>
            <a:off x="107504" y="548680"/>
            <a:ext cx="8928992" cy="5904656"/>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31569149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err="1" smtClean="0"/>
              <a:t>Мемлекеттік</a:t>
            </a:r>
            <a:r>
              <a:rPr lang="ru-RU" sz="3200" b="1" dirty="0" smtClean="0"/>
              <a:t> </a:t>
            </a:r>
            <a:r>
              <a:rPr lang="ru-RU" sz="3200" b="1" dirty="0" err="1" smtClean="0"/>
              <a:t>сатып</a:t>
            </a:r>
            <a:r>
              <a:rPr lang="ru-RU" sz="3200" b="1" dirty="0" smtClean="0"/>
              <a:t> </a:t>
            </a:r>
            <a:r>
              <a:rPr lang="ru-RU" sz="3200" b="1" dirty="0" err="1" smtClean="0"/>
              <a:t>алулар</a:t>
            </a:r>
            <a:endParaRPr lang="ru-RU" sz="30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endParaRPr lang="ru-RU" dirty="0"/>
          </a:p>
        </p:txBody>
      </p:sp>
      <p:grpSp>
        <p:nvGrpSpPr>
          <p:cNvPr id="4" name="Группа 3"/>
          <p:cNvGrpSpPr/>
          <p:nvPr/>
        </p:nvGrpSpPr>
        <p:grpSpPr>
          <a:xfrm>
            <a:off x="323528" y="1412777"/>
            <a:ext cx="8352928" cy="2418066"/>
            <a:chOff x="0" y="0"/>
            <a:chExt cx="5837479" cy="1185037"/>
          </a:xfrm>
        </p:grpSpPr>
        <p:sp>
          <p:nvSpPr>
            <p:cNvPr id="5" name="Поле 2"/>
            <p:cNvSpPr txBox="1"/>
            <p:nvPr/>
          </p:nvSpPr>
          <p:spPr>
            <a:xfrm>
              <a:off x="1748333" y="0"/>
              <a:ext cx="2831069" cy="351130"/>
            </a:xfrm>
            <a:prstGeom prst="rect">
              <a:avLst/>
            </a:prstGeom>
            <a:solidFill>
              <a:schemeClr val="accent5">
                <a:lumMod val="20000"/>
                <a:lumOff val="80000"/>
              </a:schemeClr>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ru-RU" sz="2400" b="1" dirty="0" err="1" smtClean="0"/>
                <a:t>Мемлекеттік</a:t>
              </a:r>
              <a:r>
                <a:rPr lang="ru-RU" sz="2400" b="1" dirty="0" smtClean="0"/>
                <a:t> </a:t>
              </a:r>
              <a:r>
                <a:rPr lang="ru-RU" sz="2400" b="1" dirty="0" err="1" smtClean="0"/>
                <a:t>сатып</a:t>
              </a:r>
              <a:r>
                <a:rPr lang="ru-RU" sz="2400" b="1" dirty="0" smtClean="0"/>
                <a:t> </a:t>
              </a:r>
              <a:r>
                <a:rPr lang="ru-RU" sz="2400" b="1" dirty="0" err="1" smtClean="0"/>
                <a:t>алулар</a:t>
              </a:r>
              <a:endParaRPr lang="ru-RU" sz="2200" dirty="0">
                <a:effectLst/>
                <a:ea typeface="Calibri"/>
                <a:cs typeface="Times New Roman"/>
              </a:endParaRPr>
            </a:p>
          </p:txBody>
        </p:sp>
        <p:sp>
          <p:nvSpPr>
            <p:cNvPr id="6" name="Поле 3"/>
            <p:cNvSpPr txBox="1"/>
            <p:nvPr/>
          </p:nvSpPr>
          <p:spPr>
            <a:xfrm>
              <a:off x="0" y="804672"/>
              <a:ext cx="943610" cy="380365"/>
            </a:xfrm>
            <a:prstGeom prst="rect">
              <a:avLst/>
            </a:prstGeom>
            <a:solidFill>
              <a:schemeClr val="accent5">
                <a:lumMod val="40000"/>
                <a:lumOff val="60000"/>
              </a:schemeClr>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ru-RU" sz="2200" b="1" dirty="0">
                  <a:effectLst/>
                  <a:latin typeface="Times New Roman"/>
                  <a:ea typeface="Calibri"/>
                  <a:cs typeface="Times New Roman"/>
                </a:rPr>
                <a:t>ЦП</a:t>
              </a:r>
              <a:endParaRPr lang="ru-RU" sz="2200" dirty="0">
                <a:effectLst/>
                <a:ea typeface="Calibri"/>
                <a:cs typeface="Times New Roman"/>
              </a:endParaRPr>
            </a:p>
          </p:txBody>
        </p:sp>
        <p:sp>
          <p:nvSpPr>
            <p:cNvPr id="7" name="Поле 4"/>
            <p:cNvSpPr txBox="1"/>
            <p:nvPr/>
          </p:nvSpPr>
          <p:spPr>
            <a:xfrm>
              <a:off x="1097280" y="797357"/>
              <a:ext cx="943610" cy="380365"/>
            </a:xfrm>
            <a:prstGeom prst="rect">
              <a:avLst/>
            </a:prstGeom>
            <a:solidFill>
              <a:srgbClr val="00B0F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ru-RU" sz="2200" b="1" dirty="0">
                  <a:effectLst/>
                  <a:latin typeface="Times New Roman"/>
                  <a:ea typeface="Calibri"/>
                  <a:cs typeface="Times New Roman"/>
                </a:rPr>
                <a:t>Конкурс</a:t>
              </a:r>
              <a:r>
                <a:rPr lang="ru-RU" sz="1400" b="1" dirty="0">
                  <a:effectLst/>
                  <a:latin typeface="Times New Roman"/>
                  <a:ea typeface="Calibri"/>
                  <a:cs typeface="Times New Roman"/>
                </a:rPr>
                <a:t> 	</a:t>
              </a:r>
              <a:endParaRPr lang="ru-RU" sz="1100" dirty="0">
                <a:effectLst/>
                <a:ea typeface="Calibri"/>
                <a:cs typeface="Times New Roman"/>
              </a:endParaRPr>
            </a:p>
          </p:txBody>
        </p:sp>
        <p:sp>
          <p:nvSpPr>
            <p:cNvPr id="8" name="Поле 5"/>
            <p:cNvSpPr txBox="1"/>
            <p:nvPr/>
          </p:nvSpPr>
          <p:spPr>
            <a:xfrm>
              <a:off x="2209190" y="804672"/>
              <a:ext cx="943610" cy="380365"/>
            </a:xfrm>
            <a:prstGeom prst="rect">
              <a:avLst/>
            </a:prstGeom>
            <a:solidFill>
              <a:schemeClr val="accent1">
                <a:lumMod val="40000"/>
                <a:lumOff val="60000"/>
              </a:schemeClr>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ru-RU" sz="2200" b="1" dirty="0">
                  <a:effectLst/>
                  <a:latin typeface="Times New Roman"/>
                  <a:ea typeface="Calibri"/>
                  <a:cs typeface="Times New Roman"/>
                </a:rPr>
                <a:t>Аукцион </a:t>
              </a:r>
              <a:endParaRPr lang="ru-RU" sz="2200" dirty="0">
                <a:effectLst/>
                <a:ea typeface="Calibri"/>
                <a:cs typeface="Times New Roman"/>
              </a:endParaRPr>
            </a:p>
          </p:txBody>
        </p:sp>
        <p:sp>
          <p:nvSpPr>
            <p:cNvPr id="9" name="Поле 6"/>
            <p:cNvSpPr txBox="1"/>
            <p:nvPr/>
          </p:nvSpPr>
          <p:spPr>
            <a:xfrm>
              <a:off x="3313786" y="804672"/>
              <a:ext cx="1462405" cy="380365"/>
            </a:xfrm>
            <a:prstGeom prst="rect">
              <a:avLst/>
            </a:prstGeom>
            <a:solidFill>
              <a:schemeClr val="accent5">
                <a:lumMod val="20000"/>
                <a:lumOff val="80000"/>
              </a:schemeClr>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ru-RU" sz="2200" b="1" dirty="0">
                  <a:effectLst/>
                  <a:latin typeface="Times New Roman"/>
                  <a:ea typeface="Calibri"/>
                  <a:cs typeface="Times New Roman"/>
                </a:rPr>
                <a:t>Из 1 источника </a:t>
              </a:r>
              <a:endParaRPr lang="ru-RU" sz="2200" dirty="0">
                <a:effectLst/>
                <a:ea typeface="Calibri"/>
                <a:cs typeface="Times New Roman"/>
              </a:endParaRPr>
            </a:p>
          </p:txBody>
        </p:sp>
        <p:sp>
          <p:nvSpPr>
            <p:cNvPr id="10" name="Поле 7"/>
            <p:cNvSpPr txBox="1"/>
            <p:nvPr/>
          </p:nvSpPr>
          <p:spPr>
            <a:xfrm>
              <a:off x="4893869" y="797357"/>
              <a:ext cx="943610" cy="380365"/>
            </a:xfrm>
            <a:prstGeom prst="rect">
              <a:avLst/>
            </a:prstGeom>
            <a:solidFill>
              <a:schemeClr val="accent5">
                <a:lumMod val="60000"/>
                <a:lumOff val="40000"/>
              </a:schemeClr>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ru-RU" sz="2200" b="1" dirty="0">
                  <a:effectLst/>
                  <a:latin typeface="Times New Roman"/>
                  <a:ea typeface="Calibri"/>
                  <a:cs typeface="Times New Roman"/>
                </a:rPr>
                <a:t>Биржа </a:t>
              </a:r>
              <a:endParaRPr lang="ru-RU" sz="2200" dirty="0">
                <a:effectLst/>
                <a:ea typeface="Calibri"/>
                <a:cs typeface="Times New Roman"/>
              </a:endParaRPr>
            </a:p>
          </p:txBody>
        </p:sp>
        <p:cxnSp>
          <p:nvCxnSpPr>
            <p:cNvPr id="11" name="Прямая соединительная линия 10"/>
            <p:cNvCxnSpPr/>
            <p:nvPr/>
          </p:nvCxnSpPr>
          <p:spPr>
            <a:xfrm flipV="1">
              <a:off x="497434" y="534010"/>
              <a:ext cx="4791456" cy="731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a:off x="2984602" y="351130"/>
              <a:ext cx="0" cy="189865"/>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Прямая со стрелкой 12"/>
            <p:cNvCxnSpPr/>
            <p:nvPr/>
          </p:nvCxnSpPr>
          <p:spPr>
            <a:xfrm>
              <a:off x="497434" y="541325"/>
              <a:ext cx="0" cy="2563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a:off x="1558138" y="548640"/>
              <a:ext cx="0" cy="2563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p:nvPr/>
          </p:nvCxnSpPr>
          <p:spPr>
            <a:xfrm>
              <a:off x="2677363" y="548640"/>
              <a:ext cx="0" cy="2563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p:nvPr/>
          </p:nvCxnSpPr>
          <p:spPr>
            <a:xfrm>
              <a:off x="4045306" y="548640"/>
              <a:ext cx="0" cy="2563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p:nvPr/>
          </p:nvCxnSpPr>
          <p:spPr>
            <a:xfrm>
              <a:off x="5281574" y="548640"/>
              <a:ext cx="0" cy="2563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9309857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5721499"/>
          </a:xfrm>
        </p:spPr>
        <p:txBody>
          <a:bodyPr>
            <a:normAutofit/>
          </a:bodyPr>
          <a:lstStyle/>
          <a:p>
            <a:r>
              <a:rPr lang="kk-KZ" sz="2800" dirty="0" smtClean="0"/>
              <a:t>Тапсырыс беруші мемлекеттік сатып алудың жылдық жоспарына (мемлекеттік сатып алудың алдын ала жылдық жоспарына) өзгерістер және (немесе) толықтырулар енгізу туралы шешім қабылданған күннен бастап бес жұмыс күні ішінде, уәкілетті органға мемлекеттік сатып алу веб-порталын пайдаланбай ұсынылатын, Қазақстан Республикасының мемлекеттік құпиялар туралы заңнамасына сәйкес мемлекеттік құпияларды құрайтын</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412776"/>
            <a:ext cx="8686800" cy="5112568"/>
          </a:xfrm>
        </p:spPr>
        <p:txBody>
          <a:bodyPr>
            <a:normAutofit/>
          </a:bodyPr>
          <a:lstStyle/>
          <a:p>
            <a:pPr fontAlgn="base"/>
            <a:r>
              <a:rPr lang="kk-KZ" sz="2800" dirty="0" smtClean="0"/>
              <a:t>Тапсырыс беруші мемлекеттік сатып алуды жүзеге асыру туралы шешімді мемлекеттік сатып алудың бекітілген не нақтыланған жылдық жоспары (мемлекеттік сатып алудың алдын ала жылдық жоспары) негізінде қабылдайды.</a:t>
            </a:r>
            <a:endParaRPr lang="ru-RU" sz="2800" dirty="0" smtClean="0"/>
          </a:p>
          <a:p>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60648"/>
            <a:ext cx="8229600" cy="6336704"/>
          </a:xfrm>
        </p:spPr>
        <p:txBody>
          <a:bodyPr>
            <a:normAutofit/>
          </a:bodyPr>
          <a:lstStyle/>
          <a:p>
            <a:pPr fontAlgn="base"/>
            <a:r>
              <a:rPr lang="kk-KZ" dirty="0" smtClean="0"/>
              <a:t>Тапсырыс берушілер мемлекеттік сатып алуды жүзеге асыру туралы шешімді тиісті бюджет бекітілгенге дейін, екі кезеңдік рәсімдер пайдаланылатын конкурс тәсілімен мемлекеттік сатып алуды жүзеге асырған жағдайда, қабылдауға құқылы.</a:t>
            </a: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654032"/>
          </a:xfrm>
        </p:spPr>
        <p:txBody>
          <a:bodyPr>
            <a:normAutofit/>
          </a:bodyPr>
          <a:lstStyle/>
          <a:p>
            <a:r>
              <a:rPr lang="ru-RU" sz="3600" dirty="0" err="1" smtClean="0">
                <a:latin typeface="Times New Roman" pitchFamily="18" charset="0"/>
                <a:cs typeface="Times New Roman" pitchFamily="18" charset="0"/>
              </a:rPr>
              <a:t>Қорытынды</a:t>
            </a:r>
            <a:endParaRPr lang="ru-RU" sz="3600" dirty="0">
              <a:latin typeface="Times New Roman" pitchFamily="18" charset="0"/>
              <a:cs typeface="Times New Roman" pitchFamily="18" charset="0"/>
            </a:endParaRPr>
          </a:p>
        </p:txBody>
      </p:sp>
      <p:sp>
        <p:nvSpPr>
          <p:cNvPr id="3" name="Содержимое 2"/>
          <p:cNvSpPr>
            <a:spLocks noGrp="1"/>
          </p:cNvSpPr>
          <p:nvPr>
            <p:ph idx="1"/>
          </p:nvPr>
        </p:nvSpPr>
        <p:spPr>
          <a:xfrm>
            <a:off x="214282" y="642918"/>
            <a:ext cx="8715436" cy="5929354"/>
          </a:xfrm>
        </p:spPr>
        <p:txBody>
          <a:bodyPr>
            <a:noAutofit/>
          </a:bodyPr>
          <a:lstStyle/>
          <a:p>
            <a:pPr fontAlgn="base"/>
            <a:r>
              <a:rPr lang="kk-KZ" sz="2400" dirty="0" smtClean="0"/>
              <a:t>Мемлекеттік сатып алу процесі:</a:t>
            </a:r>
            <a:endParaRPr lang="ru-RU" sz="2400" dirty="0" smtClean="0"/>
          </a:p>
          <a:p>
            <a:pPr fontAlgn="base"/>
            <a:r>
              <a:rPr lang="kk-KZ" sz="2400" dirty="0" smtClean="0"/>
              <a:t>      1) мемлекеттік сатып алудың жылдық жоспарын (мемлекеттік сатып алудың алдын ала жылдық жоспарын) әзірлеуді және бекітуді;</a:t>
            </a:r>
            <a:endParaRPr lang="ru-RU" sz="2400" dirty="0" smtClean="0"/>
          </a:p>
          <a:p>
            <a:pPr fontAlgn="base"/>
            <a:r>
              <a:rPr lang="kk-KZ" sz="2400" dirty="0" smtClean="0"/>
              <a:t>      2) өнім берушіні таңдауды және онымен мемлекеттік сатып алу туралы шарт жасасуды;</a:t>
            </a:r>
            <a:endParaRPr lang="ru-RU" sz="2400" dirty="0" smtClean="0"/>
          </a:p>
          <a:p>
            <a:pPr fontAlgn="base"/>
            <a:r>
              <a:rPr lang="kk-KZ" sz="2400" dirty="0" smtClean="0"/>
              <a:t>      3) мемлекеттік сатып алу туралы шарттың орындалуын қамтиды.</a:t>
            </a:r>
            <a:endParaRPr lang="ru-RU" sz="2400" dirty="0" smtClean="0"/>
          </a:p>
          <a:p>
            <a:pPr fontAlgn="base"/>
            <a:r>
              <a:rPr lang="kk-KZ" sz="2400" dirty="0" smtClean="0"/>
              <a:t>    Тапсырыс беруші тиісті бюджеттің (даму жоспарының) негізінде мемлекеттік сатып алуды жүзеге асыру қағидаларында айқындалған тәртіппен және нысанда мемлекеттік сатып алудың жылдық жоспарын әзірлейді және бекітеді.</a:t>
            </a:r>
            <a:endParaRPr lang="ru-RU" sz="2400" dirty="0" smtClean="0"/>
          </a:p>
          <a:p>
            <a:pPr fontAlgn="base"/>
            <a:r>
              <a:rPr lang="kk-KZ" sz="2400" dirty="0" smtClean="0"/>
              <a:t>  </a:t>
            </a:r>
            <a:endParaRPr lang="ru-RU"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kk-KZ" b="1" dirty="0" smtClean="0">
                <a:latin typeface="Times New Roman" pitchFamily="18" charset="0"/>
                <a:cs typeface="Times New Roman" pitchFamily="18" charset="0"/>
              </a:rPr>
              <a:t>Мемлекеттік сатып алуларды жүзеге асыруды мемлекеттік реттеу</a:t>
            </a:r>
            <a:endParaRPr lang="ru-RU" dirty="0">
              <a:latin typeface="Times New Roman" pitchFamily="18" charset="0"/>
              <a:cs typeface="Times New Roman" pitchFamily="18" charset="0"/>
            </a:endParaRPr>
          </a:p>
        </p:txBody>
      </p:sp>
      <p:sp>
        <p:nvSpPr>
          <p:cNvPr id="3" name="Подзаголовок 2"/>
          <p:cNvSpPr>
            <a:spLocks noGrp="1"/>
          </p:cNvSpPr>
          <p:nvPr>
            <p:ph type="subTitle" idx="1"/>
          </p:nvPr>
        </p:nvSpPr>
        <p:spPr/>
        <p:txBody>
          <a:bodyPr/>
          <a:lstStyle/>
          <a:p>
            <a:r>
              <a:rPr lang="ru-RU" dirty="0" err="1" smtClean="0">
                <a:solidFill>
                  <a:schemeClr val="tx1"/>
                </a:solidFill>
                <a:latin typeface="Times New Roman" pitchFamily="18" charset="0"/>
                <a:cs typeface="Times New Roman" pitchFamily="18" charset="0"/>
              </a:rPr>
              <a:t>Тақырып </a:t>
            </a:r>
            <a:r>
              <a:rPr lang="ru-RU" dirty="0" smtClean="0">
                <a:solidFill>
                  <a:schemeClr val="tx1"/>
                </a:solidFill>
                <a:latin typeface="Times New Roman" pitchFamily="18" charset="0"/>
                <a:cs typeface="Times New Roman" pitchFamily="18" charset="0"/>
              </a:rPr>
              <a:t>2</a:t>
            </a:r>
            <a:endParaRPr lang="ru-RU"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332656"/>
            <a:ext cx="8712968" cy="6408712"/>
          </a:xfrm>
        </p:spPr>
        <p:txBody>
          <a:bodyPr>
            <a:normAutofit fontScale="77500" lnSpcReduction="20000"/>
          </a:bodyPr>
          <a:lstStyle/>
          <a:p>
            <a:r>
              <a:rPr lang="kk-KZ" sz="2800" b="1" i="1" dirty="0" smtClean="0">
                <a:latin typeface="Times New Roman" pitchFamily="18" charset="0"/>
                <a:cs typeface="Times New Roman" pitchFamily="18" charset="0"/>
              </a:rPr>
              <a:t>Қарастырылатын сұрақтар:</a:t>
            </a:r>
            <a:endParaRPr lang="ru-RU" sz="2800" b="1" dirty="0" smtClean="0">
              <a:latin typeface="Times New Roman" pitchFamily="18" charset="0"/>
              <a:cs typeface="Times New Roman" pitchFamily="18" charset="0"/>
            </a:endParaRPr>
          </a:p>
          <a:p>
            <a:r>
              <a:rPr lang="kk-KZ" sz="2800" b="1" dirty="0" smtClean="0">
                <a:latin typeface="Times New Roman" pitchFamily="18" charset="0"/>
                <a:cs typeface="Times New Roman" pitchFamily="18" charset="0"/>
              </a:rPr>
              <a:t>1. Әлеуетті жабдықтаушыларға қойылатын біліктілік талаптары </a:t>
            </a:r>
            <a:endParaRPr lang="ru-RU" sz="2800" b="1" dirty="0" smtClean="0">
              <a:latin typeface="Times New Roman" pitchFamily="18" charset="0"/>
              <a:cs typeface="Times New Roman" pitchFamily="18" charset="0"/>
            </a:endParaRPr>
          </a:p>
          <a:p>
            <a:r>
              <a:rPr lang="kk-KZ" sz="2800" b="1" dirty="0" smtClean="0">
                <a:latin typeface="Times New Roman" pitchFamily="18" charset="0"/>
                <a:cs typeface="Times New Roman" pitchFamily="18" charset="0"/>
              </a:rPr>
              <a:t>2. Мемлекеттік сатып алулар аясында қалыптастырылатын реестрлер</a:t>
            </a:r>
            <a:endParaRPr lang="ru-RU" sz="2800" b="1" dirty="0" smtClean="0">
              <a:latin typeface="Times New Roman" pitchFamily="18" charset="0"/>
              <a:cs typeface="Times New Roman" pitchFamily="18" charset="0"/>
            </a:endParaRPr>
          </a:p>
          <a:p>
            <a:r>
              <a:rPr lang="kk-KZ" sz="2800" b="1" dirty="0" smtClean="0">
                <a:latin typeface="Times New Roman" pitchFamily="18" charset="0"/>
                <a:cs typeface="Times New Roman" pitchFamily="18" charset="0"/>
              </a:rPr>
              <a:t>3. Мемлекеттік сатып алуларды жүзеге асыру әдістері</a:t>
            </a:r>
            <a:endParaRPr lang="ru-RU" sz="2800" b="1" dirty="0" smtClean="0">
              <a:latin typeface="Times New Roman" pitchFamily="18" charset="0"/>
              <a:cs typeface="Times New Roman" pitchFamily="18" charset="0"/>
            </a:endParaRPr>
          </a:p>
          <a:p>
            <a:pPr marL="457200" lvl="0" indent="-457200">
              <a:buFont typeface="+mj-lt"/>
              <a:buAutoNum type="arabicPeriod"/>
            </a:pPr>
            <a:endParaRPr lang="ru-RU" sz="2800" b="1" dirty="0" smtClean="0">
              <a:latin typeface="Times New Roman" pitchFamily="18" charset="0"/>
              <a:cs typeface="Times New Roman" pitchFamily="18" charset="0"/>
            </a:endParaRPr>
          </a:p>
          <a:p>
            <a:pPr>
              <a:buNone/>
            </a:pPr>
            <a:endParaRPr lang="ru-RU" sz="2800" dirty="0" smtClean="0">
              <a:latin typeface="Times New Roman" pitchFamily="18" charset="0"/>
              <a:cs typeface="Times New Roman" pitchFamily="18" charset="0"/>
            </a:endParaRPr>
          </a:p>
          <a:p>
            <a:pPr>
              <a:buNone/>
            </a:pPr>
            <a:r>
              <a:rPr lang="ru-RU" sz="2800" dirty="0" smtClean="0">
                <a:latin typeface="Times New Roman" pitchFamily="18" charset="0"/>
                <a:cs typeface="Times New Roman" pitchFamily="18" charset="0"/>
              </a:rPr>
              <a:t>Литература:</a:t>
            </a:r>
          </a:p>
          <a:p>
            <a:pPr marL="514350" indent="-514350">
              <a:buFont typeface="+mj-lt"/>
              <a:buAutoNum type="arabicPeriod"/>
            </a:pPr>
            <a:r>
              <a:rPr lang="ru-RU" sz="2800" dirty="0" smtClean="0">
                <a:latin typeface="Times New Roman" pitchFamily="18" charset="0"/>
                <a:cs typeface="Times New Roman" pitchFamily="18" charset="0"/>
              </a:rPr>
              <a:t>Закон Республики Казахстан от 4 декабря 2015 года № 434-V «О государственных закупках» (с изменениями по состоянию на 03.07.2017 г.);</a:t>
            </a:r>
            <a:endParaRPr lang="ru-RU" sz="2800" b="1" dirty="0" smtClean="0">
              <a:latin typeface="Times New Roman" pitchFamily="18" charset="0"/>
              <a:cs typeface="Times New Roman" pitchFamily="18" charset="0"/>
            </a:endParaRPr>
          </a:p>
          <a:p>
            <a:pPr marL="514350" indent="-514350">
              <a:buFont typeface="+mj-lt"/>
              <a:buAutoNum type="arabicPeriod"/>
            </a:pPr>
            <a:r>
              <a:rPr lang="ru-RU" sz="2800" dirty="0" err="1" smtClean="0">
                <a:latin typeface="Times New Roman" pitchFamily="18" charset="0"/>
                <a:cs typeface="Times New Roman" pitchFamily="18" charset="0"/>
              </a:rPr>
              <a:t>Дёгтев</a:t>
            </a:r>
            <a:r>
              <a:rPr lang="ru-RU" sz="2800" dirty="0" smtClean="0">
                <a:latin typeface="Times New Roman" pitchFamily="18" charset="0"/>
                <a:cs typeface="Times New Roman" pitchFamily="18" charset="0"/>
              </a:rPr>
              <a:t> Г.В., Гладилина И.П., Акимов Н.А., Банников П.А. Управление закупками товаров, работ, услуг для обеспечения государственных нужд: учебно-методическое пособие. – М.: </a:t>
            </a:r>
            <a:r>
              <a:rPr lang="ru-RU" sz="2800" dirty="0" err="1" smtClean="0">
                <a:latin typeface="Times New Roman" pitchFamily="18" charset="0"/>
                <a:cs typeface="Times New Roman" pitchFamily="18" charset="0"/>
              </a:rPr>
              <a:t>Моск</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гор.ун-т</a:t>
            </a:r>
            <a:r>
              <a:rPr lang="ru-RU" sz="2800" dirty="0" smtClean="0">
                <a:latin typeface="Times New Roman" pitchFamily="18" charset="0"/>
                <a:cs typeface="Times New Roman" pitchFamily="18" charset="0"/>
              </a:rPr>
              <a:t> управления Правительства Москвы, 2013. – 120с.;</a:t>
            </a:r>
          </a:p>
          <a:p>
            <a:pPr marL="514350" indent="-514350">
              <a:buFont typeface="+mj-lt"/>
              <a:buAutoNum type="arabicPeriod"/>
            </a:pPr>
            <a:r>
              <a:rPr lang="ru-RU" sz="2800" dirty="0" smtClean="0">
                <a:latin typeface="Times New Roman" pitchFamily="18" charset="0"/>
                <a:cs typeface="Times New Roman" pitchFamily="18" charset="0"/>
              </a:rPr>
              <a:t>Доронин, С. Н. </a:t>
            </a:r>
            <a:r>
              <a:rPr lang="ru-RU" sz="2800" dirty="0" err="1" smtClean="0">
                <a:latin typeface="Times New Roman" pitchFamily="18" charset="0"/>
                <a:cs typeface="Times New Roman" pitchFamily="18" charset="0"/>
              </a:rPr>
              <a:t>Госзакупки</a:t>
            </a:r>
            <a:r>
              <a:rPr lang="ru-RU" sz="2800" dirty="0" smtClean="0">
                <a:latin typeface="Times New Roman" pitchFamily="18" charset="0"/>
                <a:cs typeface="Times New Roman" pitchFamily="18" charset="0"/>
              </a:rPr>
              <a:t>: законодательная основа, механизмы реализации, </a:t>
            </a:r>
            <a:r>
              <a:rPr lang="ru-RU" sz="2800" dirty="0" err="1" smtClean="0">
                <a:latin typeface="Times New Roman" pitchFamily="18" charset="0"/>
                <a:cs typeface="Times New Roman" pitchFamily="18" charset="0"/>
              </a:rPr>
              <a:t>риск-ориентированная</a:t>
            </a:r>
            <a:r>
              <a:rPr lang="ru-RU" sz="2800" dirty="0" smtClean="0">
                <a:latin typeface="Times New Roman" pitchFamily="18" charset="0"/>
                <a:cs typeface="Times New Roman" pitchFamily="18" charset="0"/>
              </a:rPr>
              <a:t> технология управления [Текст]: монография / С. Н. Доронин, Н. А. </a:t>
            </a:r>
            <a:r>
              <a:rPr lang="ru-RU" sz="2800" dirty="0" err="1" smtClean="0">
                <a:latin typeface="Times New Roman" pitchFamily="18" charset="0"/>
                <a:cs typeface="Times New Roman" pitchFamily="18" charset="0"/>
              </a:rPr>
              <a:t>Рыхтикова</a:t>
            </a:r>
            <a:r>
              <a:rPr lang="ru-RU" sz="2800" dirty="0" smtClean="0">
                <a:latin typeface="Times New Roman" pitchFamily="18" charset="0"/>
                <a:cs typeface="Times New Roman" pitchFamily="18" charset="0"/>
              </a:rPr>
              <a:t>, А. О. Васильев. - М. : ФОРУМ: ИНФРА-М, 2013. - 231 с. </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620688"/>
            <a:ext cx="8229600" cy="4525963"/>
          </a:xfrm>
        </p:spPr>
        <p:txBody>
          <a:bodyPr>
            <a:normAutofit fontScale="85000" lnSpcReduction="10000"/>
          </a:bodyPr>
          <a:lstStyle/>
          <a:p>
            <a:endParaRPr lang="ru-RU" dirty="0" smtClean="0"/>
          </a:p>
          <a:p>
            <a:endParaRPr lang="ru-RU" dirty="0"/>
          </a:p>
          <a:p>
            <a:pPr fontAlgn="base"/>
            <a:r>
              <a:rPr lang="ru-RU" dirty="0"/>
              <a:t> </a:t>
            </a:r>
            <a:r>
              <a:rPr lang="kk-KZ" dirty="0" smtClean="0"/>
              <a:t>1. Мемлекеттік сатып алу процесі:</a:t>
            </a:r>
            <a:endParaRPr lang="ru-RU" dirty="0" smtClean="0"/>
          </a:p>
          <a:p>
            <a:pPr fontAlgn="base"/>
            <a:r>
              <a:rPr lang="kk-KZ" dirty="0" smtClean="0"/>
              <a:t>      1) мемлекеттік сатып алудың жылдық жоспарын (мемлекеттік сатып алудың алдын ала жылдық жоспарын) әзірлеуді және бекітуді;</a:t>
            </a:r>
            <a:endParaRPr lang="ru-RU" dirty="0" smtClean="0"/>
          </a:p>
          <a:p>
            <a:pPr fontAlgn="base"/>
            <a:r>
              <a:rPr lang="kk-KZ" dirty="0" smtClean="0"/>
              <a:t>      2) өнім берушіні таңдауды және онымен мемлекеттік сатып алу туралы шарт жасасуды;</a:t>
            </a:r>
            <a:endParaRPr lang="ru-RU" dirty="0" smtClean="0"/>
          </a:p>
          <a:p>
            <a:pPr fontAlgn="base"/>
            <a:r>
              <a:rPr lang="kk-KZ" dirty="0" smtClean="0"/>
              <a:t>      3) мемлекеттік сатып алу туралы шарттың орындалуын қамтиды.</a:t>
            </a:r>
            <a:endParaRPr lang="ru-RU" dirty="0"/>
          </a:p>
        </p:txBody>
      </p:sp>
    </p:spTree>
    <p:extLst>
      <p:ext uri="{BB962C8B-B14F-4D97-AF65-F5344CB8AC3E}">
        <p14:creationId xmlns:p14="http://schemas.microsoft.com/office/powerpoint/2010/main" xmlns="" val="1936847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85000" lnSpcReduction="10000"/>
          </a:bodyPr>
          <a:lstStyle/>
          <a:p>
            <a:pPr fontAlgn="base"/>
            <a:r>
              <a:rPr lang="kk-KZ" dirty="0" smtClean="0"/>
              <a:t>Тапсырыс беруші тиісті бюджет комиссиясының оң ұсынысы негізінде мемлекеттік сатып алудың алдын ала жылдық жоспарын әзірлеуге және бекітуге құқылы.</a:t>
            </a:r>
            <a:endParaRPr lang="ru-RU" dirty="0" smtClean="0"/>
          </a:p>
          <a:p>
            <a:pPr fontAlgn="base"/>
            <a:r>
              <a:rPr lang="kk-KZ" dirty="0" smtClean="0"/>
              <a:t>      Мемлекеттік сатып алудың алдын ала жылдық жоспары мемлекеттік сатып алудың жылдық жоспары бекітілгенге дейін қолданылады.</a:t>
            </a:r>
            <a:endParaRPr lang="ru-RU" dirty="0" smtClean="0"/>
          </a:p>
          <a:p>
            <a:pPr fontAlgn="base"/>
            <a:r>
              <a:rPr lang="kk-KZ" dirty="0" smtClean="0"/>
              <a:t>      Мемлекеттік сатып алудың алдын ала жылдық жоспарында көзделген мемлекеттік сатып алу туралы мәліметтер мемлекеттік сатып алудың жылдық жоспарына ауысады.</a:t>
            </a:r>
            <a:endParaRPr lang="ru-RU" dirty="0"/>
          </a:p>
        </p:txBody>
      </p:sp>
    </p:spTree>
    <p:extLst>
      <p:ext uri="{BB962C8B-B14F-4D97-AF65-F5344CB8AC3E}">
        <p14:creationId xmlns:p14="http://schemas.microsoft.com/office/powerpoint/2010/main" xmlns="" val="11653946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6192688"/>
          </a:xfrm>
        </p:spPr>
        <p:txBody>
          <a:bodyPr>
            <a:normAutofit/>
          </a:bodyPr>
          <a:lstStyle/>
          <a:p>
            <a:pPr fontAlgn="base"/>
            <a:r>
              <a:rPr lang="kk-KZ" sz="2400" dirty="0" smtClean="0"/>
              <a:t>Мемлекеттік сатып алудың жылдық жоспарында (мемлекеттік сатып алудың алдын ала жылдық жоспарында) мынадай мәліметтер:</a:t>
            </a:r>
            <a:endParaRPr lang="ru-RU" sz="2400" dirty="0" smtClean="0"/>
          </a:p>
          <a:p>
            <a:pPr fontAlgn="base"/>
            <a:r>
              <a:rPr lang="kk-KZ" sz="2400" dirty="0" smtClean="0"/>
              <a:t>      1) мемлекеттік сатып алудың сәйкестендіру коды;</a:t>
            </a:r>
            <a:endParaRPr lang="ru-RU" sz="2400" dirty="0" smtClean="0"/>
          </a:p>
          <a:p>
            <a:pPr fontAlgn="base"/>
            <a:r>
              <a:rPr lang="kk-KZ" sz="2400" dirty="0" smtClean="0"/>
              <a:t>      2) қосылған құн салығын есепке алмай мемлекеттік сатып алуды жүзеге асыру үшін бөлінген соманы қоса алғанда, анықтамалыққа сәйкес тауарлардың, жұмыстардың, көрсетілетін қызметтердің номенклатурасы;</a:t>
            </a:r>
            <a:endParaRPr lang="ru-RU" sz="2400" dirty="0" smtClean="0"/>
          </a:p>
          <a:p>
            <a:pPr fontAlgn="base"/>
            <a:r>
              <a:rPr lang="kk-KZ" sz="2400" dirty="0" smtClean="0"/>
              <a:t>      3) мемлекеттік сатып алуды жүзеге асыру тәсілі мен мерзімдері;</a:t>
            </a:r>
            <a:endParaRPr lang="ru-RU" sz="2400" dirty="0" smtClean="0"/>
          </a:p>
          <a:p>
            <a:r>
              <a:rPr lang="kk-KZ" sz="2400" dirty="0" smtClean="0"/>
              <a:t>      4) тауарларды берудің, жұмыстарды орындаудың, қызметтерді көрсетудің жоспарланған мерзімдері мен орны</a:t>
            </a:r>
            <a:endParaRPr lang="ru-RU" dirty="0"/>
          </a:p>
        </p:txBody>
      </p:sp>
    </p:spTree>
    <p:extLst>
      <p:ext uri="{BB962C8B-B14F-4D97-AF65-F5344CB8AC3E}">
        <p14:creationId xmlns:p14="http://schemas.microsoft.com/office/powerpoint/2010/main" xmlns="" val="15772440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6192688"/>
          </a:xfrm>
        </p:spPr>
        <p:txBody>
          <a:bodyPr>
            <a:normAutofit/>
          </a:bodyPr>
          <a:lstStyle/>
          <a:p>
            <a:pPr>
              <a:buNone/>
            </a:pPr>
            <a:r>
              <a:rPr lang="kk-KZ" dirty="0" smtClean="0"/>
              <a:t>Тапсырыс беруші мемлекеттiк сатып алудың жылдық жоспары (мемлекеттік сатып алудың алдын ала жылдық жоспары) бекiтілген күннен бастап бес жұмыс күнi iшiнде, уәкілетті органға мемлекеттік сатып алу веб-порталын пайдаланбай ұсынылатын, Қазақстан Республикасының мемлекеттік құпиялар туралы заңнамасына сәйкес мемлекеттік құпияларды құрайтын</a:t>
            </a:r>
            <a:endParaRPr lang="ru-RU" dirty="0"/>
          </a:p>
        </p:txBody>
      </p:sp>
    </p:spTree>
    <p:extLst>
      <p:ext uri="{BB962C8B-B14F-4D97-AF65-F5344CB8AC3E}">
        <p14:creationId xmlns:p14="http://schemas.microsoft.com/office/powerpoint/2010/main" xmlns="" val="14082622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36712"/>
            <a:ext cx="8229600" cy="5289451"/>
          </a:xfrm>
        </p:spPr>
        <p:txBody>
          <a:bodyPr>
            <a:normAutofit fontScale="85000" lnSpcReduction="20000"/>
          </a:bodyPr>
          <a:lstStyle/>
          <a:p>
            <a:pPr fontAlgn="base"/>
            <a:r>
              <a:rPr lang="kk-KZ" dirty="0" smtClean="0"/>
              <a:t>Осы тармақтың бірінші бөлігінің талабы мынадай:</a:t>
            </a:r>
            <a:endParaRPr lang="ru-RU" dirty="0" smtClean="0"/>
          </a:p>
          <a:p>
            <a:pPr fontAlgn="base"/>
            <a:r>
              <a:rPr lang="kk-KZ" dirty="0" smtClean="0"/>
              <a:t>      1) мемлекеттік кәсіпорындар, дауыс беретін акцияларының (жарғылық капиталға қатысу үлестерінің) елу пайыздан астамы мемлекетке тиесілі заңды тұлғалар және олармен үлестес заңды тұлғалар мемлекеттік сатып алуды жүзеге асырған;</a:t>
            </a:r>
            <a:endParaRPr lang="ru-RU" dirty="0" smtClean="0"/>
          </a:p>
          <a:p>
            <a:pPr fontAlgn="base"/>
            <a:r>
              <a:rPr lang="kk-KZ" dirty="0" smtClean="0"/>
              <a:t>      2) бақылау іс-шараларының нәтижелері бойынша, оның ішінде камералдық бақылаудың нәтижелері бойынша анықталған бұзушылықтарды жою туралы нұсқамалар, хабарламалар орындалған;</a:t>
            </a:r>
            <a:endParaRPr lang="ru-RU" dirty="0" smtClean="0"/>
          </a:p>
          <a:p>
            <a:pPr fontAlgn="base"/>
            <a:r>
              <a:rPr lang="kk-KZ" dirty="0" smtClean="0"/>
              <a:t>      3) Қазақстан Республикасының заңнамасына сәйкес тиісті бюджет нақтыланған (түзетілген) кезде мемлекеттік сатып алу жүзеге асырылған жағдайларға қолданылмайды.</a:t>
            </a:r>
            <a:endParaRPr lang="ru-RU" dirty="0"/>
          </a:p>
        </p:txBody>
      </p:sp>
    </p:spTree>
    <p:extLst>
      <p:ext uri="{BB962C8B-B14F-4D97-AF65-F5344CB8AC3E}">
        <p14:creationId xmlns:p14="http://schemas.microsoft.com/office/powerpoint/2010/main" xmlns="" val="3393452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p:nvPr/>
        </p:nvPicPr>
        <p:blipFill rotWithShape="1">
          <a:blip r:embed="rId2" cstate="print"/>
          <a:srcRect l="19817" t="8534" r="20569" b="30811"/>
          <a:stretch/>
        </p:blipFill>
        <p:spPr bwMode="auto">
          <a:xfrm>
            <a:off x="179512" y="260648"/>
            <a:ext cx="8712967" cy="6408711"/>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410586939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643</TotalTime>
  <Words>395</Words>
  <Application>Microsoft Office PowerPoint</Application>
  <PresentationFormat>Экран (4:3)</PresentationFormat>
  <Paragraphs>70</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Слайд 1</vt:lpstr>
      <vt:lpstr>Мемлекеттік сатып алуларды жүзеге асыруды мемлекеттік реттеу</vt:lpstr>
      <vt:lpstr>Слайд 3</vt:lpstr>
      <vt:lpstr>Слайд 4</vt:lpstr>
      <vt:lpstr>Слайд 5</vt:lpstr>
      <vt:lpstr>Слайд 6</vt:lpstr>
      <vt:lpstr>Слайд 7</vt:lpstr>
      <vt:lpstr>Слайд 8</vt:lpstr>
      <vt:lpstr>Слайд 9</vt:lpstr>
      <vt:lpstr>Слайд 10</vt:lpstr>
      <vt:lpstr>Мемлекеттік сатып алулар</vt:lpstr>
      <vt:lpstr>Слайд 12</vt:lpstr>
      <vt:lpstr>Слайд 13</vt:lpstr>
      <vt:lpstr>Слайд 14</vt:lpstr>
      <vt:lpstr>Қорытынды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Зарождение и развитие учета в Древнем мире</dc:title>
  <dc:creator>Пользователь</dc:creator>
  <cp:lastModifiedBy>Асия</cp:lastModifiedBy>
  <cp:revision>242</cp:revision>
  <dcterms:created xsi:type="dcterms:W3CDTF">2017-12-23T13:28:19Z</dcterms:created>
  <dcterms:modified xsi:type="dcterms:W3CDTF">2024-06-04T18:17:29Z</dcterms:modified>
</cp:coreProperties>
</file>