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37" r:id="rId2"/>
    <p:sldId id="256" r:id="rId3"/>
    <p:sldId id="257" r:id="rId4"/>
    <p:sldId id="338" r:id="rId5"/>
    <p:sldId id="339" r:id="rId6"/>
    <p:sldId id="342" r:id="rId7"/>
    <p:sldId id="343" r:id="rId8"/>
    <p:sldId id="344" r:id="rId9"/>
    <p:sldId id="345" r:id="rId10"/>
    <p:sldId id="346" r:id="rId11"/>
    <p:sldId id="347" r:id="rId12"/>
    <p:sldId id="351" r:id="rId13"/>
    <p:sldId id="352" r:id="rId14"/>
    <p:sldId id="353" r:id="rId15"/>
    <p:sldId id="354" r:id="rId16"/>
    <p:sldId id="355" r:id="rId17"/>
    <p:sldId id="29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11430-CE5D-4E85-8D88-B3E7AC504615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8651BD-54AA-448E-9CA0-5879DE508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adilet.zan.kz/kaz/docs/Z1500000434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8496944" cy="6192688"/>
          </a:xfrm>
        </p:spPr>
        <p:txBody>
          <a:bodyPr>
            <a:normAutofit fontScale="40000" lnSpcReduction="20000"/>
          </a:bodyPr>
          <a:lstStyle/>
          <a:p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Қазақстан Республикасы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Ғылым және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жоғары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министрлігі</a:t>
            </a:r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Е.А.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Бөкетов атындағы Қарағанды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университет</a:t>
            </a:r>
          </a:p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Атабаева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Асия </a:t>
            </a:r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Кайрошовна</a:t>
            </a:r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Хамитова Дания Амантаевна</a:t>
            </a:r>
            <a:endParaRPr lang="ru-RU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сатып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алулар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пәні бойынша</a:t>
            </a:r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Мультимедиялық презентациялар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(дәріс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мамандығы: 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«6B04106- </a:t>
            </a:r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Есеп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аудит»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6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6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Караганда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5976664"/>
          </a:xfrm>
        </p:spPr>
        <p:txBody>
          <a:bodyPr>
            <a:normAutofit/>
          </a:bodyPr>
          <a:lstStyle/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/>
              <a:t> 7. </a:t>
            </a:r>
            <a:r>
              <a:rPr lang="ru-RU" sz="2800" dirty="0" err="1" smtClean="0"/>
              <a:t>Тапсырыс</a:t>
            </a:r>
            <a:r>
              <a:rPr lang="ru-RU" sz="2800" dirty="0" smtClean="0"/>
              <a:t> </a:t>
            </a:r>
            <a:r>
              <a:rPr lang="ru-RU" sz="2800" dirty="0" err="1" smtClean="0"/>
              <a:t>беруші</a:t>
            </a:r>
            <a:r>
              <a:rPr lang="ru-RU" sz="2800" dirty="0" smtClean="0"/>
              <a:t> </a:t>
            </a:r>
            <a:r>
              <a:rPr lang="ru-RU" sz="2800" dirty="0" err="1" smtClean="0"/>
              <a:t>егер</a:t>
            </a:r>
            <a:r>
              <a:rPr lang="ru-RU" sz="2800" dirty="0" smtClean="0"/>
              <a:t> </a:t>
            </a:r>
            <a:r>
              <a:rPr lang="ru-RU" sz="2800" dirty="0" err="1" smtClean="0"/>
              <a:t>жеңімпаз деп</a:t>
            </a:r>
            <a:r>
              <a:rPr lang="ru-RU" sz="2800" dirty="0" smtClean="0"/>
              <a:t> </a:t>
            </a:r>
            <a:r>
              <a:rPr lang="ru-RU" sz="2800" dirty="0" err="1" smtClean="0"/>
              <a:t>айқындалған әлеуетті өнім беруші</a:t>
            </a:r>
            <a:r>
              <a:rPr lang="ru-RU" sz="2800" dirty="0" smtClean="0"/>
              <a:t> осы </a:t>
            </a:r>
            <a:r>
              <a:rPr lang="ru-RU" sz="2800" dirty="0" err="1" smtClean="0"/>
              <a:t>баптың </a:t>
            </a:r>
            <a:r>
              <a:rPr lang="ru-RU" sz="2800" dirty="0" smtClean="0"/>
              <a:t>2-тармағында </a:t>
            </a:r>
            <a:r>
              <a:rPr lang="ru-RU" sz="2800" dirty="0" err="1" smtClean="0"/>
              <a:t>белгіленген</a:t>
            </a:r>
            <a:r>
              <a:rPr lang="ru-RU" sz="2800" dirty="0" smtClean="0"/>
              <a:t> </a:t>
            </a:r>
            <a:r>
              <a:rPr lang="ru-RU" sz="2800" dirty="0" err="1" smtClean="0"/>
              <a:t>мерзімдерде</a:t>
            </a:r>
            <a:r>
              <a:rPr lang="ru-RU" sz="2800" dirty="0" smtClean="0"/>
              <a:t>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шарттың жобасына</a:t>
            </a:r>
            <a:r>
              <a:rPr lang="ru-RU" sz="2800" dirty="0" smtClean="0"/>
              <a:t> </a:t>
            </a:r>
            <a:r>
              <a:rPr lang="ru-RU" sz="2800" dirty="0" err="1" smtClean="0"/>
              <a:t>қол қоймаса</a:t>
            </a:r>
            <a:r>
              <a:rPr lang="ru-RU" sz="2800" dirty="0" smtClean="0"/>
              <a:t>, </a:t>
            </a:r>
            <a:r>
              <a:rPr lang="ru-RU" sz="2800" dirty="0" err="1" smtClean="0"/>
              <a:t>жеңімпаз 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шарт</a:t>
            </a:r>
            <a:r>
              <a:rPr lang="ru-RU" sz="2800" dirty="0" smtClean="0"/>
              <a:t> </a:t>
            </a:r>
            <a:r>
              <a:rPr lang="ru-RU" sz="2800" dirty="0" err="1" smtClean="0"/>
              <a:t>жасасудан</a:t>
            </a:r>
            <a:r>
              <a:rPr lang="ru-RU" sz="2800" dirty="0" smtClean="0"/>
              <a:t> </a:t>
            </a:r>
            <a:r>
              <a:rPr lang="ru-RU" sz="2800" dirty="0" err="1" smtClean="0"/>
              <a:t>жалтарған күннен бастап</a:t>
            </a:r>
            <a:r>
              <a:rPr lang="ru-RU" sz="2800" dirty="0" smtClean="0"/>
              <a:t> </a:t>
            </a:r>
            <a:r>
              <a:rPr lang="ru-RU" sz="2800" dirty="0" err="1" smtClean="0"/>
              <a:t>екі</a:t>
            </a:r>
            <a:r>
              <a:rPr lang="ru-RU" sz="2800" dirty="0" smtClean="0"/>
              <a:t> </a:t>
            </a:r>
            <a:r>
              <a:rPr lang="ru-RU" sz="2800" dirty="0" err="1" smtClean="0"/>
              <a:t>жұмыс күні ішінде</a:t>
            </a:r>
            <a:r>
              <a:rPr lang="ru-RU" sz="2800" dirty="0" smtClean="0"/>
              <a:t> </a:t>
            </a:r>
            <a:r>
              <a:rPr lang="ru-RU" sz="2800" dirty="0" err="1" smtClean="0"/>
              <a:t>екінші</a:t>
            </a:r>
            <a:r>
              <a:rPr lang="ru-RU" sz="2800" dirty="0" smtClean="0"/>
              <a:t> </a:t>
            </a:r>
            <a:r>
              <a:rPr lang="ru-RU" sz="2800" dirty="0" err="1" smtClean="0"/>
              <a:t>орын</a:t>
            </a:r>
            <a:r>
              <a:rPr lang="ru-RU" sz="2800" dirty="0" smtClean="0"/>
              <a:t> </a:t>
            </a:r>
            <a:r>
              <a:rPr lang="ru-RU" sz="2800" dirty="0" err="1" smtClean="0"/>
              <a:t>алған әлеуетті өнім берушіге</a:t>
            </a:r>
            <a:r>
              <a:rPr lang="ru-RU" sz="2800" dirty="0" smtClean="0"/>
              <a:t>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веб-порталы</a:t>
            </a:r>
            <a:r>
              <a:rPr lang="ru-RU" sz="2800" dirty="0" smtClean="0"/>
              <a:t> </a:t>
            </a:r>
            <a:r>
              <a:rPr lang="ru-RU" sz="2800" dirty="0" err="1" smtClean="0"/>
              <a:t>арқылы электрондық цифрлық қолтаңбамен куәландырылған 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шарттың жобасын</a:t>
            </a:r>
            <a:r>
              <a:rPr lang="ru-RU" sz="2800" dirty="0" smtClean="0"/>
              <a:t> </a:t>
            </a:r>
            <a:r>
              <a:rPr lang="ru-RU" sz="2800" dirty="0" err="1" smtClean="0"/>
              <a:t>жібереді</a:t>
            </a:r>
            <a:r>
              <a:rPr lang="ru-RU" sz="2800" dirty="0" smtClean="0"/>
              <a:t>. 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76672"/>
            <a:ext cx="8784976" cy="6192688"/>
          </a:xfrm>
        </p:spPr>
        <p:txBody>
          <a:bodyPr>
            <a:norm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800" dirty="0" smtClean="0"/>
              <a:t> 8. </a:t>
            </a:r>
            <a:r>
              <a:rPr lang="ru-RU" sz="2800" dirty="0" err="1" smtClean="0"/>
              <a:t>Егер</a:t>
            </a:r>
            <a:r>
              <a:rPr lang="ru-RU" sz="2800" dirty="0" smtClean="0"/>
              <a:t> </a:t>
            </a:r>
            <a:r>
              <a:rPr lang="ru-RU" sz="2800" dirty="0" err="1" smtClean="0"/>
              <a:t>екінші</a:t>
            </a:r>
            <a:r>
              <a:rPr lang="ru-RU" sz="2800" dirty="0" smtClean="0"/>
              <a:t> </a:t>
            </a:r>
            <a:r>
              <a:rPr lang="ru-RU" sz="2800" dirty="0" err="1" smtClean="0"/>
              <a:t>орын</a:t>
            </a:r>
            <a:r>
              <a:rPr lang="ru-RU" sz="2800" dirty="0" smtClean="0"/>
              <a:t> </a:t>
            </a:r>
            <a:r>
              <a:rPr lang="ru-RU" sz="2800" dirty="0" err="1" smtClean="0"/>
              <a:t>алған әлеуетті өнім беруші</a:t>
            </a:r>
            <a:r>
              <a:rPr lang="ru-RU" sz="2800" dirty="0" smtClean="0"/>
              <a:t> осы </a:t>
            </a:r>
            <a:r>
              <a:rPr lang="ru-RU" sz="2800" dirty="0" err="1" smtClean="0"/>
              <a:t>баптың </a:t>
            </a:r>
            <a:r>
              <a:rPr lang="ru-RU" sz="2800" dirty="0" smtClean="0"/>
              <a:t>7-тармағында </a:t>
            </a:r>
            <a:r>
              <a:rPr lang="ru-RU" sz="2800" dirty="0" err="1" smtClean="0"/>
              <a:t>белгіленген</a:t>
            </a:r>
            <a:r>
              <a:rPr lang="ru-RU" sz="2800" dirty="0" smtClean="0"/>
              <a:t> </a:t>
            </a:r>
            <a:r>
              <a:rPr lang="ru-RU" sz="2800" dirty="0" err="1" smtClean="0"/>
              <a:t>мерзімде</a:t>
            </a:r>
            <a:r>
              <a:rPr lang="ru-RU" sz="2800" dirty="0" smtClean="0"/>
              <a:t> </a:t>
            </a:r>
            <a:r>
              <a:rPr lang="ru-RU" sz="2800" dirty="0" err="1" smtClean="0"/>
              <a:t>тапсырыс</a:t>
            </a:r>
            <a:r>
              <a:rPr lang="ru-RU" sz="2800" dirty="0" smtClean="0"/>
              <a:t> </a:t>
            </a:r>
            <a:r>
              <a:rPr lang="ru-RU" sz="2800" dirty="0" err="1" smtClean="0"/>
              <a:t>беруші</a:t>
            </a:r>
            <a:r>
              <a:rPr lang="ru-RU" sz="2800" dirty="0" smtClean="0"/>
              <a:t> </a:t>
            </a:r>
            <a:r>
              <a:rPr lang="ru-RU" sz="2800" dirty="0" err="1" smtClean="0"/>
              <a:t>қол қойған 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шартқа қол қоймаса</a:t>
            </a:r>
            <a:r>
              <a:rPr lang="ru-RU" sz="2800" dirty="0" smtClean="0"/>
              <a:t>, </a:t>
            </a:r>
            <a:r>
              <a:rPr lang="ru-RU" sz="2800" dirty="0" err="1" smtClean="0"/>
              <a:t>тапсырыс</a:t>
            </a:r>
            <a:r>
              <a:rPr lang="ru-RU" sz="2800" dirty="0" smtClean="0"/>
              <a:t> </a:t>
            </a:r>
            <a:r>
              <a:rPr lang="ru-RU" sz="2800" dirty="0" err="1" smtClean="0"/>
              <a:t>беруші</a:t>
            </a:r>
            <a:r>
              <a:rPr lang="ru-RU" sz="2800" dirty="0" smtClean="0"/>
              <a:t> </a:t>
            </a:r>
            <a:r>
              <a:rPr lang="ru-RU" sz="2800" dirty="0" err="1" smtClean="0"/>
              <a:t>қайта 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алуды</a:t>
            </a:r>
            <a:r>
              <a:rPr lang="ru-RU" sz="2800" dirty="0" smtClean="0"/>
              <a:t> </a:t>
            </a:r>
            <a:r>
              <a:rPr lang="ru-RU" sz="2800" dirty="0" err="1" smtClean="0"/>
              <a:t>жүзеге асырады</a:t>
            </a:r>
            <a:r>
              <a:rPr lang="ru-RU" sz="2800" dirty="0" smtClean="0"/>
              <a:t>.</a:t>
            </a:r>
          </a:p>
          <a:p>
            <a:pPr fontAlgn="base"/>
            <a:r>
              <a:rPr lang="ru-RU" sz="2800" dirty="0" smtClean="0"/>
              <a:t>      9. </a:t>
            </a:r>
            <a:r>
              <a:rPr lang="ru-RU" sz="2800" dirty="0" err="1" smtClean="0"/>
              <a:t>Өнім беруші</a:t>
            </a:r>
            <a:r>
              <a:rPr lang="ru-RU" sz="2800" dirty="0" smtClean="0"/>
              <a:t>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шарт</a:t>
            </a:r>
            <a:r>
              <a:rPr lang="ru-RU" sz="2800" dirty="0" smtClean="0"/>
              <a:t> </a:t>
            </a:r>
            <a:r>
              <a:rPr lang="ru-RU" sz="2800" dirty="0" err="1" smtClean="0"/>
              <a:t>жасалған күннен бастап</a:t>
            </a:r>
            <a:r>
              <a:rPr lang="ru-RU" sz="2800" dirty="0" smtClean="0"/>
              <a:t> он </a:t>
            </a:r>
            <a:r>
              <a:rPr lang="ru-RU" sz="2800" dirty="0" err="1" smtClean="0"/>
              <a:t>жұмыс күні ішінде</a:t>
            </a:r>
            <a:r>
              <a:rPr lang="ru-RU" sz="2800" dirty="0" smtClean="0"/>
              <a:t>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шарттың орындалуын</a:t>
            </a:r>
            <a:r>
              <a:rPr lang="ru-RU" sz="2800" dirty="0" smtClean="0"/>
              <a:t> </a:t>
            </a:r>
            <a:r>
              <a:rPr lang="ru-RU" sz="2800" dirty="0" err="1" smtClean="0"/>
              <a:t>қамтамасыз етуді</a:t>
            </a:r>
            <a:r>
              <a:rPr lang="ru-RU" sz="2800" dirty="0" smtClean="0"/>
              <a:t>, </a:t>
            </a:r>
            <a:r>
              <a:rPr lang="ru-RU" sz="2800" dirty="0" err="1" smtClean="0"/>
              <a:t>сондай-ақ </a:t>
            </a:r>
            <a:r>
              <a:rPr lang="ru-RU" sz="2800" dirty="0" smtClean="0"/>
              <a:t>осы </a:t>
            </a:r>
            <a:r>
              <a:rPr lang="ru-RU" sz="2800" dirty="0" err="1" smtClean="0"/>
              <a:t>Заңның </a:t>
            </a:r>
            <a:r>
              <a:rPr lang="ru-RU" sz="2800" dirty="0" smtClean="0"/>
              <a:t>26-бабына </a:t>
            </a:r>
            <a:r>
              <a:rPr lang="ru-RU" sz="2800" dirty="0" err="1" smtClean="0"/>
              <a:t>сәйкес соманы</a:t>
            </a:r>
            <a:r>
              <a:rPr lang="ru-RU" sz="2800" dirty="0" smtClean="0"/>
              <a:t> (</a:t>
            </a:r>
            <a:r>
              <a:rPr lang="ru-RU" sz="2800" dirty="0" err="1" smtClean="0"/>
              <a:t>болған кезде</a:t>
            </a:r>
            <a:r>
              <a:rPr lang="ru-RU" sz="2800" dirty="0" smtClean="0"/>
              <a:t>) </a:t>
            </a:r>
            <a:r>
              <a:rPr lang="ru-RU" sz="2800" dirty="0" err="1" smtClean="0"/>
              <a:t>енгізуге</a:t>
            </a:r>
            <a:r>
              <a:rPr lang="ru-RU" sz="2800" dirty="0" smtClean="0"/>
              <a:t> </a:t>
            </a:r>
            <a:r>
              <a:rPr lang="ru-RU" sz="2800" dirty="0" err="1" smtClean="0"/>
              <a:t>міндетті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14290"/>
            <a:ext cx="8640960" cy="6383062"/>
          </a:xfrm>
        </p:spPr>
        <p:txBody>
          <a:bodyPr>
            <a:normAutofit fontScale="92500"/>
          </a:bodyPr>
          <a:lstStyle/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err="1" smtClean="0"/>
              <a:t>Өнім беруші</a:t>
            </a:r>
            <a:r>
              <a:rPr lang="ru-RU" dirty="0" smtClean="0"/>
              <a:t> </a:t>
            </a:r>
            <a:r>
              <a:rPr lang="ru-RU" dirty="0" err="1" smtClean="0"/>
              <a:t>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 </a:t>
            </a:r>
            <a:r>
              <a:rPr lang="ru-RU" dirty="0" err="1" smtClean="0"/>
              <a:t>туралы</a:t>
            </a:r>
            <a:r>
              <a:rPr lang="ru-RU" dirty="0" smtClean="0"/>
              <a:t> </a:t>
            </a:r>
            <a:r>
              <a:rPr lang="ru-RU" dirty="0" err="1" smtClean="0"/>
              <a:t>шарттың орындалуын</a:t>
            </a:r>
            <a:r>
              <a:rPr lang="ru-RU" dirty="0" smtClean="0"/>
              <a:t> </a:t>
            </a:r>
            <a:r>
              <a:rPr lang="ru-RU" dirty="0" err="1" smtClean="0"/>
              <a:t>қамтамасыз етуді</a:t>
            </a:r>
            <a:r>
              <a:rPr lang="ru-RU" dirty="0" smtClean="0"/>
              <a:t>, </a:t>
            </a:r>
            <a:r>
              <a:rPr lang="ru-RU" dirty="0" err="1" smtClean="0"/>
              <a:t>сондай-ақ </a:t>
            </a:r>
            <a:r>
              <a:rPr lang="ru-RU" dirty="0" smtClean="0"/>
              <a:t>осы </a:t>
            </a:r>
            <a:r>
              <a:rPr lang="ru-RU" dirty="0" err="1" smtClean="0"/>
              <a:t>Заңның</a:t>
            </a:r>
            <a:r>
              <a:rPr lang="ru-RU" dirty="0" smtClean="0"/>
              <a:t> </a:t>
            </a:r>
            <a:r>
              <a:rPr lang="ru-RU" dirty="0" smtClean="0">
                <a:hlinkClick r:id="rId2"/>
              </a:rPr>
              <a:t>26-бабына</a:t>
            </a:r>
            <a:r>
              <a:rPr lang="ru-RU" dirty="0" smtClean="0"/>
              <a:t> </a:t>
            </a:r>
            <a:r>
              <a:rPr lang="ru-RU" dirty="0" err="1" smtClean="0"/>
              <a:t>сәйкес соманы</a:t>
            </a:r>
            <a:r>
              <a:rPr lang="ru-RU" dirty="0" smtClean="0"/>
              <a:t> (</a:t>
            </a:r>
            <a:r>
              <a:rPr lang="ru-RU" dirty="0" err="1" smtClean="0"/>
              <a:t>болған кезде</a:t>
            </a:r>
            <a:r>
              <a:rPr lang="ru-RU" dirty="0" smtClean="0"/>
              <a:t>) </a:t>
            </a:r>
            <a:r>
              <a:rPr lang="ru-RU" dirty="0" err="1" smtClean="0"/>
              <a:t>өзімен жасалған 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 </a:t>
            </a:r>
            <a:r>
              <a:rPr lang="ru-RU" dirty="0" err="1" smtClean="0"/>
              <a:t>туралы</a:t>
            </a:r>
            <a:r>
              <a:rPr lang="ru-RU" dirty="0" smtClean="0"/>
              <a:t> </a:t>
            </a:r>
            <a:r>
              <a:rPr lang="ru-RU" dirty="0" err="1" smtClean="0"/>
              <a:t>шарт</a:t>
            </a:r>
            <a:r>
              <a:rPr lang="ru-RU" dirty="0" smtClean="0"/>
              <a:t> </a:t>
            </a:r>
            <a:r>
              <a:rPr lang="ru-RU" dirty="0" err="1" smtClean="0"/>
              <a:t>бойынша</a:t>
            </a:r>
            <a:r>
              <a:rPr lang="ru-RU" dirty="0" smtClean="0"/>
              <a:t> </a:t>
            </a:r>
            <a:r>
              <a:rPr lang="ru-RU" dirty="0" err="1" smtClean="0"/>
              <a:t>өз міндеттемелерін</a:t>
            </a:r>
            <a:r>
              <a:rPr lang="ru-RU" dirty="0" smtClean="0"/>
              <a:t> </a:t>
            </a:r>
            <a:r>
              <a:rPr lang="ru-RU" dirty="0" err="1" smtClean="0"/>
              <a:t>тиісінше</a:t>
            </a:r>
            <a:r>
              <a:rPr lang="ru-RU" dirty="0" smtClean="0"/>
              <a:t> </a:t>
            </a:r>
            <a:r>
              <a:rPr lang="ru-RU" dirty="0" err="1" smtClean="0"/>
              <a:t>орындайтындығының кепілі</a:t>
            </a:r>
            <a:r>
              <a:rPr lang="ru-RU" dirty="0" smtClean="0"/>
              <a:t> </a:t>
            </a:r>
            <a:r>
              <a:rPr lang="ru-RU" dirty="0" err="1" smtClean="0"/>
              <a:t>ретінде</a:t>
            </a:r>
            <a:r>
              <a:rPr lang="ru-RU" dirty="0" smtClean="0"/>
              <a:t> </a:t>
            </a:r>
            <a:r>
              <a:rPr lang="ru-RU" dirty="0" err="1" smtClean="0"/>
              <a:t>енгізеді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smtClean="0"/>
              <a:t>      10. </a:t>
            </a:r>
            <a:r>
              <a:rPr lang="ru-RU" dirty="0" err="1" smtClean="0"/>
              <a:t>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 </a:t>
            </a:r>
            <a:r>
              <a:rPr lang="ru-RU" dirty="0" err="1" smtClean="0"/>
              <a:t>туралы</a:t>
            </a:r>
            <a:r>
              <a:rPr lang="ru-RU" dirty="0" smtClean="0"/>
              <a:t> </a:t>
            </a:r>
            <a:r>
              <a:rPr lang="ru-RU" dirty="0" err="1" smtClean="0"/>
              <a:t>шарттың орындалуын</a:t>
            </a:r>
            <a:r>
              <a:rPr lang="ru-RU" dirty="0" smtClean="0"/>
              <a:t> </a:t>
            </a:r>
            <a:r>
              <a:rPr lang="ru-RU" dirty="0" err="1" smtClean="0"/>
              <a:t>қамтамасыз ету</a:t>
            </a:r>
            <a:r>
              <a:rPr lang="ru-RU" dirty="0" smtClean="0"/>
              <a:t> </a:t>
            </a:r>
            <a:r>
              <a:rPr lang="ru-RU" dirty="0" err="1" smtClean="0"/>
              <a:t>мөлшерін 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алуды</a:t>
            </a:r>
            <a:r>
              <a:rPr lang="ru-RU" dirty="0" smtClean="0"/>
              <a:t> </a:t>
            </a:r>
            <a:r>
              <a:rPr lang="ru-RU" dirty="0" err="1" smtClean="0"/>
              <a:t>ұйымдастырушы 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 </a:t>
            </a:r>
            <a:r>
              <a:rPr lang="ru-RU" dirty="0" err="1" smtClean="0"/>
              <a:t>туралы</a:t>
            </a:r>
            <a:r>
              <a:rPr lang="ru-RU" dirty="0" smtClean="0"/>
              <a:t> </a:t>
            </a:r>
            <a:r>
              <a:rPr lang="ru-RU" dirty="0" err="1" smtClean="0"/>
              <a:t>шарттың жалпы</a:t>
            </a:r>
            <a:r>
              <a:rPr lang="ru-RU" dirty="0" smtClean="0"/>
              <a:t> </a:t>
            </a:r>
            <a:r>
              <a:rPr lang="ru-RU" dirty="0" err="1" smtClean="0"/>
              <a:t>сомасының үш пайызы</a:t>
            </a:r>
            <a:r>
              <a:rPr lang="ru-RU" dirty="0" smtClean="0"/>
              <a:t> </a:t>
            </a:r>
            <a:r>
              <a:rPr lang="ru-RU" dirty="0" err="1" smtClean="0"/>
              <a:t>мөлшерінде белгілейді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3314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500042"/>
            <a:ext cx="8928992" cy="6169318"/>
          </a:xfrm>
        </p:spPr>
        <p:txBody>
          <a:bodyPr>
            <a:noAutofit/>
          </a:bodyPr>
          <a:lstStyle/>
          <a:p>
            <a:pPr fontAlgn="base"/>
            <a:r>
              <a:rPr lang="ru-RU" sz="2800" dirty="0" err="1" smtClean="0"/>
              <a:t>Егер</a:t>
            </a:r>
            <a:r>
              <a:rPr lang="ru-RU" sz="2800" dirty="0" smtClean="0"/>
              <a:t>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шартта</a:t>
            </a:r>
            <a:r>
              <a:rPr lang="ru-RU" sz="2800" dirty="0" smtClean="0"/>
              <a:t> аванс </a:t>
            </a:r>
            <a:r>
              <a:rPr lang="ru-RU" sz="2800" dirty="0" err="1" smtClean="0"/>
              <a:t>төлеу көзделген болса</a:t>
            </a:r>
            <a:r>
              <a:rPr lang="ru-RU" sz="2800" dirty="0" smtClean="0"/>
              <a:t>, </a:t>
            </a:r>
            <a:r>
              <a:rPr lang="ru-RU" sz="2800" dirty="0" err="1" smtClean="0"/>
              <a:t>өнім беруші</a:t>
            </a:r>
            <a:r>
              <a:rPr lang="ru-RU" sz="2800" dirty="0" smtClean="0"/>
              <a:t>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шарттың орындалуын</a:t>
            </a:r>
            <a:r>
              <a:rPr lang="ru-RU" sz="2800" dirty="0" smtClean="0"/>
              <a:t> </a:t>
            </a:r>
            <a:r>
              <a:rPr lang="ru-RU" sz="2800" dirty="0" err="1" smtClean="0"/>
              <a:t>қамтамасыз етуге</a:t>
            </a:r>
            <a:r>
              <a:rPr lang="ru-RU" sz="2800" dirty="0" smtClean="0"/>
              <a:t> </a:t>
            </a:r>
            <a:r>
              <a:rPr lang="ru-RU" sz="2800" dirty="0" err="1" smtClean="0"/>
              <a:t>қосымша</a:t>
            </a:r>
            <a:r>
              <a:rPr lang="ru-RU" sz="2800" dirty="0" smtClean="0"/>
              <a:t>, </a:t>
            </a:r>
            <a:r>
              <a:rPr lang="ru-RU" sz="2800" dirty="0" err="1" smtClean="0"/>
              <a:t>авансқа тең мөлшерде авансты</a:t>
            </a:r>
            <a:r>
              <a:rPr lang="ru-RU" sz="2800" dirty="0" smtClean="0"/>
              <a:t> </a:t>
            </a:r>
            <a:r>
              <a:rPr lang="ru-RU" sz="2800" dirty="0" err="1" smtClean="0"/>
              <a:t>қамтамасыз етуді</a:t>
            </a:r>
            <a:r>
              <a:rPr lang="ru-RU" sz="2800" dirty="0" smtClean="0"/>
              <a:t> </a:t>
            </a:r>
            <a:r>
              <a:rPr lang="ru-RU" sz="2800" dirty="0" err="1" smtClean="0"/>
              <a:t>енгізеді</a:t>
            </a:r>
            <a:r>
              <a:rPr lang="ru-RU" sz="2800" dirty="0" smtClean="0"/>
              <a:t>.</a:t>
            </a:r>
          </a:p>
          <a:p>
            <a:pPr fontAlgn="base"/>
            <a:r>
              <a:rPr lang="ru-RU" sz="2800" dirty="0" smtClean="0"/>
              <a:t>      </a:t>
            </a:r>
            <a:r>
              <a:rPr lang="ru-RU" sz="2800" dirty="0" err="1" smtClean="0"/>
              <a:t>Өнім беруші</a:t>
            </a:r>
            <a:r>
              <a:rPr lang="ru-RU" sz="2800" dirty="0" smtClean="0"/>
              <a:t> </a:t>
            </a:r>
            <a:r>
              <a:rPr lang="ru-RU" sz="2800" dirty="0" err="1" smtClean="0"/>
              <a:t>аванстың толық сомасынан</a:t>
            </a:r>
            <a:r>
              <a:rPr lang="ru-RU" sz="2800" dirty="0" smtClean="0"/>
              <a:t> не </a:t>
            </a:r>
            <a:r>
              <a:rPr lang="ru-RU" sz="2800" dirty="0" err="1" smtClean="0"/>
              <a:t>аванстың бір</a:t>
            </a:r>
            <a:r>
              <a:rPr lang="ru-RU" sz="2800" dirty="0" smtClean="0"/>
              <a:t> </a:t>
            </a:r>
            <a:r>
              <a:rPr lang="ru-RU" sz="2800" dirty="0" err="1" smtClean="0"/>
              <a:t>бөлігінен </a:t>
            </a:r>
            <a:r>
              <a:rPr lang="ru-RU" sz="2800" dirty="0" smtClean="0"/>
              <a:t>бас </a:t>
            </a:r>
            <a:r>
              <a:rPr lang="ru-RU" sz="2800" dirty="0" err="1" smtClean="0"/>
              <a:t>тартуға құқылы</a:t>
            </a:r>
            <a:r>
              <a:rPr lang="ru-RU" sz="2800" dirty="0" smtClean="0"/>
              <a:t>. </a:t>
            </a:r>
            <a:r>
              <a:rPr lang="ru-RU" sz="2800" dirty="0" err="1" smtClean="0"/>
              <a:t>Өнім беруші</a:t>
            </a:r>
            <a:r>
              <a:rPr lang="ru-RU" sz="2800" dirty="0" smtClean="0"/>
              <a:t> </a:t>
            </a:r>
            <a:r>
              <a:rPr lang="ru-RU" sz="2800" dirty="0" err="1" smtClean="0"/>
              <a:t>аванстан</a:t>
            </a:r>
            <a:r>
              <a:rPr lang="ru-RU" sz="2800" dirty="0" smtClean="0"/>
              <a:t> </a:t>
            </a:r>
            <a:r>
              <a:rPr lang="ru-RU" sz="2800" dirty="0" err="1" smtClean="0"/>
              <a:t>ішінара</a:t>
            </a:r>
            <a:r>
              <a:rPr lang="ru-RU" sz="2800" dirty="0" smtClean="0"/>
              <a:t> бас </a:t>
            </a:r>
            <a:r>
              <a:rPr lang="ru-RU" sz="2800" dirty="0" err="1" smtClean="0"/>
              <a:t>тартқан жағдайда</a:t>
            </a:r>
            <a:r>
              <a:rPr lang="ru-RU" sz="2800" dirty="0" smtClean="0"/>
              <a:t>, </a:t>
            </a:r>
            <a:r>
              <a:rPr lang="ru-RU" sz="2800" dirty="0" err="1" smtClean="0"/>
              <a:t>аванстың бөлігіне тең мөлшерде авансты</a:t>
            </a:r>
            <a:r>
              <a:rPr lang="ru-RU" sz="2800" dirty="0" smtClean="0"/>
              <a:t> </a:t>
            </a:r>
            <a:r>
              <a:rPr lang="ru-RU" sz="2800" dirty="0" err="1" smtClean="0"/>
              <a:t>қамтамасыз етуді</a:t>
            </a:r>
            <a:r>
              <a:rPr lang="ru-RU" sz="2800" dirty="0" smtClean="0"/>
              <a:t> </a:t>
            </a:r>
            <a:r>
              <a:rPr lang="ru-RU" sz="2800" dirty="0" err="1" smtClean="0"/>
              <a:t>енгізуге</a:t>
            </a:r>
            <a:r>
              <a:rPr lang="ru-RU" sz="2800" dirty="0" smtClean="0"/>
              <a:t> </a:t>
            </a:r>
            <a:r>
              <a:rPr lang="ru-RU" sz="2800" dirty="0" err="1" smtClean="0"/>
              <a:t>міндетті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21933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688632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ru-RU" dirty="0" smtClean="0"/>
              <a:t> </a:t>
            </a:r>
            <a:r>
              <a:rPr lang="ru-RU" dirty="0" err="1" smtClean="0"/>
              <a:t>Тапсырыс</a:t>
            </a:r>
            <a:r>
              <a:rPr lang="ru-RU" dirty="0" smtClean="0"/>
              <a:t> </a:t>
            </a:r>
            <a:r>
              <a:rPr lang="ru-RU" dirty="0" err="1" smtClean="0"/>
              <a:t>беруші</a:t>
            </a:r>
            <a:r>
              <a:rPr lang="ru-RU" dirty="0" smtClean="0"/>
              <a:t> </a:t>
            </a:r>
            <a:r>
              <a:rPr lang="ru-RU" dirty="0" err="1" smtClean="0"/>
              <a:t>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 </a:t>
            </a:r>
            <a:r>
              <a:rPr lang="ru-RU" dirty="0" err="1" smtClean="0"/>
              <a:t>туралы</a:t>
            </a:r>
            <a:r>
              <a:rPr lang="ru-RU" dirty="0" smtClean="0"/>
              <a:t> </a:t>
            </a:r>
            <a:r>
              <a:rPr lang="ru-RU" dirty="0" err="1" smtClean="0"/>
              <a:t>шарт</a:t>
            </a:r>
            <a:r>
              <a:rPr lang="ru-RU" dirty="0" smtClean="0"/>
              <a:t> </a:t>
            </a:r>
            <a:r>
              <a:rPr lang="ru-RU" dirty="0" err="1" smtClean="0"/>
              <a:t>бойынша</a:t>
            </a:r>
            <a:r>
              <a:rPr lang="ru-RU" dirty="0" smtClean="0"/>
              <a:t> </a:t>
            </a:r>
            <a:r>
              <a:rPr lang="ru-RU" dirty="0" err="1" smtClean="0"/>
              <a:t>міндеттемелердің орындалуына</a:t>
            </a:r>
            <a:r>
              <a:rPr lang="ru-RU" dirty="0" smtClean="0"/>
              <a:t> </a:t>
            </a:r>
            <a:r>
              <a:rPr lang="ru-RU" dirty="0" err="1" smtClean="0"/>
              <a:t>қарай өнім берушінің жазбаша</a:t>
            </a:r>
            <a:r>
              <a:rPr lang="ru-RU" dirty="0" smtClean="0"/>
              <a:t> </a:t>
            </a:r>
            <a:r>
              <a:rPr lang="ru-RU" dirty="0" err="1" smtClean="0"/>
              <a:t>хабарлауы</a:t>
            </a:r>
            <a:r>
              <a:rPr lang="ru-RU" dirty="0" smtClean="0"/>
              <a:t> </a:t>
            </a:r>
            <a:r>
              <a:rPr lang="ru-RU" dirty="0" err="1" smtClean="0"/>
              <a:t>бойынша</a:t>
            </a:r>
            <a:r>
              <a:rPr lang="ru-RU" dirty="0" smtClean="0"/>
              <a:t> </a:t>
            </a:r>
            <a:r>
              <a:rPr lang="ru-RU" dirty="0" err="1" smtClean="0"/>
              <a:t>аванстың орындалуын</a:t>
            </a:r>
            <a:r>
              <a:rPr lang="ru-RU" dirty="0" smtClean="0"/>
              <a:t> </a:t>
            </a:r>
            <a:r>
              <a:rPr lang="ru-RU" dirty="0" err="1" smtClean="0"/>
              <a:t>қамтамасыз ету</a:t>
            </a:r>
            <a:r>
              <a:rPr lang="ru-RU" dirty="0" smtClean="0"/>
              <a:t> </a:t>
            </a:r>
            <a:r>
              <a:rPr lang="ru-RU" dirty="0" err="1" smtClean="0"/>
              <a:t>мөлшерін 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 </a:t>
            </a:r>
            <a:r>
              <a:rPr lang="ru-RU" dirty="0" err="1" smtClean="0"/>
              <a:t>туралы</a:t>
            </a:r>
            <a:r>
              <a:rPr lang="ru-RU" dirty="0" smtClean="0"/>
              <a:t> </a:t>
            </a:r>
            <a:r>
              <a:rPr lang="ru-RU" dirty="0" err="1" smtClean="0"/>
              <a:t>шартта</a:t>
            </a:r>
            <a:r>
              <a:rPr lang="ru-RU" dirty="0" smtClean="0"/>
              <a:t> </a:t>
            </a:r>
            <a:r>
              <a:rPr lang="ru-RU" dirty="0" err="1" smtClean="0"/>
              <a:t>көзделген орындалған міндеттемелерге</a:t>
            </a:r>
            <a:r>
              <a:rPr lang="ru-RU" dirty="0" smtClean="0"/>
              <a:t> </a:t>
            </a:r>
            <a:r>
              <a:rPr lang="ru-RU" dirty="0" err="1" smtClean="0"/>
              <a:t>пропорционалды</a:t>
            </a:r>
            <a:r>
              <a:rPr lang="ru-RU" dirty="0" smtClean="0"/>
              <a:t> </a:t>
            </a:r>
            <a:r>
              <a:rPr lang="ru-RU" dirty="0" err="1" smtClean="0"/>
              <a:t>түрде азайтады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smtClean="0"/>
              <a:t>      11. </a:t>
            </a:r>
            <a:r>
              <a:rPr lang="ru-RU" dirty="0" err="1" smtClean="0"/>
              <a:t>Қолданылу мерзімі</a:t>
            </a:r>
            <a:r>
              <a:rPr lang="ru-RU" dirty="0" smtClean="0"/>
              <a:t> </a:t>
            </a:r>
            <a:r>
              <a:rPr lang="ru-RU" dirty="0" err="1" smtClean="0"/>
              <a:t>бір</a:t>
            </a:r>
            <a:r>
              <a:rPr lang="ru-RU" dirty="0" smtClean="0"/>
              <a:t> </a:t>
            </a:r>
            <a:r>
              <a:rPr lang="ru-RU" dirty="0" err="1" smtClean="0"/>
              <a:t>қаржы жылынан</a:t>
            </a:r>
            <a:r>
              <a:rPr lang="ru-RU" dirty="0" smtClean="0"/>
              <a:t> </a:t>
            </a:r>
            <a:r>
              <a:rPr lang="ru-RU" dirty="0" err="1" smtClean="0"/>
              <a:t>асатын</a:t>
            </a:r>
            <a:r>
              <a:rPr lang="ru-RU" dirty="0" smtClean="0"/>
              <a:t> </a:t>
            </a:r>
            <a:r>
              <a:rPr lang="ru-RU" dirty="0" err="1" smtClean="0"/>
              <a:t>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 </a:t>
            </a:r>
            <a:r>
              <a:rPr lang="ru-RU" dirty="0" err="1" smtClean="0"/>
              <a:t>туралы</a:t>
            </a:r>
            <a:r>
              <a:rPr lang="ru-RU" dirty="0" smtClean="0"/>
              <a:t> </a:t>
            </a:r>
            <a:r>
              <a:rPr lang="ru-RU" dirty="0" err="1" smtClean="0"/>
              <a:t>шарт</a:t>
            </a:r>
            <a:r>
              <a:rPr lang="ru-RU" dirty="0" smtClean="0"/>
              <a:t> </a:t>
            </a:r>
            <a:r>
              <a:rPr lang="ru-RU" dirty="0" err="1" smtClean="0"/>
              <a:t>жасалған жағдайда, ағымдағы қаржы жылына</a:t>
            </a:r>
            <a:r>
              <a:rPr lang="ru-RU" dirty="0" smtClean="0"/>
              <a:t> </a:t>
            </a:r>
            <a:r>
              <a:rPr lang="ru-RU" dirty="0" err="1" smtClean="0"/>
              <a:t>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 </a:t>
            </a:r>
            <a:r>
              <a:rPr lang="ru-RU" dirty="0" err="1" smtClean="0"/>
              <a:t>туралы</a:t>
            </a:r>
            <a:r>
              <a:rPr lang="ru-RU" dirty="0" smtClean="0"/>
              <a:t> </a:t>
            </a:r>
            <a:r>
              <a:rPr lang="ru-RU" dirty="0" err="1" smtClean="0"/>
              <a:t>шарттың орындалуын</a:t>
            </a:r>
            <a:r>
              <a:rPr lang="ru-RU" dirty="0" smtClean="0"/>
              <a:t> </a:t>
            </a:r>
            <a:r>
              <a:rPr lang="ru-RU" dirty="0" err="1" smtClean="0"/>
              <a:t>қамтамасыз ету</a:t>
            </a:r>
            <a:r>
              <a:rPr lang="ru-RU" dirty="0" smtClean="0"/>
              <a:t> </a:t>
            </a:r>
            <a:r>
              <a:rPr lang="ru-RU" dirty="0" err="1" smtClean="0"/>
              <a:t>мөлшері тиісті</a:t>
            </a:r>
            <a:r>
              <a:rPr lang="ru-RU" dirty="0" smtClean="0"/>
              <a:t> </a:t>
            </a:r>
            <a:r>
              <a:rPr lang="ru-RU" dirty="0" err="1" smtClean="0"/>
              <a:t>қаржы жылында</a:t>
            </a:r>
            <a:r>
              <a:rPr lang="ru-RU" dirty="0" smtClean="0"/>
              <a:t> </a:t>
            </a:r>
            <a:r>
              <a:rPr lang="ru-RU" dirty="0" err="1" smtClean="0"/>
              <a:t>көзделген 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 </a:t>
            </a:r>
            <a:r>
              <a:rPr lang="ru-RU" dirty="0" err="1" smtClean="0"/>
              <a:t>туралы</a:t>
            </a:r>
            <a:r>
              <a:rPr lang="ru-RU" dirty="0" smtClean="0"/>
              <a:t> </a:t>
            </a:r>
            <a:r>
              <a:rPr lang="ru-RU" dirty="0" err="1" smtClean="0"/>
              <a:t>шарттың жылдық сомасы</a:t>
            </a:r>
            <a:r>
              <a:rPr lang="ru-RU" dirty="0" smtClean="0"/>
              <a:t> </a:t>
            </a:r>
            <a:r>
              <a:rPr lang="ru-RU" dirty="0" err="1" smtClean="0"/>
              <a:t>негізге</a:t>
            </a:r>
            <a:r>
              <a:rPr lang="ru-RU" dirty="0" smtClean="0"/>
              <a:t> </a:t>
            </a:r>
            <a:r>
              <a:rPr lang="ru-RU" dirty="0" err="1" smtClean="0"/>
              <a:t>алына</a:t>
            </a:r>
            <a:r>
              <a:rPr lang="ru-RU" dirty="0" smtClean="0"/>
              <a:t> </a:t>
            </a:r>
            <a:r>
              <a:rPr lang="ru-RU" dirty="0" err="1" smtClean="0"/>
              <a:t>отырып</a:t>
            </a:r>
            <a:r>
              <a:rPr lang="ru-RU" dirty="0" smtClean="0"/>
              <a:t> </a:t>
            </a:r>
            <a:r>
              <a:rPr lang="ru-RU" dirty="0" err="1" smtClean="0"/>
              <a:t>есептеледі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5674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14290"/>
            <a:ext cx="8712968" cy="6383062"/>
          </a:xfrm>
        </p:spPr>
        <p:txBody>
          <a:bodyPr>
            <a:noAutofit/>
          </a:bodyPr>
          <a:lstStyle/>
          <a:p>
            <a:pPr fontAlgn="base"/>
            <a:r>
              <a:rPr lang="ru-RU" sz="2800" dirty="0" smtClean="0"/>
              <a:t> </a:t>
            </a:r>
            <a:r>
              <a:rPr lang="ru-RU" sz="2800" dirty="0" err="1" smtClean="0"/>
              <a:t>Өнім беруші</a:t>
            </a:r>
            <a:r>
              <a:rPr lang="ru-RU" sz="2800" dirty="0" smtClean="0"/>
              <a:t> </a:t>
            </a:r>
            <a:r>
              <a:rPr lang="ru-RU" sz="2800" dirty="0" err="1" smtClean="0"/>
              <a:t>мемлекетт</a:t>
            </a:r>
            <a:r>
              <a:rPr lang="en-US" sz="2800" dirty="0" err="1" smtClean="0"/>
              <a:t>i</a:t>
            </a:r>
            <a:r>
              <a:rPr lang="ru-RU" sz="2800" dirty="0" smtClean="0"/>
              <a:t>к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шарттың орындалуын</a:t>
            </a:r>
            <a:r>
              <a:rPr lang="ru-RU" sz="2800" dirty="0" smtClean="0"/>
              <a:t> </a:t>
            </a:r>
            <a:r>
              <a:rPr lang="ru-RU" sz="2800" dirty="0" err="1" smtClean="0"/>
              <a:t>қамтамасыз етуд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ң мынадай</a:t>
            </a:r>
            <a:r>
              <a:rPr lang="ru-RU" sz="2800" dirty="0" smtClean="0"/>
              <a:t> </a:t>
            </a:r>
            <a:r>
              <a:rPr lang="ru-RU" sz="2800" dirty="0" err="1" smtClean="0"/>
              <a:t>түрлер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н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ң </a:t>
            </a:r>
            <a:r>
              <a:rPr lang="ru-RU" sz="2800" dirty="0" smtClean="0"/>
              <a:t>б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р</a:t>
            </a:r>
            <a:r>
              <a:rPr lang="en-US" sz="2800" dirty="0" err="1" smtClean="0"/>
              <a:t>i</a:t>
            </a:r>
            <a:r>
              <a:rPr lang="ru-RU" sz="2800" dirty="0" smtClean="0"/>
              <a:t>н:</a:t>
            </a:r>
          </a:p>
          <a:p>
            <a:pPr fontAlgn="base"/>
            <a:r>
              <a:rPr lang="ru-RU" sz="2800" dirty="0" smtClean="0"/>
              <a:t>      1) </a:t>
            </a:r>
            <a:r>
              <a:rPr lang="ru-RU" sz="2800" dirty="0" err="1" smtClean="0"/>
              <a:t>тапсырыс</a:t>
            </a:r>
            <a:r>
              <a:rPr lang="ru-RU" sz="2800" dirty="0" smtClean="0"/>
              <a:t> </a:t>
            </a:r>
            <a:r>
              <a:rPr lang="ru-RU" sz="2800" dirty="0" err="1" smtClean="0"/>
              <a:t>берушін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ң </a:t>
            </a:r>
            <a:r>
              <a:rPr lang="ru-RU" sz="2800" dirty="0" smtClean="0"/>
              <a:t>банк </a:t>
            </a:r>
            <a:r>
              <a:rPr lang="ru-RU" sz="2800" dirty="0" err="1" smtClean="0"/>
              <a:t>шотына</a:t>
            </a:r>
            <a:r>
              <a:rPr lang="ru-RU" sz="2800" dirty="0" smtClean="0"/>
              <a:t> не </a:t>
            </a:r>
            <a:r>
              <a:rPr lang="ru-RU" sz="2800" dirty="0" err="1" smtClean="0"/>
              <a:t>мемлекетт</a:t>
            </a:r>
            <a:r>
              <a:rPr lang="en-US" sz="2800" dirty="0" err="1" smtClean="0"/>
              <a:t>i</a:t>
            </a:r>
            <a:r>
              <a:rPr lang="ru-RU" sz="2800" dirty="0" smtClean="0"/>
              <a:t>к </a:t>
            </a:r>
            <a:r>
              <a:rPr lang="ru-RU" sz="2800" dirty="0" err="1" smtClean="0"/>
              <a:t>органдар</a:t>
            </a:r>
            <a:r>
              <a:rPr lang="ru-RU" sz="2800" dirty="0" smtClean="0"/>
              <a:t> </a:t>
            </a:r>
            <a:r>
              <a:rPr lang="ru-RU" sz="2800" dirty="0" err="1" smtClean="0"/>
              <a:t>және мемлекетт</a:t>
            </a:r>
            <a:r>
              <a:rPr lang="en-US" sz="2800" dirty="0" err="1" smtClean="0"/>
              <a:t>i</a:t>
            </a:r>
            <a:r>
              <a:rPr lang="ru-RU" sz="2800" dirty="0" smtClean="0"/>
              <a:t>к </a:t>
            </a:r>
            <a:r>
              <a:rPr lang="ru-RU" sz="2800" dirty="0" err="1" smtClean="0"/>
              <a:t>мекемелер</a:t>
            </a:r>
            <a:r>
              <a:rPr lang="ru-RU" sz="2800" dirty="0" smtClean="0"/>
              <a:t> </a:t>
            </a:r>
            <a:r>
              <a:rPr lang="ru-RU" sz="2800" dirty="0" err="1" smtClean="0"/>
              <a:t>болып</a:t>
            </a:r>
            <a:r>
              <a:rPr lang="ru-RU" sz="2800" dirty="0" smtClean="0"/>
              <a:t> </a:t>
            </a:r>
            <a:r>
              <a:rPr lang="ru-RU" sz="2800" dirty="0" err="1" smtClean="0"/>
              <a:t>табылатын</a:t>
            </a:r>
            <a:r>
              <a:rPr lang="ru-RU" sz="2800" dirty="0" smtClean="0"/>
              <a:t> </a:t>
            </a:r>
            <a:r>
              <a:rPr lang="ru-RU" sz="2800" dirty="0" err="1" smtClean="0"/>
              <a:t>тапсырыс</a:t>
            </a:r>
            <a:r>
              <a:rPr lang="ru-RU" sz="2800" dirty="0" smtClean="0"/>
              <a:t> </a:t>
            </a:r>
            <a:r>
              <a:rPr lang="ru-RU" sz="2800" dirty="0" err="1" smtClean="0"/>
              <a:t>берушілер</a:t>
            </a:r>
            <a:r>
              <a:rPr lang="ru-RU" sz="2800" dirty="0" smtClean="0"/>
              <a:t> </a:t>
            </a:r>
            <a:r>
              <a:rPr lang="ru-RU" sz="2800" dirty="0" err="1" smtClean="0"/>
              <a:t>үш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н</a:t>
            </a:r>
            <a:r>
              <a:rPr lang="ru-RU" sz="2800" dirty="0" smtClean="0"/>
              <a:t> </a:t>
            </a:r>
            <a:r>
              <a:rPr lang="ru-RU" sz="2800" dirty="0" err="1" smtClean="0"/>
              <a:t>Қазақстан Республикасының </a:t>
            </a:r>
            <a:r>
              <a:rPr lang="ru-RU" sz="2800" dirty="0" smtClean="0"/>
              <a:t>бюджет </a:t>
            </a:r>
            <a:r>
              <a:rPr lang="ru-RU" sz="2800" dirty="0" err="1" smtClean="0"/>
              <a:t>заңнамасында көзделген шотқа енг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з</a:t>
            </a:r>
            <a:r>
              <a:rPr lang="en-US" sz="2800" dirty="0" err="1" smtClean="0"/>
              <a:t>i</a:t>
            </a:r>
            <a:r>
              <a:rPr lang="ru-RU" sz="2800" dirty="0" smtClean="0"/>
              <a:t>лет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н</a:t>
            </a:r>
            <a:r>
              <a:rPr lang="ru-RU" sz="2800" dirty="0" smtClean="0"/>
              <a:t> </a:t>
            </a:r>
            <a:r>
              <a:rPr lang="ru-RU" sz="2800" dirty="0" err="1" smtClean="0"/>
              <a:t>кеп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лд</a:t>
            </a:r>
            <a:r>
              <a:rPr lang="en-US" sz="2800" dirty="0" err="1" smtClean="0"/>
              <a:t>i</a:t>
            </a:r>
            <a:r>
              <a:rPr lang="ru-RU" sz="2800" dirty="0" smtClean="0"/>
              <a:t>к </a:t>
            </a:r>
            <a:r>
              <a:rPr lang="ru-RU" sz="2800" dirty="0" err="1" smtClean="0"/>
              <a:t>ақшалай жарнаны</a:t>
            </a:r>
            <a:r>
              <a:rPr lang="ru-RU" sz="2800" dirty="0" smtClean="0"/>
              <a:t>;</a:t>
            </a:r>
          </a:p>
          <a:p>
            <a:pPr fontAlgn="base"/>
            <a:r>
              <a:rPr lang="ru-RU" sz="2800" dirty="0" smtClean="0"/>
              <a:t>      2) </a:t>
            </a:r>
            <a:r>
              <a:rPr lang="ru-RU" sz="2800" dirty="0" err="1" smtClean="0"/>
              <a:t>қағаз жеткізгіштегі</a:t>
            </a:r>
            <a:r>
              <a:rPr lang="ru-RU" sz="2800" dirty="0" smtClean="0"/>
              <a:t> не </a:t>
            </a:r>
            <a:r>
              <a:rPr lang="ru-RU" sz="2800" dirty="0" err="1" smtClean="0"/>
              <a:t>электрондық құжат нысанындағы </a:t>
            </a:r>
            <a:r>
              <a:rPr lang="ru-RU" sz="2800" dirty="0" smtClean="0"/>
              <a:t>банк </a:t>
            </a:r>
            <a:r>
              <a:rPr lang="ru-RU" sz="2800" dirty="0" err="1" smtClean="0"/>
              <a:t>кеп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лд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гін</a:t>
            </a:r>
            <a:r>
              <a:rPr lang="ru-RU" sz="2800" dirty="0" smtClean="0"/>
              <a:t> </a:t>
            </a:r>
            <a:r>
              <a:rPr lang="ru-RU" sz="2800" dirty="0" err="1" smtClean="0"/>
              <a:t>таңдауға құқылы.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32791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336704"/>
          </a:xfrm>
        </p:spPr>
        <p:txBody>
          <a:bodyPr>
            <a:normAutofit/>
          </a:bodyPr>
          <a:lstStyle/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800" dirty="0" smtClean="0"/>
              <a:t> </a:t>
            </a:r>
            <a:r>
              <a:rPr lang="ru-RU" sz="2800" dirty="0" err="1" smtClean="0"/>
              <a:t>Өнім берушінің 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шарт</a:t>
            </a:r>
            <a:r>
              <a:rPr lang="ru-RU" sz="2800" dirty="0" smtClean="0"/>
              <a:t> </a:t>
            </a:r>
            <a:r>
              <a:rPr lang="ru-RU" sz="2800" dirty="0" err="1" smtClean="0"/>
              <a:t>бойынша</a:t>
            </a:r>
            <a:r>
              <a:rPr lang="ru-RU" sz="2800" dirty="0" smtClean="0"/>
              <a:t> м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ндеттемелер</a:t>
            </a:r>
            <a:r>
              <a:rPr lang="ru-RU" sz="2800" dirty="0" smtClean="0"/>
              <a:t> </a:t>
            </a:r>
            <a:r>
              <a:rPr lang="ru-RU" sz="2800" dirty="0" err="1" smtClean="0"/>
              <a:t>толық орындалғанға дей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н</a:t>
            </a:r>
            <a:r>
              <a:rPr lang="ru-RU" sz="2800" dirty="0" smtClean="0"/>
              <a:t> </a:t>
            </a:r>
            <a:r>
              <a:rPr lang="ru-RU" sz="2800" dirty="0" err="1" smtClean="0"/>
              <a:t>енг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з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лген</a:t>
            </a:r>
            <a:r>
              <a:rPr lang="ru-RU" sz="2800" dirty="0" smtClean="0"/>
              <a:t> </a:t>
            </a:r>
            <a:r>
              <a:rPr lang="ru-RU" sz="2800" dirty="0" err="1" smtClean="0"/>
              <a:t>кеп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лд</a:t>
            </a:r>
            <a:r>
              <a:rPr lang="en-US" sz="2800" dirty="0" err="1" smtClean="0"/>
              <a:t>i</a:t>
            </a:r>
            <a:r>
              <a:rPr lang="ru-RU" sz="2800" dirty="0" smtClean="0"/>
              <a:t>к </a:t>
            </a:r>
            <a:r>
              <a:rPr lang="ru-RU" sz="2800" dirty="0" err="1" smtClean="0"/>
              <a:t>ақшалай жарнаға тұтастай </a:t>
            </a:r>
            <a:r>
              <a:rPr lang="ru-RU" sz="2800" dirty="0" smtClean="0"/>
              <a:t>не </a:t>
            </a:r>
            <a:r>
              <a:rPr lang="ru-RU" sz="2800" dirty="0" err="1" smtClean="0"/>
              <a:t>оның бір</a:t>
            </a:r>
            <a:r>
              <a:rPr lang="ru-RU" sz="2800" dirty="0" smtClean="0"/>
              <a:t> </a:t>
            </a:r>
            <a:r>
              <a:rPr lang="ru-RU" sz="2800" dirty="0" err="1" smtClean="0"/>
              <a:t>бөл</a:t>
            </a:r>
            <a:r>
              <a:rPr lang="en-US" sz="2800" dirty="0" err="1" smtClean="0"/>
              <a:t>i</a:t>
            </a:r>
            <a:r>
              <a:rPr lang="ru-RU" sz="2800" dirty="0" smtClean="0"/>
              <a:t>г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н</a:t>
            </a:r>
            <a:r>
              <a:rPr lang="ru-RU" sz="2800" dirty="0" smtClean="0"/>
              <a:t> </a:t>
            </a:r>
            <a:r>
              <a:rPr lang="ru-RU" sz="2800" dirty="0" err="1" smtClean="0"/>
              <a:t>талап</a:t>
            </a:r>
            <a:r>
              <a:rPr lang="ru-RU" sz="2800" dirty="0" smtClean="0"/>
              <a:t> </a:t>
            </a:r>
            <a:r>
              <a:rPr lang="ru-RU" sz="2800" dirty="0" err="1" smtClean="0"/>
              <a:t>ету</a:t>
            </a:r>
            <a:r>
              <a:rPr lang="ru-RU" sz="2800" dirty="0" smtClean="0"/>
              <a:t> </a:t>
            </a:r>
            <a:r>
              <a:rPr lang="ru-RU" sz="2800" dirty="0" err="1" smtClean="0"/>
              <a:t>құқығы үш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нш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ru-RU" sz="2800" dirty="0" err="1" smtClean="0"/>
              <a:t>тұлғаларда туындауына</a:t>
            </a:r>
            <a:r>
              <a:rPr lang="ru-RU" sz="2800" dirty="0" smtClean="0"/>
              <a:t> </a:t>
            </a:r>
            <a:r>
              <a:rPr lang="ru-RU" sz="2800" dirty="0" err="1" smtClean="0"/>
              <a:t>әкеп соғатын әрекеттер жасауына</a:t>
            </a:r>
            <a:r>
              <a:rPr lang="ru-RU" sz="2800" dirty="0" smtClean="0"/>
              <a:t> </a:t>
            </a:r>
            <a:r>
              <a:rPr lang="ru-RU" sz="2800" dirty="0" err="1" smtClean="0"/>
              <a:t>жол</a:t>
            </a:r>
            <a:r>
              <a:rPr lang="ru-RU" sz="2800" dirty="0" smtClean="0"/>
              <a:t> </a:t>
            </a:r>
            <a:r>
              <a:rPr lang="ru-RU" sz="2800" dirty="0" err="1" smtClean="0"/>
              <a:t>бер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лмейд</a:t>
            </a:r>
            <a:r>
              <a:rPr lang="en-US" sz="2800" dirty="0" err="1" smtClean="0"/>
              <a:t>i</a:t>
            </a:r>
            <a:r>
              <a:rPr lang="en-US" sz="2800" dirty="0" smtClean="0"/>
              <a:t>.</a:t>
            </a:r>
          </a:p>
          <a:p>
            <a:pPr fontAlgn="base"/>
            <a:r>
              <a:rPr lang="en-US" sz="2800" dirty="0" smtClean="0"/>
              <a:t>      </a:t>
            </a:r>
            <a:r>
              <a:rPr lang="ru-RU" sz="2800" dirty="0" err="1" smtClean="0"/>
              <a:t>Өнім беруші</a:t>
            </a:r>
            <a:r>
              <a:rPr lang="ru-RU" sz="2800" dirty="0" smtClean="0"/>
              <a:t> </a:t>
            </a:r>
            <a:r>
              <a:rPr lang="ru-RU" sz="2800" dirty="0" err="1" smtClean="0"/>
              <a:t>енг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зген</a:t>
            </a:r>
            <a:r>
              <a:rPr lang="ru-RU" sz="2800" dirty="0" smtClean="0"/>
              <a:t> </a:t>
            </a:r>
            <a:r>
              <a:rPr lang="ru-RU" sz="2800" dirty="0" err="1" smtClean="0"/>
              <a:t>кеп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лд</a:t>
            </a:r>
            <a:r>
              <a:rPr lang="en-US" sz="2800" dirty="0" err="1" smtClean="0"/>
              <a:t>i</a:t>
            </a:r>
            <a:r>
              <a:rPr lang="ru-RU" sz="2800" dirty="0" smtClean="0"/>
              <a:t>к </a:t>
            </a:r>
            <a:r>
              <a:rPr lang="ru-RU" sz="2800" dirty="0" err="1" smtClean="0"/>
              <a:t>ақшалай жарнаны</a:t>
            </a:r>
            <a:r>
              <a:rPr lang="ru-RU" sz="2800" dirty="0" smtClean="0"/>
              <a:t> </a:t>
            </a:r>
            <a:r>
              <a:rPr lang="ru-RU" sz="2800" dirty="0" err="1" smtClean="0"/>
              <a:t>тапсырыс</a:t>
            </a:r>
            <a:r>
              <a:rPr lang="ru-RU" sz="2800" dirty="0" smtClean="0"/>
              <a:t> </a:t>
            </a:r>
            <a:r>
              <a:rPr lang="ru-RU" sz="2800" dirty="0" err="1" smtClean="0"/>
              <a:t>берушін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ң </a:t>
            </a:r>
            <a:r>
              <a:rPr lang="ru-RU" sz="2800" dirty="0" smtClean="0"/>
              <a:t>осы </a:t>
            </a:r>
            <a:r>
              <a:rPr lang="ru-RU" sz="2800" dirty="0" err="1" smtClean="0"/>
              <a:t>Заңда көзделмеген мақсаттарға пайдалануына</a:t>
            </a:r>
            <a:r>
              <a:rPr lang="ru-RU" sz="2800" dirty="0" smtClean="0"/>
              <a:t> </a:t>
            </a:r>
            <a:r>
              <a:rPr lang="ru-RU" sz="2800" dirty="0" err="1" smtClean="0"/>
              <a:t>жол</a:t>
            </a:r>
            <a:r>
              <a:rPr lang="ru-RU" sz="2800" dirty="0" smtClean="0"/>
              <a:t> </a:t>
            </a:r>
            <a:r>
              <a:rPr lang="ru-RU" sz="2800" dirty="0" err="1" smtClean="0"/>
              <a:t>бер</a:t>
            </a:r>
            <a:r>
              <a:rPr lang="en-US" sz="2800" dirty="0" err="1" smtClean="0"/>
              <a:t>i</a:t>
            </a:r>
            <a:r>
              <a:rPr lang="ru-RU" sz="2800" dirty="0" err="1" smtClean="0"/>
              <a:t>лмейд</a:t>
            </a:r>
            <a:r>
              <a:rPr lang="en-US" sz="2800" dirty="0" err="1" smtClean="0"/>
              <a:t>i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27586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Қорытынды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715436" cy="5929354"/>
          </a:xfrm>
        </p:spPr>
        <p:txBody>
          <a:bodyPr>
            <a:noAutofit/>
          </a:bodyPr>
          <a:lstStyle/>
          <a:p>
            <a:pPr fontAlgn="base"/>
            <a:r>
              <a:rPr lang="ru-RU" sz="2400" dirty="0" err="1" smtClean="0"/>
              <a:t>Тапсырыс</a:t>
            </a:r>
            <a:r>
              <a:rPr lang="ru-RU" sz="2400" dirty="0" smtClean="0"/>
              <a:t> </a:t>
            </a:r>
            <a:r>
              <a:rPr lang="ru-RU" sz="2400" dirty="0" err="1" smtClean="0"/>
              <a:t>беруші</a:t>
            </a:r>
            <a:r>
              <a:rPr lang="ru-RU" sz="2400" dirty="0" smtClean="0"/>
              <a:t> </a:t>
            </a:r>
            <a:r>
              <a:rPr lang="ru-RU" sz="2400" dirty="0" err="1" smtClean="0"/>
              <a:t>жеңімпазға мемлекеттік</a:t>
            </a:r>
            <a:r>
              <a:rPr lang="ru-RU" sz="2400" dirty="0" smtClean="0"/>
              <a:t> </a:t>
            </a:r>
            <a:r>
              <a:rPr lang="ru-RU" sz="2400" dirty="0" err="1" smtClean="0"/>
              <a:t>сатып</a:t>
            </a:r>
            <a:r>
              <a:rPr lang="ru-RU" sz="2400" dirty="0" smtClean="0"/>
              <a:t> </a:t>
            </a:r>
            <a:r>
              <a:rPr lang="ru-RU" sz="2400" dirty="0" err="1" smtClean="0"/>
              <a:t>алу</a:t>
            </a:r>
            <a:r>
              <a:rPr lang="ru-RU" sz="2400" dirty="0" smtClean="0"/>
              <a:t> </a:t>
            </a:r>
            <a:r>
              <a:rPr lang="ru-RU" sz="2400" dirty="0" err="1" smtClean="0"/>
              <a:t>веб-порталы</a:t>
            </a:r>
            <a:r>
              <a:rPr lang="ru-RU" sz="2400" dirty="0" smtClean="0"/>
              <a:t> </a:t>
            </a:r>
            <a:r>
              <a:rPr lang="ru-RU" sz="2400" dirty="0" err="1" smtClean="0"/>
              <a:t>арқылы электрондық цифрлық қолтаңбамен куәландырылған мемлекеттік</a:t>
            </a:r>
            <a:r>
              <a:rPr lang="ru-RU" sz="2400" dirty="0" smtClean="0"/>
              <a:t> </a:t>
            </a:r>
            <a:r>
              <a:rPr lang="ru-RU" sz="2400" dirty="0" err="1" smtClean="0"/>
              <a:t>сатып</a:t>
            </a:r>
            <a:r>
              <a:rPr lang="ru-RU" sz="2400" dirty="0" smtClean="0"/>
              <a:t> </a:t>
            </a:r>
            <a:r>
              <a:rPr lang="ru-RU" sz="2400" dirty="0" err="1" smtClean="0"/>
              <a:t>алу</a:t>
            </a:r>
            <a:r>
              <a:rPr lang="ru-RU" sz="2400" dirty="0" smtClean="0"/>
              <a:t> </a:t>
            </a:r>
            <a:r>
              <a:rPr lang="ru-RU" sz="2400" dirty="0" err="1" smtClean="0"/>
              <a:t>туралы</a:t>
            </a:r>
            <a:r>
              <a:rPr lang="ru-RU" sz="2400" dirty="0" smtClean="0"/>
              <a:t> </a:t>
            </a:r>
            <a:r>
              <a:rPr lang="ru-RU" sz="2400" dirty="0" err="1" smtClean="0"/>
              <a:t>шарттың жобасын</a:t>
            </a:r>
            <a:r>
              <a:rPr lang="ru-RU" sz="2400" dirty="0" smtClean="0"/>
              <a:t>:</a:t>
            </a:r>
          </a:p>
          <a:p>
            <a:pPr fontAlgn="base"/>
            <a:r>
              <a:rPr lang="ru-RU" sz="2400" dirty="0" smtClean="0"/>
              <a:t>      1) конкурс (аукцион) </a:t>
            </a:r>
            <a:r>
              <a:rPr lang="ru-RU" sz="2400" dirty="0" err="1" smtClean="0"/>
              <a:t>тәсілімен мемлекеттік</a:t>
            </a:r>
            <a:r>
              <a:rPr lang="ru-RU" sz="2400" dirty="0" smtClean="0"/>
              <a:t> </a:t>
            </a:r>
            <a:r>
              <a:rPr lang="ru-RU" sz="2400" dirty="0" err="1" smtClean="0"/>
              <a:t>сатып</a:t>
            </a:r>
            <a:r>
              <a:rPr lang="ru-RU" sz="2400" dirty="0" smtClean="0"/>
              <a:t> </a:t>
            </a:r>
            <a:r>
              <a:rPr lang="ru-RU" sz="2400" dirty="0" err="1" smtClean="0"/>
              <a:t>алу</a:t>
            </a:r>
            <a:r>
              <a:rPr lang="ru-RU" sz="2400" dirty="0" smtClean="0"/>
              <a:t> </a:t>
            </a:r>
            <a:r>
              <a:rPr lang="ru-RU" sz="2400" dirty="0" err="1" smtClean="0"/>
              <a:t>қорытындысы туралы</a:t>
            </a:r>
            <a:r>
              <a:rPr lang="ru-RU" sz="2400" dirty="0" smtClean="0"/>
              <a:t> </a:t>
            </a:r>
            <a:r>
              <a:rPr lang="ru-RU" sz="2400" dirty="0" err="1" smtClean="0"/>
              <a:t>хаттамаға шағымдану мерзімі</a:t>
            </a:r>
            <a:r>
              <a:rPr lang="ru-RU" sz="2400" dirty="0" smtClean="0"/>
              <a:t> </a:t>
            </a:r>
            <a:r>
              <a:rPr lang="ru-RU" sz="2400" dirty="0" err="1" smtClean="0"/>
              <a:t>өткен күннен бастап</a:t>
            </a:r>
            <a:r>
              <a:rPr lang="ru-RU" sz="2400" dirty="0" smtClean="0"/>
              <a:t> бес </a:t>
            </a:r>
            <a:r>
              <a:rPr lang="ru-RU" sz="2400" dirty="0" err="1" smtClean="0"/>
              <a:t>жұмыс күні ішінде</a:t>
            </a:r>
            <a:r>
              <a:rPr lang="ru-RU" sz="2400" dirty="0" smtClean="0"/>
              <a:t>;</a:t>
            </a:r>
          </a:p>
          <a:p>
            <a:pPr fontAlgn="base"/>
            <a:r>
              <a:rPr lang="ru-RU" sz="2400" dirty="0" smtClean="0"/>
              <a:t>      2) </a:t>
            </a:r>
            <a:r>
              <a:rPr lang="ru-RU" sz="2400" dirty="0" err="1" smtClean="0"/>
              <a:t>баға ұсыныстарын сұрату тәсілімен мемлекеттік</a:t>
            </a:r>
            <a:r>
              <a:rPr lang="ru-RU" sz="2400" dirty="0" smtClean="0"/>
              <a:t> </a:t>
            </a:r>
            <a:r>
              <a:rPr lang="ru-RU" sz="2400" dirty="0" err="1" smtClean="0"/>
              <a:t>сатып</a:t>
            </a:r>
            <a:r>
              <a:rPr lang="ru-RU" sz="2400" dirty="0" smtClean="0"/>
              <a:t> </a:t>
            </a:r>
            <a:r>
              <a:rPr lang="ru-RU" sz="2400" dirty="0" err="1" smtClean="0"/>
              <a:t>алудың жеңімпазы айқындалған күннен бастап</a:t>
            </a:r>
            <a:r>
              <a:rPr lang="ru-RU" sz="2400" dirty="0" smtClean="0"/>
              <a:t> бес </a:t>
            </a:r>
            <a:r>
              <a:rPr lang="ru-RU" sz="2400" dirty="0" err="1" smtClean="0"/>
              <a:t>жұмыс күні ішінде</a:t>
            </a:r>
            <a:r>
              <a:rPr lang="ru-RU" sz="2400" dirty="0" smtClean="0"/>
              <a:t> </a:t>
            </a:r>
            <a:r>
              <a:rPr lang="ru-RU" sz="2400" dirty="0" err="1" smtClean="0"/>
              <a:t>жібереді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kk-KZ" sz="3600" b="1" dirty="0" smtClean="0">
                <a:latin typeface="Times New Roman" pitchFamily="18" charset="0"/>
                <a:cs typeface="Times New Roman" pitchFamily="18" charset="0"/>
              </a:rPr>
              <a:t>Мемлекеттік сатып алулар туралы келісім-шарт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Тақырып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712968" cy="6408712"/>
          </a:xfrm>
        </p:spPr>
        <p:txBody>
          <a:bodyPr>
            <a:normAutofit fontScale="70000" lnSpcReduction="20000"/>
          </a:bodyPr>
          <a:lstStyle/>
          <a:p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Қарастырылатын сұрақтар: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1. Мемлекеттік сатып алулар туралы келісім-шартты жасау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2. Мемлекеттік сатып алулар туралы келісім-шарт жобасына немесе жасалған мемлекеттік сатып алулар туралы келісім-шартқа өзгерістер енгізуге негіздер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endParaRPr lang="ru-RU" sz="3100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Литература: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Закон Республики Казахстан от 4 декабря 2015 года № 434-V «О государственных закупках» (с изменениями по состоянию на 03.07.2017 г.);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Дёгтев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Г.В., Гладилина И.П., Акимов Н.А., Банников П.А. Управление закупками товаров, работ, услуг для обеспечения государственных нужд: учебно-методическое пособие. – М.: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Моск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гор.ун-т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управления Правительства Москвы, 2013. – 120с.;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Доронин, С. Н.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Госзакупки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законодательная основа, механизмы реализации,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риск-ориентированная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технология управления [Текст]: монография / С. Н. Доронин, Н. А.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Рыхтикова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А. О. Васильев. - М. : ФОРУМ: ИНФРА-М, 2013. - 231 с.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15106"/>
          </a:xfrm>
        </p:spPr>
        <p:txBody>
          <a:bodyPr>
            <a:normAutofit/>
          </a:bodyPr>
          <a:lstStyle/>
          <a:p>
            <a:pPr algn="just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800" dirty="0" smtClean="0"/>
              <a:t> 1.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шарттардың жобалары</a:t>
            </a:r>
            <a:r>
              <a:rPr lang="ru-RU" sz="2800" dirty="0" smtClean="0"/>
              <a:t> </a:t>
            </a:r>
            <a:r>
              <a:rPr lang="ru-RU" sz="2800" dirty="0" err="1" smtClean="0"/>
              <a:t>уәкілетті </a:t>
            </a:r>
            <a:r>
              <a:rPr lang="ru-RU" sz="2800" dirty="0" smtClean="0"/>
              <a:t>орган </a:t>
            </a:r>
            <a:r>
              <a:rPr lang="ru-RU" sz="2800" dirty="0" err="1" smtClean="0"/>
              <a:t>бекітетін</a:t>
            </a:r>
            <a:r>
              <a:rPr lang="ru-RU" sz="2800" dirty="0" smtClean="0"/>
              <a:t> </a:t>
            </a:r>
            <a:r>
              <a:rPr lang="ru-RU" sz="2800" dirty="0" err="1" smtClean="0"/>
              <a:t>тауарларды</a:t>
            </a:r>
            <a:r>
              <a:rPr lang="ru-RU" sz="2800" dirty="0" smtClean="0"/>
              <a:t>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, </a:t>
            </a:r>
            <a:r>
              <a:rPr lang="ru-RU" sz="2800" dirty="0" err="1" smtClean="0"/>
              <a:t>жұмыстарды 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және көрсетілетін қызметтерді 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үлгілік шарттарға сәйкес жасалады</a:t>
            </a:r>
            <a:r>
              <a:rPr lang="ru-RU" sz="2800" dirty="0" smtClean="0"/>
              <a:t>.</a:t>
            </a:r>
          </a:p>
          <a:p>
            <a:pPr fontAlgn="base"/>
            <a:r>
              <a:rPr lang="ru-RU" sz="2800" dirty="0" smtClean="0"/>
              <a:t>      Осы </a:t>
            </a:r>
            <a:r>
              <a:rPr lang="ru-RU" sz="2800" dirty="0" err="1" smtClean="0"/>
              <a:t>тармақтың бірінші</a:t>
            </a:r>
            <a:r>
              <a:rPr lang="ru-RU" sz="2800" dirty="0" smtClean="0"/>
              <a:t> </a:t>
            </a:r>
            <a:r>
              <a:rPr lang="ru-RU" sz="2800" dirty="0" err="1" smtClean="0"/>
              <a:t>бөлігінің талабы</a:t>
            </a:r>
            <a:r>
              <a:rPr lang="ru-RU" sz="2800" dirty="0" smtClean="0"/>
              <a:t> </a:t>
            </a:r>
            <a:r>
              <a:rPr lang="ru-RU" sz="2800" dirty="0" err="1" smtClean="0"/>
              <a:t>Қазақстан Республикасының заңнамасына сәйкес жасалатын</a:t>
            </a:r>
            <a:r>
              <a:rPr lang="ru-RU" sz="2800" dirty="0" smtClean="0"/>
              <a:t> </a:t>
            </a:r>
            <a:r>
              <a:rPr lang="ru-RU" sz="2800" dirty="0" err="1" smtClean="0"/>
              <a:t>жариялы</a:t>
            </a:r>
            <a:r>
              <a:rPr lang="ru-RU" sz="2800" dirty="0" smtClean="0"/>
              <a:t> </a:t>
            </a:r>
            <a:r>
              <a:rPr lang="ru-RU" sz="2800" dirty="0" err="1" smtClean="0"/>
              <a:t>шарттарға жататын</a:t>
            </a:r>
            <a:r>
              <a:rPr lang="ru-RU" sz="2800" dirty="0" smtClean="0"/>
              <a:t>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шарттарға қолданылмайды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20996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5932040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ru-RU" dirty="0" smtClean="0"/>
              <a:t> 2. </a:t>
            </a:r>
            <a:r>
              <a:rPr lang="ru-RU" dirty="0" err="1" smtClean="0"/>
              <a:t>Тапсырыс</a:t>
            </a:r>
            <a:r>
              <a:rPr lang="ru-RU" dirty="0" smtClean="0"/>
              <a:t> </a:t>
            </a:r>
            <a:r>
              <a:rPr lang="ru-RU" dirty="0" err="1" smtClean="0"/>
              <a:t>беруші</a:t>
            </a:r>
            <a:r>
              <a:rPr lang="ru-RU" dirty="0" smtClean="0"/>
              <a:t> </a:t>
            </a:r>
            <a:r>
              <a:rPr lang="ru-RU" dirty="0" err="1" smtClean="0"/>
              <a:t>жеңімпазға 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 </a:t>
            </a:r>
            <a:r>
              <a:rPr lang="ru-RU" dirty="0" err="1" smtClean="0"/>
              <a:t>веб-порталы</a:t>
            </a:r>
            <a:r>
              <a:rPr lang="ru-RU" dirty="0" smtClean="0"/>
              <a:t> </a:t>
            </a:r>
            <a:r>
              <a:rPr lang="ru-RU" dirty="0" err="1" smtClean="0"/>
              <a:t>арқылы электрондық цифрлық қолтаңбамен куәландырылған 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 </a:t>
            </a:r>
            <a:r>
              <a:rPr lang="ru-RU" dirty="0" err="1" smtClean="0"/>
              <a:t>туралы</a:t>
            </a:r>
            <a:r>
              <a:rPr lang="ru-RU" dirty="0" smtClean="0"/>
              <a:t> </a:t>
            </a:r>
            <a:r>
              <a:rPr lang="ru-RU" dirty="0" err="1" smtClean="0"/>
              <a:t>шарттың жобасын</a:t>
            </a:r>
            <a:r>
              <a:rPr lang="ru-RU" dirty="0" smtClean="0"/>
              <a:t>:</a:t>
            </a:r>
          </a:p>
          <a:p>
            <a:pPr fontAlgn="base"/>
            <a:r>
              <a:rPr lang="ru-RU" dirty="0" smtClean="0"/>
              <a:t>      1) конкурс (аукцион) </a:t>
            </a:r>
            <a:r>
              <a:rPr lang="ru-RU" dirty="0" err="1" smtClean="0"/>
              <a:t>тәсілімен 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 </a:t>
            </a:r>
            <a:r>
              <a:rPr lang="ru-RU" dirty="0" err="1" smtClean="0"/>
              <a:t>қорытындысы туралы</a:t>
            </a:r>
            <a:r>
              <a:rPr lang="ru-RU" dirty="0" smtClean="0"/>
              <a:t> </a:t>
            </a:r>
            <a:r>
              <a:rPr lang="ru-RU" dirty="0" err="1" smtClean="0"/>
              <a:t>хаттамаға шағымдану мерзімі</a:t>
            </a:r>
            <a:r>
              <a:rPr lang="ru-RU" dirty="0" smtClean="0"/>
              <a:t> </a:t>
            </a:r>
            <a:r>
              <a:rPr lang="ru-RU" dirty="0" err="1" smtClean="0"/>
              <a:t>өткен күннен бастап</a:t>
            </a:r>
            <a:r>
              <a:rPr lang="ru-RU" dirty="0" smtClean="0"/>
              <a:t> бес </a:t>
            </a:r>
            <a:r>
              <a:rPr lang="ru-RU" dirty="0" err="1" smtClean="0"/>
              <a:t>жұмыс күні ішінде</a:t>
            </a:r>
            <a:r>
              <a:rPr lang="ru-RU" dirty="0" smtClean="0"/>
              <a:t>;</a:t>
            </a:r>
          </a:p>
          <a:p>
            <a:pPr fontAlgn="base"/>
            <a:r>
              <a:rPr lang="ru-RU" dirty="0" smtClean="0"/>
              <a:t>      2) </a:t>
            </a:r>
            <a:r>
              <a:rPr lang="ru-RU" dirty="0" err="1" smtClean="0"/>
              <a:t>баға ұсыныстарын сұрату тәсілімен 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алудың жеңімпазы айқындалған күннен бастап</a:t>
            </a:r>
            <a:r>
              <a:rPr lang="ru-RU" dirty="0" smtClean="0"/>
              <a:t> бес </a:t>
            </a:r>
            <a:r>
              <a:rPr lang="ru-RU" dirty="0" err="1" smtClean="0"/>
              <a:t>жұмыс күні ішінде</a:t>
            </a:r>
            <a:r>
              <a:rPr lang="ru-RU" dirty="0" smtClean="0"/>
              <a:t> </a:t>
            </a:r>
            <a:r>
              <a:rPr lang="ru-RU" dirty="0" err="1" smtClean="0"/>
              <a:t>жібереді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4167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15436" cy="6286544"/>
          </a:xfrm>
        </p:spPr>
        <p:txBody>
          <a:bodyPr>
            <a:noAutofit/>
          </a:bodyPr>
          <a:lstStyle/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/>
              <a:t> </a:t>
            </a:r>
            <a:r>
              <a:rPr lang="ru-RU" sz="2800" dirty="0" err="1" smtClean="0"/>
              <a:t>Өнім берушіні</a:t>
            </a:r>
            <a:r>
              <a:rPr lang="ru-RU" sz="2800" dirty="0" smtClean="0"/>
              <a:t> </a:t>
            </a:r>
            <a:r>
              <a:rPr lang="ru-RU" sz="2800" dirty="0" err="1" smtClean="0"/>
              <a:t>таңдау рәсімі, оның ішінде</a:t>
            </a:r>
            <a:r>
              <a:rPr lang="ru-RU" sz="2800" dirty="0" smtClean="0"/>
              <a:t>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алудың алдын</a:t>
            </a:r>
            <a:r>
              <a:rPr lang="ru-RU" sz="2800" dirty="0" smtClean="0"/>
              <a:t> ала </a:t>
            </a:r>
            <a:r>
              <a:rPr lang="ru-RU" sz="2800" dirty="0" err="1" smtClean="0"/>
              <a:t>жылдық жоспары</a:t>
            </a:r>
            <a:r>
              <a:rPr lang="ru-RU" sz="2800" dirty="0" smtClean="0"/>
              <a:t> </a:t>
            </a:r>
            <a:r>
              <a:rPr lang="ru-RU" sz="2800" dirty="0" err="1" smtClean="0"/>
              <a:t>шеңберінде өткізілген 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қорытындысына шағым жасау</a:t>
            </a:r>
            <a:r>
              <a:rPr lang="ru-RU" sz="2800" dirty="0" smtClean="0"/>
              <a:t> </a:t>
            </a:r>
            <a:r>
              <a:rPr lang="ru-RU" sz="2800" dirty="0" err="1" smtClean="0"/>
              <a:t>рәсімі тиісті</a:t>
            </a:r>
            <a:r>
              <a:rPr lang="ru-RU" sz="2800" dirty="0" smtClean="0"/>
              <a:t> бюджет (даму </a:t>
            </a:r>
            <a:r>
              <a:rPr lang="ru-RU" sz="2800" dirty="0" err="1" smtClean="0"/>
              <a:t>жоспары</a:t>
            </a:r>
            <a:r>
              <a:rPr lang="ru-RU" sz="2800" dirty="0" smtClean="0"/>
              <a:t>) </a:t>
            </a:r>
            <a:r>
              <a:rPr lang="ru-RU" sz="2800" dirty="0" err="1" smtClean="0"/>
              <a:t>бекітілгенге</a:t>
            </a:r>
            <a:r>
              <a:rPr lang="ru-RU" sz="2800" dirty="0" smtClean="0"/>
              <a:t> </a:t>
            </a:r>
            <a:r>
              <a:rPr lang="ru-RU" sz="2800" dirty="0" err="1" smtClean="0"/>
              <a:t>дейін</a:t>
            </a:r>
            <a:r>
              <a:rPr lang="ru-RU" sz="2800" dirty="0" smtClean="0"/>
              <a:t> </a:t>
            </a:r>
            <a:r>
              <a:rPr lang="ru-RU" sz="2800" dirty="0" err="1" smtClean="0"/>
              <a:t>аяқталған жағдайларда</a:t>
            </a:r>
            <a:r>
              <a:rPr lang="ru-RU" sz="2800" dirty="0" smtClean="0"/>
              <a:t>,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шарттың жобасы</a:t>
            </a:r>
            <a:r>
              <a:rPr lang="ru-RU" sz="2800" dirty="0" smtClean="0"/>
              <a:t> </a:t>
            </a:r>
            <a:r>
              <a:rPr lang="ru-RU" sz="2800" dirty="0" err="1" smtClean="0"/>
              <a:t>жеңімпазға тиісті</a:t>
            </a:r>
            <a:r>
              <a:rPr lang="ru-RU" sz="2800" dirty="0" smtClean="0"/>
              <a:t> бюджет (даму </a:t>
            </a:r>
            <a:r>
              <a:rPr lang="ru-RU" sz="2800" dirty="0" err="1" smtClean="0"/>
              <a:t>жоспары</a:t>
            </a:r>
            <a:r>
              <a:rPr lang="ru-RU" sz="2800" dirty="0" smtClean="0"/>
              <a:t>) </a:t>
            </a:r>
            <a:r>
              <a:rPr lang="ru-RU" sz="2800" dirty="0" err="1" smtClean="0"/>
              <a:t>бекітілген</a:t>
            </a:r>
            <a:r>
              <a:rPr lang="ru-RU" sz="2800" dirty="0" smtClean="0"/>
              <a:t> </a:t>
            </a:r>
            <a:r>
              <a:rPr lang="ru-RU" sz="2800" dirty="0" err="1" smtClean="0"/>
              <a:t>күннен бастап</a:t>
            </a:r>
            <a:r>
              <a:rPr lang="ru-RU" sz="2800" dirty="0" smtClean="0"/>
              <a:t> бес </a:t>
            </a:r>
            <a:r>
              <a:rPr lang="ru-RU" sz="2800" dirty="0" err="1" smtClean="0"/>
              <a:t>жұмыс күні ішінде</a:t>
            </a:r>
            <a:r>
              <a:rPr lang="ru-RU" sz="2800" dirty="0" smtClean="0"/>
              <a:t> </a:t>
            </a:r>
            <a:r>
              <a:rPr lang="ru-RU" sz="2800" dirty="0" err="1" smtClean="0"/>
              <a:t>жіберіледі</a:t>
            </a:r>
            <a:r>
              <a:rPr lang="ru-RU" sz="2800" dirty="0" smtClean="0"/>
              <a:t>.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54461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 3. </a:t>
            </a:r>
            <a:r>
              <a:rPr lang="ru-RU" dirty="0" err="1" smtClean="0"/>
              <a:t>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 </a:t>
            </a:r>
            <a:r>
              <a:rPr lang="ru-RU" dirty="0" err="1" smtClean="0"/>
              <a:t>туралы</a:t>
            </a:r>
            <a:r>
              <a:rPr lang="ru-RU" dirty="0" smtClean="0"/>
              <a:t> </a:t>
            </a:r>
            <a:r>
              <a:rPr lang="ru-RU" dirty="0" err="1" smtClean="0"/>
              <a:t>шарттың жобасын</a:t>
            </a:r>
            <a:r>
              <a:rPr lang="ru-RU" dirty="0" smtClean="0"/>
              <a:t> конкурс, аукцион, </a:t>
            </a:r>
            <a:r>
              <a:rPr lang="ru-RU" dirty="0" err="1" smtClean="0"/>
              <a:t>баға ұсыныстарын сұрату тәсілдерімен 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алудың жеңімпазы 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 </a:t>
            </a:r>
            <a:r>
              <a:rPr lang="ru-RU" dirty="0" err="1" smtClean="0"/>
              <a:t>туралы</a:t>
            </a:r>
            <a:r>
              <a:rPr lang="ru-RU" dirty="0" smtClean="0"/>
              <a:t> </a:t>
            </a:r>
            <a:r>
              <a:rPr lang="ru-RU" dirty="0" err="1" smtClean="0"/>
              <a:t>шарттың жобасы</a:t>
            </a:r>
            <a:r>
              <a:rPr lang="ru-RU" dirty="0" smtClean="0"/>
              <a:t> </a:t>
            </a:r>
            <a:r>
              <a:rPr lang="ru-RU" dirty="0" err="1" smtClean="0"/>
              <a:t>қоса берілген</a:t>
            </a:r>
            <a:r>
              <a:rPr lang="ru-RU" dirty="0" smtClean="0"/>
              <a:t> </a:t>
            </a:r>
            <a:r>
              <a:rPr lang="ru-RU" dirty="0" err="1" smtClean="0"/>
              <a:t>хабарлама</a:t>
            </a:r>
            <a:r>
              <a:rPr lang="ru-RU" dirty="0" smtClean="0"/>
              <a:t> </a:t>
            </a:r>
            <a:r>
              <a:rPr lang="ru-RU" dirty="0" err="1" smtClean="0"/>
              <a:t>мемлекеттік</a:t>
            </a:r>
            <a:r>
              <a:rPr lang="ru-RU" dirty="0" smtClean="0"/>
              <a:t> </a:t>
            </a:r>
            <a:r>
              <a:rPr lang="ru-RU" dirty="0" err="1" smtClean="0"/>
              <a:t>сатып</a:t>
            </a:r>
            <a:r>
              <a:rPr lang="ru-RU" dirty="0" smtClean="0"/>
              <a:t> </a:t>
            </a:r>
            <a:r>
              <a:rPr lang="ru-RU" dirty="0" err="1" smtClean="0"/>
              <a:t>алу</a:t>
            </a:r>
            <a:r>
              <a:rPr lang="ru-RU" dirty="0" smtClean="0"/>
              <a:t> </a:t>
            </a:r>
            <a:r>
              <a:rPr lang="ru-RU" dirty="0" err="1" smtClean="0"/>
              <a:t>веб-порталына</a:t>
            </a:r>
            <a:r>
              <a:rPr lang="ru-RU" dirty="0" smtClean="0"/>
              <a:t> </a:t>
            </a:r>
            <a:r>
              <a:rPr lang="ru-RU" dirty="0" err="1" smtClean="0"/>
              <a:t>келіп</a:t>
            </a:r>
            <a:r>
              <a:rPr lang="ru-RU" dirty="0" smtClean="0"/>
              <a:t> </a:t>
            </a:r>
            <a:r>
              <a:rPr lang="ru-RU" dirty="0" err="1" smtClean="0"/>
              <a:t>түскен күннен бастап</a:t>
            </a:r>
            <a:r>
              <a:rPr lang="ru-RU" dirty="0" smtClean="0"/>
              <a:t> </a:t>
            </a:r>
            <a:r>
              <a:rPr lang="ru-RU" dirty="0" err="1" smtClean="0"/>
              <a:t>үш жұмыс күні ішінде</a:t>
            </a:r>
            <a:r>
              <a:rPr lang="ru-RU" dirty="0" smtClean="0"/>
              <a:t> </a:t>
            </a:r>
            <a:r>
              <a:rPr lang="ru-RU" dirty="0" err="1" smtClean="0"/>
              <a:t>электрондық цифрлық қолтаңбасы арқылы куәландыруға тиіс</a:t>
            </a:r>
            <a:r>
              <a:rPr lang="ru-RU" dirty="0" smtClean="0"/>
              <a:t>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062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80728"/>
            <a:ext cx="8579296" cy="5688632"/>
          </a:xfrm>
        </p:spPr>
        <p:txBody>
          <a:bodyPr>
            <a:normAutofit/>
          </a:bodyPr>
          <a:lstStyle/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/>
              <a:t> 5. </a:t>
            </a:r>
            <a:r>
              <a:rPr lang="ru-RU" sz="2800" dirty="0" err="1" smtClean="0"/>
              <a:t>Егер</a:t>
            </a:r>
            <a:r>
              <a:rPr lang="ru-RU" sz="2800" dirty="0" smtClean="0"/>
              <a:t>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шартта</a:t>
            </a:r>
            <a:r>
              <a:rPr lang="ru-RU" sz="2800" dirty="0" smtClean="0"/>
              <a:t> осы </a:t>
            </a:r>
            <a:r>
              <a:rPr lang="ru-RU" sz="2800" dirty="0" err="1" smtClean="0"/>
              <a:t>шарт</a:t>
            </a:r>
            <a:r>
              <a:rPr lang="ru-RU" sz="2800" dirty="0" smtClean="0"/>
              <a:t> </a:t>
            </a:r>
            <a:r>
              <a:rPr lang="ru-RU" sz="2800" dirty="0" err="1" smtClean="0"/>
              <a:t>бойынша</a:t>
            </a:r>
            <a:r>
              <a:rPr lang="ru-RU" sz="2800" dirty="0" smtClean="0"/>
              <a:t> </a:t>
            </a:r>
            <a:r>
              <a:rPr lang="ru-RU" sz="2800" dirty="0" err="1" smtClean="0"/>
              <a:t>туындаған немесе</a:t>
            </a:r>
            <a:r>
              <a:rPr lang="ru-RU" sz="2800" dirty="0" smtClean="0"/>
              <a:t> </a:t>
            </a:r>
            <a:r>
              <a:rPr lang="ru-RU" sz="2800" dirty="0" err="1" smtClean="0"/>
              <a:t>туындауы</a:t>
            </a:r>
            <a:r>
              <a:rPr lang="ru-RU" sz="2800" dirty="0" smtClean="0"/>
              <a:t> </a:t>
            </a:r>
            <a:r>
              <a:rPr lang="ru-RU" sz="2800" dirty="0" err="1" smtClean="0"/>
              <a:t>мүмкін дауларды</a:t>
            </a:r>
            <a:r>
              <a:rPr lang="ru-RU" sz="2800" dirty="0" smtClean="0"/>
              <a:t> </a:t>
            </a:r>
            <a:r>
              <a:rPr lang="ru-RU" sz="2800" dirty="0" err="1" smtClean="0"/>
              <a:t>төреліктің қарауына </a:t>
            </a:r>
            <a:r>
              <a:rPr lang="ru-RU" sz="2800" dirty="0" smtClean="0"/>
              <a:t>беру </a:t>
            </a:r>
            <a:r>
              <a:rPr lang="ru-RU" sz="2800" dirty="0" err="1" smtClean="0"/>
              <a:t>көзделсе</a:t>
            </a:r>
            <a:r>
              <a:rPr lang="ru-RU" sz="2800" dirty="0" smtClean="0"/>
              <a:t>, </a:t>
            </a:r>
            <a:r>
              <a:rPr lang="ru-RU" sz="2800" dirty="0" err="1" smtClean="0"/>
              <a:t>оған төрелік келісімнің қорытындысына тиісті</a:t>
            </a:r>
            <a:r>
              <a:rPr lang="ru-RU" sz="2800" dirty="0" smtClean="0"/>
              <a:t> </a:t>
            </a:r>
            <a:r>
              <a:rPr lang="ru-RU" sz="2800" dirty="0" err="1" smtClean="0"/>
              <a:t>саладағы уәкілетті органның </a:t>
            </a:r>
            <a:r>
              <a:rPr lang="ru-RU" sz="2800" dirty="0" smtClean="0"/>
              <a:t>(</a:t>
            </a:r>
            <a:r>
              <a:rPr lang="ru-RU" sz="2800" dirty="0" err="1" smtClean="0"/>
              <a:t>республикалық меншікке</a:t>
            </a:r>
            <a:r>
              <a:rPr lang="ru-RU" sz="2800" dirty="0" smtClean="0"/>
              <a:t> </a:t>
            </a:r>
            <a:r>
              <a:rPr lang="ru-RU" sz="2800" dirty="0" err="1" smtClean="0"/>
              <a:t>қатысты</a:t>
            </a:r>
            <a:r>
              <a:rPr lang="ru-RU" sz="2800" dirty="0" smtClean="0"/>
              <a:t>) </a:t>
            </a:r>
            <a:r>
              <a:rPr lang="ru-RU" sz="2800" dirty="0" err="1" smtClean="0"/>
              <a:t>немесе</a:t>
            </a:r>
            <a:r>
              <a:rPr lang="ru-RU" sz="2800" dirty="0" smtClean="0"/>
              <a:t> </a:t>
            </a:r>
            <a:r>
              <a:rPr lang="ru-RU" sz="2800" dirty="0" err="1" smtClean="0"/>
              <a:t>жергілікті</a:t>
            </a:r>
            <a:r>
              <a:rPr lang="ru-RU" sz="2800" dirty="0" smtClean="0"/>
              <a:t> </a:t>
            </a:r>
            <a:r>
              <a:rPr lang="ru-RU" sz="2800" dirty="0" err="1" smtClean="0"/>
              <a:t>атқарушы органның </a:t>
            </a:r>
            <a:r>
              <a:rPr lang="ru-RU" sz="2800" dirty="0" smtClean="0"/>
              <a:t>(</a:t>
            </a:r>
            <a:r>
              <a:rPr lang="ru-RU" sz="2800" dirty="0" err="1" smtClean="0"/>
              <a:t>коммуналдық мүлікке қатысты</a:t>
            </a:r>
            <a:r>
              <a:rPr lang="ru-RU" sz="2800" dirty="0" smtClean="0"/>
              <a:t>) </a:t>
            </a:r>
            <a:r>
              <a:rPr lang="ru-RU" sz="2800" dirty="0" err="1" smtClean="0"/>
              <a:t>жазбаша</a:t>
            </a:r>
            <a:r>
              <a:rPr lang="ru-RU" sz="2800" dirty="0" smtClean="0"/>
              <a:t> </a:t>
            </a:r>
            <a:r>
              <a:rPr lang="ru-RU" sz="2800" dirty="0" err="1" smtClean="0"/>
              <a:t>келісімі</a:t>
            </a:r>
            <a:r>
              <a:rPr lang="ru-RU" sz="2800" dirty="0" smtClean="0"/>
              <a:t> </a:t>
            </a:r>
            <a:r>
              <a:rPr lang="ru-RU" sz="2800" dirty="0" err="1" smtClean="0"/>
              <a:t>қоса берілуге</a:t>
            </a:r>
            <a:r>
              <a:rPr lang="ru-RU" sz="2800" dirty="0" smtClean="0"/>
              <a:t> </a:t>
            </a:r>
            <a:r>
              <a:rPr lang="ru-RU" sz="2800" dirty="0" err="1" smtClean="0"/>
              <a:t>тиіс</a:t>
            </a:r>
            <a:r>
              <a:rPr lang="ru-RU" sz="2800" dirty="0" smtClean="0"/>
              <a:t>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8072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 6. </a:t>
            </a:r>
            <a:r>
              <a:rPr lang="ru-RU" sz="2800" dirty="0" err="1" smtClean="0"/>
              <a:t>Қазақстан Республикасының бейрезидентімен</a:t>
            </a:r>
            <a:r>
              <a:rPr lang="ru-RU" sz="2800" dirty="0" smtClean="0"/>
              <a:t> </a:t>
            </a:r>
            <a:r>
              <a:rPr lang="ru-RU" sz="2800" dirty="0" err="1" smtClean="0"/>
              <a:t>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шарт</a:t>
            </a:r>
            <a:r>
              <a:rPr lang="ru-RU" sz="2800" dirty="0" smtClean="0"/>
              <a:t> </a:t>
            </a:r>
            <a:r>
              <a:rPr lang="ru-RU" sz="2800" dirty="0" err="1" smtClean="0"/>
              <a:t>жасасқан жағдайда, мемлекеттік</a:t>
            </a:r>
            <a:r>
              <a:rPr lang="ru-RU" sz="2800" dirty="0" smtClean="0"/>
              <a:t> </a:t>
            </a:r>
            <a:r>
              <a:rPr lang="ru-RU" sz="2800" dirty="0" err="1" smtClean="0"/>
              <a:t>сатып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алу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туралы</a:t>
            </a:r>
            <a:r>
              <a:rPr lang="ru-RU" sz="2800" dirty="0" smtClean="0"/>
              <a:t> </a:t>
            </a:r>
            <a:r>
              <a:rPr lang="ru-RU" sz="2800" dirty="0" err="1" smtClean="0"/>
              <a:t>шартты</a:t>
            </a:r>
            <a:r>
              <a:rPr lang="ru-RU" sz="2800" dirty="0" smtClean="0"/>
              <a:t> </a:t>
            </a:r>
            <a:r>
              <a:rPr lang="ru-RU" sz="2800" dirty="0" err="1" smtClean="0"/>
              <a:t>Қазақстан Республикасы</a:t>
            </a:r>
            <a:r>
              <a:rPr lang="ru-RU" sz="2800" dirty="0" smtClean="0"/>
              <a:t> </a:t>
            </a:r>
            <a:r>
              <a:rPr lang="ru-RU" sz="2800" dirty="0" err="1" smtClean="0"/>
              <a:t>заңнамасының талаптарын</a:t>
            </a:r>
            <a:r>
              <a:rPr lang="ru-RU" sz="2800" dirty="0" smtClean="0"/>
              <a:t> </a:t>
            </a:r>
            <a:r>
              <a:rPr lang="ru-RU" sz="2800" dirty="0" err="1" smtClean="0"/>
              <a:t>ескере</a:t>
            </a:r>
            <a:r>
              <a:rPr lang="ru-RU" sz="2800" dirty="0" smtClean="0"/>
              <a:t> </a:t>
            </a:r>
            <a:r>
              <a:rPr lang="ru-RU" sz="2800" dirty="0" err="1" smtClean="0"/>
              <a:t>отырып</a:t>
            </a:r>
            <a:r>
              <a:rPr lang="ru-RU" sz="2800" dirty="0" smtClean="0"/>
              <a:t>, </a:t>
            </a:r>
            <a:r>
              <a:rPr lang="ru-RU" sz="2800" dirty="0" err="1" smtClean="0"/>
              <a:t>ол</a:t>
            </a:r>
            <a:r>
              <a:rPr lang="ru-RU" sz="2800" dirty="0" smtClean="0"/>
              <a:t> </a:t>
            </a:r>
            <a:r>
              <a:rPr lang="ru-RU" sz="2800" dirty="0" err="1" smtClean="0"/>
              <a:t>ұсынатын нысанда</a:t>
            </a:r>
            <a:r>
              <a:rPr lang="ru-RU" sz="2800" dirty="0" smtClean="0"/>
              <a:t> </a:t>
            </a:r>
            <a:r>
              <a:rPr lang="ru-RU" sz="2800" dirty="0" err="1" smtClean="0"/>
              <a:t>ресімдеуге</a:t>
            </a:r>
            <a:r>
              <a:rPr lang="ru-RU" sz="2800" dirty="0" smtClean="0"/>
              <a:t> </a:t>
            </a:r>
            <a:r>
              <a:rPr lang="ru-RU" sz="2800" dirty="0" err="1" smtClean="0"/>
              <a:t>жол</a:t>
            </a:r>
            <a:r>
              <a:rPr lang="ru-RU" sz="2800" dirty="0" smtClean="0"/>
              <a:t> </a:t>
            </a:r>
            <a:r>
              <a:rPr lang="ru-RU" sz="2800" dirty="0" err="1" smtClean="0"/>
              <a:t>беріледі</a:t>
            </a:r>
            <a:r>
              <a:rPr lang="ru-RU" sz="2800" dirty="0" smtClean="0"/>
              <a:t>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</TotalTime>
  <Words>236</Words>
  <Application>Microsoft Office PowerPoint</Application>
  <PresentationFormat>Экран (4:3)</PresentationFormat>
  <Paragraphs>71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Мемлекеттік сатып алулар туралы келісім-шарт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Қорытынды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Зарождение и развитие учета в Древнем мире</dc:title>
  <dc:creator>Пользователь</dc:creator>
  <cp:lastModifiedBy>Асия</cp:lastModifiedBy>
  <cp:revision>302</cp:revision>
  <dcterms:created xsi:type="dcterms:W3CDTF">2017-12-23T13:28:19Z</dcterms:created>
  <dcterms:modified xsi:type="dcterms:W3CDTF">2024-06-04T18:19:08Z</dcterms:modified>
</cp:coreProperties>
</file>