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37" r:id="rId2"/>
    <p:sldId id="256" r:id="rId3"/>
    <p:sldId id="257" r:id="rId4"/>
    <p:sldId id="338" r:id="rId5"/>
    <p:sldId id="339" r:id="rId6"/>
    <p:sldId id="342" r:id="rId7"/>
    <p:sldId id="343" r:id="rId8"/>
    <p:sldId id="344" r:id="rId9"/>
    <p:sldId id="345" r:id="rId10"/>
    <p:sldId id="346" r:id="rId11"/>
    <p:sldId id="347" r:id="rId12"/>
    <p:sldId id="351" r:id="rId13"/>
    <p:sldId id="352" r:id="rId14"/>
    <p:sldId id="353" r:id="rId15"/>
    <p:sldId id="354" r:id="rId16"/>
    <p:sldId id="355" r:id="rId17"/>
    <p:sldId id="29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11430-CE5D-4E85-8D88-B3E7AC504615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651BD-54AA-448E-9CA0-5879DE508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adilet.zan.kz/kaz/docs/Z1500000434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adilet.zan.kz/kaz/docs/Z150000043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adilet.zan.kz/kaz/docs/Z150000043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496944" cy="6192688"/>
          </a:xfrm>
        </p:spPr>
        <p:txBody>
          <a:bodyPr>
            <a:normAutofit fontScale="40000" lnSpcReduction="20000"/>
          </a:bodyPr>
          <a:lstStyle/>
          <a:p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Ғылым және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жоғары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Е.А.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Бөкетов атындағы Қарағанды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университет</a:t>
            </a:r>
          </a:p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Атабаева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Асия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Кайрошовна</a:t>
            </a:r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Хамитова Дания Амантаевна</a:t>
            </a:r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алулар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пәні бойынша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Мультимедиялық презентациялар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(дәріс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мамандығы: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«6B04106-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Есеп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аудит»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6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Караганда 2024</a:t>
            </a: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5976664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sz="2800" dirty="0" smtClean="0"/>
              <a:t> 14) </a:t>
            </a:r>
            <a:r>
              <a:rPr lang="ru-RU" sz="2800" dirty="0" err="1" smtClean="0"/>
              <a:t>монетарлық қызметті</a:t>
            </a:r>
            <a:r>
              <a:rPr lang="ru-RU" sz="2800" dirty="0" smtClean="0"/>
              <a:t>, </a:t>
            </a:r>
            <a:r>
              <a:rPr lang="ru-RU" sz="2800" dirty="0" err="1" smtClean="0"/>
              <a:t>сондай-ақ Қазақстан Республикасының Ұлттық қорын және бірыңғай жинақтаушы зейнетақы қорының зейнетақы активтерін</a:t>
            </a:r>
            <a:r>
              <a:rPr lang="ru-RU" sz="2800" dirty="0" smtClean="0"/>
              <a:t> </a:t>
            </a:r>
            <a:r>
              <a:rPr lang="ru-RU" sz="2800" dirty="0" err="1" smtClean="0"/>
              <a:t>басқару жөніндегі қызметті жүзеге асыру</a:t>
            </a:r>
            <a:r>
              <a:rPr lang="ru-RU" sz="2800" dirty="0" smtClean="0"/>
              <a:t> </a:t>
            </a:r>
            <a:r>
              <a:rPr lang="ru-RU" sz="2800" dirty="0" err="1" smtClean="0"/>
              <a:t>үшін қажетті тауарларды</a:t>
            </a:r>
            <a:r>
              <a:rPr lang="ru-RU" sz="2800" dirty="0" smtClean="0"/>
              <a:t>, </a:t>
            </a:r>
            <a:r>
              <a:rPr lang="ru-RU" sz="2800" dirty="0" err="1" smtClean="0"/>
              <a:t>жұмыстарды</a:t>
            </a:r>
            <a:r>
              <a:rPr lang="ru-RU" sz="2800" dirty="0" smtClean="0"/>
              <a:t>, </a:t>
            </a:r>
            <a:r>
              <a:rPr lang="ru-RU" sz="2800" dirty="0" err="1" smtClean="0"/>
              <a:t>көрсетілетін қызметтерді 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   15) </a:t>
            </a:r>
            <a:r>
              <a:rPr lang="ru-RU" sz="2800" dirty="0" err="1" smtClean="0"/>
              <a:t>Қазақстан Республикасының сайлау</a:t>
            </a:r>
            <a:r>
              <a:rPr lang="ru-RU" sz="2800" dirty="0" smtClean="0"/>
              <a:t> </a:t>
            </a:r>
            <a:r>
              <a:rPr lang="ru-RU" sz="2800" dirty="0" err="1" smtClean="0"/>
              <a:t>және республикалық </a:t>
            </a:r>
            <a:r>
              <a:rPr lang="ru-RU" sz="2800" dirty="0" smtClean="0"/>
              <a:t>референдум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заңнамасында көзделген тауарларды</a:t>
            </a:r>
            <a:r>
              <a:rPr lang="ru-RU" sz="2800" dirty="0" smtClean="0"/>
              <a:t>, </a:t>
            </a:r>
            <a:r>
              <a:rPr lang="ru-RU" sz="2800" dirty="0" err="1" smtClean="0"/>
              <a:t>жұмыстарды</a:t>
            </a:r>
            <a:r>
              <a:rPr lang="ru-RU" sz="2800" dirty="0" smtClean="0"/>
              <a:t>, </a:t>
            </a:r>
            <a:r>
              <a:rPr lang="ru-RU" sz="2800" dirty="0" err="1" smtClean="0"/>
              <a:t>көрсетілетін қызметтерді Қазақстан Республикасының Үкіметі бекіткен</a:t>
            </a:r>
            <a:r>
              <a:rPr lang="ru-RU" sz="2800" dirty="0" smtClean="0"/>
              <a:t> </a:t>
            </a:r>
            <a:r>
              <a:rPr lang="ru-RU" sz="2800" dirty="0" err="1" smtClean="0"/>
              <a:t>тізбе</a:t>
            </a:r>
            <a:r>
              <a:rPr lang="ru-RU" sz="2800" dirty="0" smtClean="0"/>
              <a:t> </a:t>
            </a:r>
            <a:r>
              <a:rPr lang="ru-RU" sz="2800" dirty="0" err="1" smtClean="0"/>
              <a:t>бойынша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   16)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және ведомстволық наградаларды</a:t>
            </a:r>
            <a:r>
              <a:rPr lang="ru-RU" sz="2800" dirty="0" smtClean="0"/>
              <a:t> </a:t>
            </a:r>
            <a:r>
              <a:rPr lang="ru-RU" sz="2800" dirty="0" err="1" smtClean="0"/>
              <a:t>және олардың құжаттарын</a:t>
            </a:r>
            <a:r>
              <a:rPr lang="ru-RU" sz="2800" dirty="0" smtClean="0"/>
              <a:t>, </a:t>
            </a:r>
            <a:r>
              <a:rPr lang="ru-RU" sz="2800" dirty="0" err="1" smtClean="0"/>
              <a:t>Қазақстан Республикасы</a:t>
            </a:r>
            <a:r>
              <a:rPr lang="ru-RU" sz="2800" dirty="0" smtClean="0"/>
              <a:t> </a:t>
            </a:r>
            <a:r>
              <a:rPr lang="ru-RU" sz="2800" dirty="0" err="1" smtClean="0"/>
              <a:t>Парламенті</a:t>
            </a:r>
            <a:r>
              <a:rPr lang="ru-RU" sz="2800" dirty="0" smtClean="0"/>
              <a:t> </a:t>
            </a:r>
            <a:r>
              <a:rPr lang="ru-RU" sz="2800" dirty="0" err="1" smtClean="0"/>
              <a:t>депутатының омырауға тағатын белгісін</a:t>
            </a:r>
            <a:r>
              <a:rPr lang="ru-RU" sz="2800" dirty="0" smtClean="0"/>
              <a:t> </a:t>
            </a:r>
            <a:r>
              <a:rPr lang="ru-RU" sz="2800" dirty="0" err="1" smtClean="0"/>
              <a:t>және оның құжатын</a:t>
            </a:r>
            <a:r>
              <a:rPr lang="ru-RU" sz="2800" dirty="0" smtClean="0"/>
              <a:t>,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сенім</a:t>
            </a:r>
            <a:r>
              <a:rPr lang="ru-RU" sz="2800" dirty="0" smtClean="0"/>
              <a:t> </a:t>
            </a:r>
            <a:r>
              <a:rPr lang="ru-RU" sz="2800" dirty="0" err="1" smtClean="0"/>
              <a:t>таңбаларын</a:t>
            </a:r>
            <a:r>
              <a:rPr lang="ru-RU" sz="2800" dirty="0" smtClean="0"/>
              <a:t>, </a:t>
            </a:r>
            <a:r>
              <a:rPr lang="ru-RU" sz="2800" dirty="0" err="1" smtClean="0"/>
              <a:t>Қазақстан Республикасы</a:t>
            </a:r>
            <a:r>
              <a:rPr lang="ru-RU" sz="2800" dirty="0" smtClean="0"/>
              <a:t> </a:t>
            </a:r>
            <a:r>
              <a:rPr lang="ru-RU" sz="2800" dirty="0" err="1" smtClean="0"/>
              <a:t>азаматтарының паспорттарын</a:t>
            </a:r>
            <a:r>
              <a:rPr lang="ru-RU" sz="2800" dirty="0" smtClean="0"/>
              <a:t>, </a:t>
            </a:r>
            <a:r>
              <a:rPr lang="ru-RU" sz="2800" dirty="0" err="1" smtClean="0"/>
              <a:t>жеке</a:t>
            </a:r>
            <a:r>
              <a:rPr lang="ru-RU" sz="2800" dirty="0" smtClean="0"/>
              <a:t> </a:t>
            </a:r>
            <a:r>
              <a:rPr lang="ru-RU" sz="2800" dirty="0" err="1" smtClean="0"/>
              <a:t>куәліктерін</a:t>
            </a:r>
            <a:r>
              <a:rPr lang="ru-RU" sz="2800" dirty="0" smtClean="0"/>
              <a:t>, </a:t>
            </a:r>
            <a:r>
              <a:rPr lang="ru-RU" sz="2800" dirty="0" err="1" smtClean="0"/>
              <a:t>шетелдіктің Қазақстан Республикасында</a:t>
            </a:r>
            <a:r>
              <a:rPr lang="ru-RU" sz="2800" dirty="0" smtClean="0"/>
              <a:t> </a:t>
            </a:r>
            <a:r>
              <a:rPr lang="ru-RU" sz="2800" dirty="0" err="1" smtClean="0"/>
              <a:t>тұруға ықтиярхатын</a:t>
            </a:r>
            <a:r>
              <a:rPr lang="ru-RU" sz="2800" dirty="0" smtClean="0"/>
              <a:t>, </a:t>
            </a:r>
            <a:r>
              <a:rPr lang="ru-RU" sz="2800" dirty="0" err="1" smtClean="0"/>
              <a:t>азаматтығы жоқ адамның куәлігін</a:t>
            </a:r>
            <a:r>
              <a:rPr lang="ru-RU" sz="2800" dirty="0" smtClean="0"/>
              <a:t>, </a:t>
            </a:r>
            <a:r>
              <a:rPr lang="ru-RU" sz="2800" dirty="0" err="1" smtClean="0"/>
              <a:t>азаматтық </a:t>
            </a:r>
            <a:r>
              <a:rPr lang="ru-RU" sz="2800" dirty="0" smtClean="0"/>
              <a:t>хал </a:t>
            </a:r>
            <a:r>
              <a:rPr lang="ru-RU" sz="2800" dirty="0" err="1" smtClean="0"/>
              <a:t>актілерін</a:t>
            </a:r>
            <a:r>
              <a:rPr lang="ru-RU" sz="2800" dirty="0" smtClean="0"/>
              <a:t> </a:t>
            </a:r>
            <a:r>
              <a:rPr lang="ru-RU" sz="2800" dirty="0" err="1" smtClean="0"/>
              <a:t>тіркеу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куәліктерді дайындау</a:t>
            </a:r>
            <a:r>
              <a:rPr lang="ru-RU" sz="2800" dirty="0" smtClean="0"/>
              <a:t> </a:t>
            </a:r>
            <a:r>
              <a:rPr lang="ru-RU" sz="2800" dirty="0" err="1" smtClean="0"/>
              <a:t>жөніндегі көрсетілетін қызметтерді 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8784976" cy="6192688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sz="2800" dirty="0" smtClean="0"/>
              <a:t>  17) </a:t>
            </a:r>
            <a:r>
              <a:rPr lang="ru-RU" sz="2800" dirty="0" err="1" smtClean="0"/>
              <a:t>Қазақстан Республикасының Үкіметі бекіткен</a:t>
            </a:r>
            <a:r>
              <a:rPr lang="ru-RU" sz="2800" dirty="0" smtClean="0"/>
              <a:t> </a:t>
            </a:r>
            <a:r>
              <a:rPr lang="ru-RU" sz="2800" dirty="0" err="1" smtClean="0"/>
              <a:t>тізбе</a:t>
            </a:r>
            <a:r>
              <a:rPr lang="ru-RU" sz="2800" dirty="0" smtClean="0"/>
              <a:t> </a:t>
            </a:r>
            <a:r>
              <a:rPr lang="ru-RU" sz="2800" dirty="0" err="1" smtClean="0"/>
              <a:t>бойынша</a:t>
            </a:r>
            <a:r>
              <a:rPr lang="ru-RU" sz="2800" dirty="0" smtClean="0"/>
              <a:t> </a:t>
            </a:r>
            <a:r>
              <a:rPr lang="ru-RU" sz="2800" dirty="0" err="1" smtClean="0"/>
              <a:t>Қазақстан Республикасының халықаралық шарттарына</a:t>
            </a:r>
            <a:r>
              <a:rPr lang="ru-RU" sz="2800" dirty="0" smtClean="0"/>
              <a:t> </a:t>
            </a:r>
            <a:r>
              <a:rPr lang="ru-RU" sz="2800" dirty="0" err="1" smtClean="0"/>
              <a:t>сәйкес</a:t>
            </a:r>
            <a:r>
              <a:rPr lang="ru-RU" sz="2800" dirty="0" smtClean="0"/>
              <a:t>, </a:t>
            </a:r>
            <a:r>
              <a:rPr lang="ru-RU" sz="2800" dirty="0" err="1" smtClean="0"/>
              <a:t>сондай-ақ Қазақстан Республикасы</a:t>
            </a:r>
            <a:r>
              <a:rPr lang="ru-RU" sz="2800" dirty="0" smtClean="0"/>
              <a:t> </a:t>
            </a:r>
            <a:r>
              <a:rPr lang="ru-RU" sz="2800" dirty="0" err="1" smtClean="0"/>
              <a:t>мүшесі болып</a:t>
            </a:r>
            <a:r>
              <a:rPr lang="ru-RU" sz="2800" dirty="0" smtClean="0"/>
              <a:t> </a:t>
            </a:r>
            <a:r>
              <a:rPr lang="ru-RU" sz="2800" dirty="0" err="1" smtClean="0"/>
              <a:t>табылатын</a:t>
            </a:r>
            <a:r>
              <a:rPr lang="ru-RU" sz="2800" dirty="0" smtClean="0"/>
              <a:t> </a:t>
            </a:r>
            <a:r>
              <a:rPr lang="ru-RU" sz="2800" dirty="0" err="1" smtClean="0"/>
              <a:t>халықаралық ұйымдар қаржыландыратын инвестициялық жобаларды</a:t>
            </a:r>
            <a:r>
              <a:rPr lang="ru-RU" sz="2800" dirty="0" smtClean="0"/>
              <a:t> </a:t>
            </a:r>
            <a:r>
              <a:rPr lang="ru-RU" sz="2800" dirty="0" err="1" smtClean="0"/>
              <a:t>іске</a:t>
            </a:r>
            <a:r>
              <a:rPr lang="ru-RU" sz="2800" dirty="0" smtClean="0"/>
              <a:t> </a:t>
            </a:r>
            <a:r>
              <a:rPr lang="ru-RU" sz="2800" dirty="0" err="1" smtClean="0"/>
              <a:t>асыру</a:t>
            </a:r>
            <a:r>
              <a:rPr lang="ru-RU" sz="2800" dirty="0" smtClean="0"/>
              <a:t> </a:t>
            </a:r>
            <a:r>
              <a:rPr lang="ru-RU" sz="2800" dirty="0" err="1" smtClean="0"/>
              <a:t>шеңберінде жүзеге асырылатын</a:t>
            </a:r>
            <a:r>
              <a:rPr lang="ru-RU" sz="2800" dirty="0" smtClean="0"/>
              <a:t> </a:t>
            </a:r>
            <a:r>
              <a:rPr lang="ru-RU" sz="2800" dirty="0" err="1" smtClean="0"/>
              <a:t>тауарларды</a:t>
            </a:r>
            <a:r>
              <a:rPr lang="ru-RU" sz="2800" dirty="0" smtClean="0"/>
              <a:t>, </a:t>
            </a:r>
            <a:r>
              <a:rPr lang="ru-RU" sz="2800" dirty="0" err="1" smtClean="0"/>
              <a:t>жұмыстарды</a:t>
            </a:r>
            <a:r>
              <a:rPr lang="ru-RU" sz="2800" dirty="0" smtClean="0"/>
              <a:t>, </a:t>
            </a:r>
            <a:r>
              <a:rPr lang="ru-RU" sz="2800" dirty="0" err="1" smtClean="0"/>
              <a:t>көрсетілетін қызметтерді 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   18) </a:t>
            </a:r>
            <a:r>
              <a:rPr lang="ru-RU" sz="2800" dirty="0" err="1" smtClean="0"/>
              <a:t>мемлекеттер</a:t>
            </a:r>
            <a:r>
              <a:rPr lang="ru-RU" sz="2800" dirty="0" smtClean="0"/>
              <a:t>, </a:t>
            </a:r>
            <a:r>
              <a:rPr lang="ru-RU" sz="2800" dirty="0" err="1" smtClean="0"/>
              <a:t>мемлекеттерд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ң үк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меттер</a:t>
            </a:r>
            <a:r>
              <a:rPr lang="en-US" sz="2800" dirty="0" err="1" smtClean="0"/>
              <a:t>i</a:t>
            </a:r>
            <a:r>
              <a:rPr lang="en-US" sz="2800" dirty="0" smtClean="0"/>
              <a:t>, </a:t>
            </a:r>
            <a:r>
              <a:rPr lang="ru-RU" sz="2800" dirty="0" err="1" smtClean="0"/>
              <a:t>халықаралық және мемлекетт</a:t>
            </a:r>
            <a:r>
              <a:rPr lang="en-US" sz="2800" dirty="0" err="1" smtClean="0"/>
              <a:t>i</a:t>
            </a:r>
            <a:r>
              <a:rPr lang="ru-RU" sz="2800" dirty="0" smtClean="0"/>
              <a:t>к </a:t>
            </a:r>
            <a:r>
              <a:rPr lang="ru-RU" sz="2800" dirty="0" err="1" smtClean="0"/>
              <a:t>ұйымдар</a:t>
            </a:r>
            <a:r>
              <a:rPr lang="ru-RU" sz="2800" dirty="0" smtClean="0"/>
              <a:t>, </a:t>
            </a:r>
            <a:r>
              <a:rPr lang="ru-RU" sz="2800" dirty="0" err="1" smtClean="0"/>
              <a:t>қызмет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ru-RU" sz="2800" dirty="0" err="1" smtClean="0"/>
              <a:t>қайырымдылық және халықаралық сипаттағы шетелд</a:t>
            </a:r>
            <a:r>
              <a:rPr lang="en-US" sz="2800" dirty="0" err="1" smtClean="0"/>
              <a:t>i</a:t>
            </a:r>
            <a:r>
              <a:rPr lang="ru-RU" sz="2800" dirty="0" smtClean="0"/>
              <a:t>к </a:t>
            </a:r>
            <a:r>
              <a:rPr lang="ru-RU" sz="2800" dirty="0" err="1" smtClean="0"/>
              <a:t>үк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метт</a:t>
            </a:r>
            <a:r>
              <a:rPr lang="en-US" sz="2800" dirty="0" err="1" smtClean="0"/>
              <a:t>i</a:t>
            </a:r>
            <a:r>
              <a:rPr lang="ru-RU" sz="2800" dirty="0" smtClean="0"/>
              <a:t>к </a:t>
            </a:r>
            <a:r>
              <a:rPr lang="ru-RU" sz="2800" dirty="0" err="1" smtClean="0"/>
              <a:t>емес</a:t>
            </a:r>
            <a:r>
              <a:rPr lang="ru-RU" sz="2800" dirty="0" smtClean="0"/>
              <a:t> </a:t>
            </a:r>
            <a:r>
              <a:rPr lang="ru-RU" sz="2800" dirty="0" err="1" smtClean="0"/>
              <a:t>қоғамдық ұйымдар </a:t>
            </a:r>
            <a:r>
              <a:rPr lang="ru-RU" sz="2800" dirty="0" smtClean="0"/>
              <a:t>мен </a:t>
            </a:r>
            <a:r>
              <a:rPr lang="ru-RU" sz="2800" dirty="0" err="1" smtClean="0"/>
              <a:t>қорлар өтеус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з</a:t>
            </a:r>
            <a:r>
              <a:rPr lang="ru-RU" sz="2800" dirty="0" smtClean="0"/>
              <a:t> нег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зде</a:t>
            </a:r>
            <a:r>
              <a:rPr lang="ru-RU" sz="2800" dirty="0" smtClean="0"/>
              <a:t> </a:t>
            </a:r>
            <a:r>
              <a:rPr lang="ru-RU" sz="2800" dirty="0" err="1" smtClean="0"/>
              <a:t>Қазақстан Республикасының Үк</a:t>
            </a:r>
            <a:r>
              <a:rPr lang="en-US" sz="2800" dirty="0" err="1" smtClean="0"/>
              <a:t>i</a:t>
            </a:r>
            <a:r>
              <a:rPr lang="ru-RU" sz="2800" dirty="0" smtClean="0"/>
              <a:t>мет</a:t>
            </a:r>
            <a:r>
              <a:rPr lang="en-US" sz="2800" dirty="0" err="1" smtClean="0"/>
              <a:t>i</a:t>
            </a:r>
            <a:r>
              <a:rPr lang="ru-RU" sz="2800" dirty="0" smtClean="0"/>
              <a:t>не </a:t>
            </a:r>
            <a:r>
              <a:rPr lang="ru-RU" sz="2800" dirty="0" err="1" smtClean="0"/>
              <a:t>беретін</a:t>
            </a:r>
            <a:r>
              <a:rPr lang="ru-RU" sz="2800" dirty="0" smtClean="0"/>
              <a:t> грант </a:t>
            </a:r>
            <a:r>
              <a:rPr lang="ru-RU" sz="2800" dirty="0" err="1" smtClean="0"/>
              <a:t>ақшаларын</a:t>
            </a:r>
            <a:r>
              <a:rPr lang="ru-RU" sz="2800" dirty="0" smtClean="0"/>
              <a:t>, </a:t>
            </a:r>
            <a:r>
              <a:rPr lang="ru-RU" sz="2800" dirty="0" err="1" smtClean="0"/>
              <a:t>сондай-ақ оларды</a:t>
            </a:r>
            <a:r>
              <a:rPr lang="ru-RU" sz="2800" dirty="0" smtClean="0"/>
              <a:t> беру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кел</a:t>
            </a:r>
            <a:r>
              <a:rPr lang="en-US" sz="2800" dirty="0" err="1" smtClean="0"/>
              <a:t>i</a:t>
            </a:r>
            <a:r>
              <a:rPr lang="ru-RU" sz="2800" dirty="0" smtClean="0"/>
              <a:t>с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мдерде</a:t>
            </a:r>
            <a:r>
              <a:rPr lang="ru-RU" sz="2800" dirty="0" smtClean="0"/>
              <a:t> </a:t>
            </a:r>
            <a:r>
              <a:rPr lang="ru-RU" sz="2800" dirty="0" err="1" smtClean="0"/>
              <a:t>тауарларды</a:t>
            </a:r>
            <a:r>
              <a:rPr lang="ru-RU" sz="2800" dirty="0" smtClean="0"/>
              <a:t>, </a:t>
            </a:r>
            <a:r>
              <a:rPr lang="ru-RU" sz="2800" dirty="0" err="1" smtClean="0"/>
              <a:t>жұмыстарды, көрсетілетін қызметтерд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алудың өзге рәс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мдер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ru-RU" sz="2800" dirty="0" err="1" smtClean="0"/>
              <a:t>көзделген жағдайларда, </a:t>
            </a:r>
            <a:r>
              <a:rPr lang="ru-RU" sz="2800" dirty="0" smtClean="0"/>
              <a:t>осы </a:t>
            </a:r>
            <a:r>
              <a:rPr lang="ru-RU" sz="2800" dirty="0" err="1" smtClean="0"/>
              <a:t>гранттарды</a:t>
            </a:r>
            <a:r>
              <a:rPr lang="ru-RU" sz="2800" dirty="0" smtClean="0"/>
              <a:t> </a:t>
            </a:r>
            <a:r>
              <a:rPr lang="ru-RU" sz="2800" dirty="0" err="1" smtClean="0"/>
              <a:t>қоса қаржыландыруға бөл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нетін</a:t>
            </a:r>
            <a:r>
              <a:rPr lang="ru-RU" sz="2800" dirty="0" smtClean="0"/>
              <a:t> </a:t>
            </a:r>
            <a:r>
              <a:rPr lang="ru-RU" sz="2800" dirty="0" err="1" smtClean="0"/>
              <a:t>ақшаны пайдаланумен</a:t>
            </a:r>
            <a:r>
              <a:rPr lang="ru-RU" sz="2800" dirty="0" smtClean="0"/>
              <a:t> </a:t>
            </a:r>
            <a:r>
              <a:rPr lang="ru-RU" sz="2800" dirty="0" err="1" smtClean="0"/>
              <a:t>байланысты</a:t>
            </a:r>
            <a:r>
              <a:rPr lang="ru-RU" sz="2800" dirty="0" smtClean="0"/>
              <a:t> </a:t>
            </a:r>
            <a:r>
              <a:rPr lang="ru-RU" sz="2800" dirty="0" err="1" smtClean="0"/>
              <a:t>тауарларды</a:t>
            </a:r>
            <a:r>
              <a:rPr lang="ru-RU" sz="2800" dirty="0" smtClean="0"/>
              <a:t>, </a:t>
            </a:r>
            <a:r>
              <a:rPr lang="ru-RU" sz="2800" dirty="0" err="1" smtClean="0"/>
              <a:t>жұмыстарды, көрсетілетін қызметтерд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   19) </a:t>
            </a:r>
            <a:r>
              <a:rPr lang="ru-RU" sz="2800" dirty="0" err="1" smtClean="0"/>
              <a:t>жеке</a:t>
            </a:r>
            <a:r>
              <a:rPr lang="ru-RU" sz="2800" dirty="0" smtClean="0"/>
              <a:t> </a:t>
            </a:r>
            <a:r>
              <a:rPr lang="ru-RU" sz="2800" dirty="0" err="1" smtClean="0"/>
              <a:t>тұлғалар үшін мемлекетт</a:t>
            </a:r>
            <a:r>
              <a:rPr lang="en-US" sz="2800" dirty="0" err="1" smtClean="0"/>
              <a:t>i</a:t>
            </a:r>
            <a:r>
              <a:rPr lang="ru-RU" sz="2800" dirty="0" smtClean="0"/>
              <a:t>к б</a:t>
            </a:r>
            <a:r>
              <a:rPr lang="en-US" sz="2800" dirty="0" err="1" smtClean="0"/>
              <a:t>i</a:t>
            </a:r>
            <a:r>
              <a:rPr lang="ru-RU" sz="2800" dirty="0" smtClean="0"/>
              <a:t>л</a:t>
            </a:r>
            <a:r>
              <a:rPr lang="en-US" sz="2800" dirty="0" err="1" smtClean="0"/>
              <a:t>i</a:t>
            </a:r>
            <a:r>
              <a:rPr lang="ru-RU" sz="2800" dirty="0" smtClean="0"/>
              <a:t>м беру </a:t>
            </a:r>
            <a:r>
              <a:rPr lang="ru-RU" sz="2800" dirty="0" err="1" smtClean="0"/>
              <a:t>тапсырысына</a:t>
            </a:r>
            <a:r>
              <a:rPr lang="ru-RU" sz="2800" dirty="0" smtClean="0"/>
              <a:t> </a:t>
            </a:r>
            <a:r>
              <a:rPr lang="ru-RU" sz="2800" dirty="0" err="1" smtClean="0"/>
              <a:t>байланысты</a:t>
            </a:r>
            <a:r>
              <a:rPr lang="ru-RU" sz="2800" dirty="0" smtClean="0"/>
              <a:t> </a:t>
            </a:r>
            <a:r>
              <a:rPr lang="ru-RU" sz="2800" dirty="0" err="1" smtClean="0"/>
              <a:t>көрсетілетін қызметтерд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(</a:t>
            </a:r>
            <a:r>
              <a:rPr lang="ru-RU" sz="2800" dirty="0" err="1" smtClean="0"/>
              <a:t>егер</a:t>
            </a:r>
            <a:r>
              <a:rPr lang="ru-RU" sz="2800" dirty="0" smtClean="0"/>
              <a:t> </a:t>
            </a:r>
            <a:r>
              <a:rPr lang="ru-RU" sz="2800" dirty="0" err="1" smtClean="0"/>
              <a:t>жеке</a:t>
            </a:r>
            <a:r>
              <a:rPr lang="ru-RU" sz="2800" dirty="0" smtClean="0"/>
              <a:t> </a:t>
            </a:r>
            <a:r>
              <a:rPr lang="ru-RU" sz="2800" dirty="0" err="1" smtClean="0"/>
              <a:t>тұлға білім</a:t>
            </a:r>
            <a:r>
              <a:rPr lang="ru-RU" sz="2800" dirty="0" smtClean="0"/>
              <a:t> беру </a:t>
            </a:r>
            <a:r>
              <a:rPr lang="ru-RU" sz="2800" dirty="0" err="1" smtClean="0"/>
              <a:t>ұйымын өзі таңдаса</a:t>
            </a:r>
            <a:r>
              <a:rPr lang="ru-RU" sz="2800" dirty="0" smtClean="0"/>
              <a:t>);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14290"/>
            <a:ext cx="8640960" cy="6383062"/>
          </a:xfrm>
        </p:spPr>
        <p:txBody>
          <a:bodyPr>
            <a:normAutofit fontScale="77500" lnSpcReduction="20000"/>
          </a:bodyPr>
          <a:lstStyle/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/>
              <a:t> 20) </a:t>
            </a:r>
            <a:r>
              <a:rPr lang="ru-RU" dirty="0" err="1" smtClean="0"/>
              <a:t>жұмыскерлерді шетелде</a:t>
            </a:r>
            <a:r>
              <a:rPr lang="ru-RU" dirty="0" smtClean="0"/>
              <a:t> </a:t>
            </a:r>
            <a:r>
              <a:rPr lang="ru-RU" dirty="0" err="1" smtClean="0"/>
              <a:t>даярлау</a:t>
            </a:r>
            <a:r>
              <a:rPr lang="ru-RU" dirty="0" smtClean="0"/>
              <a:t>, </a:t>
            </a:r>
            <a:r>
              <a:rPr lang="ru-RU" dirty="0" err="1" smtClean="0"/>
              <a:t>қайта даярлау</a:t>
            </a:r>
            <a:r>
              <a:rPr lang="ru-RU" dirty="0" smtClean="0"/>
              <a:t> </a:t>
            </a:r>
            <a:r>
              <a:rPr lang="ru-RU" dirty="0" err="1" smtClean="0"/>
              <a:t>және олардың біліктілігін</a:t>
            </a:r>
            <a:r>
              <a:rPr lang="ru-RU" dirty="0" smtClean="0"/>
              <a:t> </a:t>
            </a:r>
            <a:r>
              <a:rPr lang="ru-RU" dirty="0" err="1" smtClean="0"/>
              <a:t>арттыру</a:t>
            </a:r>
            <a:r>
              <a:rPr lang="ru-RU" dirty="0" smtClean="0"/>
              <a:t> </a:t>
            </a:r>
            <a:r>
              <a:rPr lang="ru-RU" dirty="0" err="1" smtClean="0"/>
              <a:t>бойынша</a:t>
            </a:r>
            <a:r>
              <a:rPr lang="ru-RU" dirty="0" smtClean="0"/>
              <a:t> </a:t>
            </a:r>
            <a:r>
              <a:rPr lang="ru-RU" dirty="0" err="1" smtClean="0"/>
              <a:t>көрсетілетін қызметтерді 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;</a:t>
            </a:r>
          </a:p>
          <a:p>
            <a:pPr fontAlgn="base"/>
            <a:r>
              <a:rPr lang="ru-RU" dirty="0" smtClean="0"/>
              <a:t>      21) </a:t>
            </a:r>
            <a:r>
              <a:rPr lang="ru-RU" dirty="0" err="1" smtClean="0"/>
              <a:t>Қазақстан Республикасының азаматтарын</a:t>
            </a:r>
            <a:r>
              <a:rPr lang="ru-RU" dirty="0" smtClean="0"/>
              <a:t> </a:t>
            </a:r>
            <a:r>
              <a:rPr lang="ru-RU" dirty="0" err="1" smtClean="0"/>
              <a:t>шетелде</a:t>
            </a:r>
            <a:r>
              <a:rPr lang="ru-RU" dirty="0" smtClean="0"/>
              <a:t> </a:t>
            </a:r>
            <a:r>
              <a:rPr lang="ru-RU" dirty="0" err="1" smtClean="0"/>
              <a:t>емдеу</a:t>
            </a:r>
            <a:r>
              <a:rPr lang="ru-RU" dirty="0" smtClean="0"/>
              <a:t> </a:t>
            </a:r>
            <a:r>
              <a:rPr lang="ru-RU" dirty="0" err="1" smtClean="0"/>
              <a:t>бойынша</a:t>
            </a:r>
            <a:r>
              <a:rPr lang="ru-RU" dirty="0" smtClean="0"/>
              <a:t> </a:t>
            </a:r>
            <a:r>
              <a:rPr lang="ru-RU" dirty="0" err="1" smtClean="0"/>
              <a:t>көрсетілетін қызметтерді</a:t>
            </a:r>
            <a:r>
              <a:rPr lang="ru-RU" dirty="0" smtClean="0"/>
              <a:t>, </a:t>
            </a:r>
            <a:r>
              <a:rPr lang="ru-RU" dirty="0" err="1" smtClean="0"/>
              <a:t>сондай-ақ оларды</a:t>
            </a:r>
            <a:r>
              <a:rPr lang="ru-RU" dirty="0" smtClean="0"/>
              <a:t> </a:t>
            </a:r>
            <a:r>
              <a:rPr lang="ru-RU" dirty="0" err="1" smtClean="0"/>
              <a:t>тасымалдау</a:t>
            </a:r>
            <a:r>
              <a:rPr lang="ru-RU" dirty="0" smtClean="0"/>
              <a:t> </a:t>
            </a:r>
            <a:r>
              <a:rPr lang="ru-RU" dirty="0" err="1" smtClean="0"/>
              <a:t>және олармен</a:t>
            </a:r>
            <a:r>
              <a:rPr lang="ru-RU" dirty="0" smtClean="0"/>
              <a:t> </a:t>
            </a:r>
            <a:r>
              <a:rPr lang="ru-RU" dirty="0" err="1" smtClean="0"/>
              <a:t>бірге</a:t>
            </a:r>
            <a:r>
              <a:rPr lang="ru-RU" dirty="0" smtClean="0"/>
              <a:t> </a:t>
            </a:r>
            <a:r>
              <a:rPr lang="ru-RU" dirty="0" err="1" smtClean="0"/>
              <a:t>еріп</a:t>
            </a:r>
            <a:r>
              <a:rPr lang="ru-RU" dirty="0" smtClean="0"/>
              <a:t> </a:t>
            </a:r>
            <a:r>
              <a:rPr lang="ru-RU" dirty="0" err="1" smtClean="0"/>
              <a:t>жүру бойынша</a:t>
            </a:r>
            <a:r>
              <a:rPr lang="ru-RU" dirty="0" smtClean="0"/>
              <a:t> </a:t>
            </a:r>
            <a:r>
              <a:rPr lang="ru-RU" dirty="0" err="1" smtClean="0"/>
              <a:t>көрсетілетін қызметтерді 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;</a:t>
            </a:r>
          </a:p>
          <a:p>
            <a:pPr fontAlgn="base"/>
            <a:r>
              <a:rPr lang="ru-RU" dirty="0" smtClean="0"/>
              <a:t>      22) </a:t>
            </a:r>
            <a:r>
              <a:rPr lang="ru-RU" dirty="0" err="1" smtClean="0"/>
              <a:t>адвокаттардың Қазақстан Республикасының заңдарына сәйкес ақы төлеуден босатылған адамдарға көрсететін қызметтерін 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;</a:t>
            </a:r>
          </a:p>
          <a:p>
            <a:pPr fontAlgn="base"/>
            <a:r>
              <a:rPr lang="ru-RU" dirty="0" smtClean="0"/>
              <a:t>      23) </a:t>
            </a:r>
            <a:r>
              <a:rPr lang="ru-RU" dirty="0" err="1" smtClean="0"/>
              <a:t>Қазақстан Республикасының шетелдегі</a:t>
            </a:r>
            <a:r>
              <a:rPr lang="ru-RU" dirty="0" smtClean="0"/>
              <a:t> </a:t>
            </a:r>
            <a:r>
              <a:rPr lang="ru-RU" dirty="0" err="1" smtClean="0"/>
              <a:t>мекемелерінің</a:t>
            </a:r>
            <a:r>
              <a:rPr lang="ru-RU" dirty="0" smtClean="0"/>
              <a:t>, </a:t>
            </a:r>
            <a:r>
              <a:rPr lang="ru-RU" dirty="0" err="1" smtClean="0"/>
              <a:t>олардың атынан</a:t>
            </a:r>
            <a:r>
              <a:rPr lang="ru-RU" dirty="0" smtClean="0"/>
              <a:t> </a:t>
            </a:r>
            <a:r>
              <a:rPr lang="ru-RU" dirty="0" err="1" smtClean="0"/>
              <a:t>әрекет ететін</a:t>
            </a:r>
            <a:r>
              <a:rPr lang="ru-RU" dirty="0" smtClean="0"/>
              <a:t> </a:t>
            </a:r>
            <a:r>
              <a:rPr lang="ru-RU" dirty="0" err="1" smtClean="0"/>
              <a:t>тапсырыс</a:t>
            </a:r>
            <a:r>
              <a:rPr lang="ru-RU" dirty="0" smtClean="0"/>
              <a:t> </a:t>
            </a:r>
            <a:r>
              <a:rPr lang="ru-RU" dirty="0" err="1" smtClean="0"/>
              <a:t>берушілердің оқшауланған бөлімшелерінің шет</a:t>
            </a:r>
            <a:r>
              <a:rPr lang="ru-RU" dirty="0" smtClean="0"/>
              <a:t> </a:t>
            </a:r>
            <a:r>
              <a:rPr lang="ru-RU" dirty="0" err="1" smtClean="0"/>
              <a:t>мемлекеттің аумағында өз қызметін қамтамасыз ету</a:t>
            </a:r>
            <a:r>
              <a:rPr lang="ru-RU" dirty="0" smtClean="0"/>
              <a:t> </a:t>
            </a:r>
            <a:r>
              <a:rPr lang="ru-RU" dirty="0" err="1" smtClean="0"/>
              <a:t>үшін</a:t>
            </a:r>
            <a:r>
              <a:rPr lang="ru-RU" dirty="0" smtClean="0"/>
              <a:t>, </a:t>
            </a:r>
            <a:r>
              <a:rPr lang="ru-RU" dirty="0" err="1" smtClean="0"/>
              <a:t>сондай-ақ бітімгершілік</a:t>
            </a:r>
            <a:r>
              <a:rPr lang="ru-RU" dirty="0" smtClean="0"/>
              <a:t> </a:t>
            </a:r>
            <a:r>
              <a:rPr lang="ru-RU" dirty="0" err="1" smtClean="0"/>
              <a:t>операциялар</a:t>
            </a:r>
            <a:r>
              <a:rPr lang="ru-RU" dirty="0" smtClean="0"/>
              <a:t> </a:t>
            </a:r>
            <a:r>
              <a:rPr lang="ru-RU" dirty="0" err="1" smtClean="0"/>
              <a:t>мақсаттары үшін тауарларды</a:t>
            </a:r>
            <a:r>
              <a:rPr lang="ru-RU" dirty="0" smtClean="0"/>
              <a:t>, </a:t>
            </a:r>
            <a:r>
              <a:rPr lang="ru-RU" dirty="0" err="1" smtClean="0"/>
              <a:t>жұмыстарды</a:t>
            </a:r>
            <a:r>
              <a:rPr lang="ru-RU" dirty="0" smtClean="0"/>
              <a:t>, </a:t>
            </a:r>
            <a:r>
              <a:rPr lang="ru-RU" dirty="0" err="1" smtClean="0"/>
              <a:t>көрсетілетін қызметтерді сатып</a:t>
            </a:r>
            <a:r>
              <a:rPr lang="ru-RU" dirty="0" smtClean="0"/>
              <a:t> </a:t>
            </a:r>
            <a:r>
              <a:rPr lang="ru-RU" dirty="0" err="1" smtClean="0"/>
              <a:t>алуы</a:t>
            </a:r>
            <a:r>
              <a:rPr lang="ru-RU" dirty="0" smtClean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3314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2"/>
            <a:ext cx="8928992" cy="6192688"/>
          </a:xfrm>
        </p:spPr>
        <p:txBody>
          <a:bodyPr>
            <a:noAutofit/>
          </a:bodyPr>
          <a:lstStyle/>
          <a:p>
            <a:pPr fontAlgn="base"/>
            <a:r>
              <a:rPr lang="ru-RU" sz="2800" dirty="0" smtClean="0"/>
              <a:t> Осы </a:t>
            </a:r>
            <a:r>
              <a:rPr lang="ru-RU" sz="2800" dirty="0" err="1" smtClean="0"/>
              <a:t>Заңның </a:t>
            </a:r>
            <a:r>
              <a:rPr lang="ru-RU" sz="2800" dirty="0" smtClean="0"/>
              <a:t>39-бабының </a:t>
            </a:r>
            <a:r>
              <a:rPr lang="ru-RU" sz="2800" dirty="0" smtClean="0">
                <a:hlinkClick r:id="rId2"/>
              </a:rPr>
              <a:t>2-тармағында</a:t>
            </a:r>
            <a:r>
              <a:rPr lang="ru-RU" sz="2800" dirty="0" smtClean="0"/>
              <a:t> </a:t>
            </a:r>
            <a:r>
              <a:rPr lang="ru-RU" sz="2800" dirty="0" err="1" smtClean="0"/>
              <a:t>көзделген жағдайларда</a:t>
            </a:r>
            <a:r>
              <a:rPr lang="ru-RU" sz="2800" dirty="0" smtClean="0"/>
              <a:t>, </a:t>
            </a:r>
            <a:r>
              <a:rPr lang="ru-RU" sz="2800" dirty="0" err="1" smtClean="0"/>
              <a:t>бір</a:t>
            </a:r>
            <a:r>
              <a:rPr lang="ru-RU" sz="2800" dirty="0" smtClean="0"/>
              <a:t> </a:t>
            </a:r>
            <a:r>
              <a:rPr lang="ru-RU" sz="2800" dirty="0" err="1" smtClean="0"/>
              <a:t>көзден 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тәсілімен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алуды</a:t>
            </a:r>
            <a:r>
              <a:rPr lang="ru-RU" sz="2800" dirty="0" smtClean="0"/>
              <a:t> </a:t>
            </a:r>
            <a:r>
              <a:rPr lang="ru-RU" sz="2800" dirty="0" err="1" smtClean="0"/>
              <a:t>жүзеге асыру</a:t>
            </a:r>
            <a:r>
              <a:rPr lang="ru-RU" sz="2800" dirty="0" smtClean="0"/>
              <a:t> </a:t>
            </a:r>
            <a:r>
              <a:rPr lang="ru-RU" sz="2800" dirty="0" err="1" smtClean="0"/>
              <a:t>кезінде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алуды</a:t>
            </a:r>
            <a:r>
              <a:rPr lang="ru-RU" sz="2800" dirty="0" smtClean="0"/>
              <a:t> </a:t>
            </a:r>
            <a:r>
              <a:rPr lang="ru-RU" sz="2800" dirty="0" err="1" smtClean="0"/>
              <a:t>ұйымдастырушы әлеуетті өнім берушіге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веб-порталы</a:t>
            </a:r>
            <a:r>
              <a:rPr lang="ru-RU" sz="2800" dirty="0" smtClean="0"/>
              <a:t> </a:t>
            </a:r>
            <a:r>
              <a:rPr lang="ru-RU" sz="2800" dirty="0" err="1" smtClean="0"/>
              <a:t>арқылы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алуға қатысуға шақырту жібереді</a:t>
            </a:r>
            <a:r>
              <a:rPr lang="ru-RU" sz="2800" dirty="0" smtClean="0"/>
              <a:t>, </a:t>
            </a:r>
            <a:r>
              <a:rPr lang="ru-RU" sz="2800" dirty="0" err="1" smtClean="0"/>
              <a:t>онда</a:t>
            </a:r>
            <a:r>
              <a:rPr lang="ru-RU" sz="2800" dirty="0" smtClean="0"/>
              <a:t> </a:t>
            </a:r>
            <a:r>
              <a:rPr lang="ru-RU" sz="2800" dirty="0" err="1" smtClean="0"/>
              <a:t>мынадай</a:t>
            </a:r>
            <a:r>
              <a:rPr lang="ru-RU" sz="2800" dirty="0" smtClean="0"/>
              <a:t> </a:t>
            </a:r>
            <a:r>
              <a:rPr lang="ru-RU" sz="2800" dirty="0" err="1" smtClean="0"/>
              <a:t>мәліметтер</a:t>
            </a:r>
            <a:r>
              <a:rPr lang="ru-RU" sz="2800" dirty="0" smtClean="0"/>
              <a:t>:</a:t>
            </a:r>
          </a:p>
          <a:p>
            <a:pPr fontAlgn="base"/>
            <a:r>
              <a:rPr lang="ru-RU" sz="2800" dirty="0" smtClean="0"/>
              <a:t>      1)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алуды</a:t>
            </a:r>
            <a:r>
              <a:rPr lang="ru-RU" sz="2800" dirty="0" smtClean="0"/>
              <a:t> </a:t>
            </a:r>
            <a:r>
              <a:rPr lang="ru-RU" sz="2800" dirty="0" err="1" smtClean="0"/>
              <a:t>ұйымдастырушының атауы</a:t>
            </a:r>
            <a:r>
              <a:rPr lang="ru-RU" sz="2800" dirty="0" smtClean="0"/>
              <a:t> </a:t>
            </a:r>
            <a:r>
              <a:rPr lang="ru-RU" sz="2800" dirty="0" err="1" smtClean="0"/>
              <a:t>және тұрған жері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   2)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алынатын</a:t>
            </a:r>
            <a:r>
              <a:rPr lang="ru-RU" sz="2800" dirty="0" smtClean="0"/>
              <a:t> </a:t>
            </a:r>
            <a:r>
              <a:rPr lang="ru-RU" sz="2800" dirty="0" err="1" smtClean="0"/>
              <a:t>тауарлардың</a:t>
            </a:r>
            <a:r>
              <a:rPr lang="ru-RU" sz="2800" dirty="0" smtClean="0"/>
              <a:t>, </a:t>
            </a:r>
            <a:r>
              <a:rPr lang="ru-RU" sz="2800" dirty="0" err="1" smtClean="0"/>
              <a:t>жұмыстардың</a:t>
            </a:r>
            <a:r>
              <a:rPr lang="ru-RU" sz="2800" dirty="0" smtClean="0"/>
              <a:t>, </a:t>
            </a:r>
            <a:r>
              <a:rPr lang="ru-RU" sz="2800" dirty="0" err="1" smtClean="0"/>
              <a:t>көрсетілетін қызметтердің сипаты</a:t>
            </a:r>
            <a:r>
              <a:rPr lang="ru-RU" sz="2800" dirty="0" smtClean="0"/>
              <a:t> мен </a:t>
            </a:r>
            <a:r>
              <a:rPr lang="ru-RU" sz="2800" dirty="0" err="1" smtClean="0"/>
              <a:t>талап</a:t>
            </a:r>
            <a:r>
              <a:rPr lang="ru-RU" sz="2800" dirty="0" smtClean="0"/>
              <a:t> </a:t>
            </a:r>
            <a:r>
              <a:rPr lang="ru-RU" sz="2800" dirty="0" err="1" smtClean="0"/>
              <a:t>етілетін</a:t>
            </a:r>
            <a:r>
              <a:rPr lang="ru-RU" sz="2800" dirty="0" smtClean="0"/>
              <a:t> </a:t>
            </a:r>
            <a:r>
              <a:rPr lang="ru-RU" sz="2800" dirty="0" err="1" smtClean="0"/>
              <a:t>функционалдық</a:t>
            </a:r>
            <a:r>
              <a:rPr lang="ru-RU" sz="2800" dirty="0" smtClean="0"/>
              <a:t>, </a:t>
            </a:r>
            <a:r>
              <a:rPr lang="ru-RU" sz="2800" dirty="0" err="1" smtClean="0"/>
              <a:t>техникалық</a:t>
            </a:r>
            <a:r>
              <a:rPr lang="ru-RU" sz="2800" dirty="0" smtClean="0"/>
              <a:t>, </a:t>
            </a:r>
            <a:r>
              <a:rPr lang="ru-RU" sz="2800" dirty="0" err="1" smtClean="0"/>
              <a:t>сапалық және пайдалану</a:t>
            </a:r>
            <a:r>
              <a:rPr lang="ru-RU" sz="2800" dirty="0" smtClean="0"/>
              <a:t> </a:t>
            </a:r>
            <a:r>
              <a:rPr lang="ru-RU" sz="2800" dirty="0" err="1" smtClean="0"/>
              <a:t>сипаттамалары</a:t>
            </a:r>
            <a:r>
              <a:rPr lang="ru-RU" sz="2800" dirty="0" smtClean="0"/>
              <a:t>, </a:t>
            </a:r>
            <a:r>
              <a:rPr lang="ru-RU" sz="2800" dirty="0" err="1" smtClean="0"/>
              <a:t>техникалық өзіндік ерекшеліктері</a:t>
            </a:r>
            <a:r>
              <a:rPr lang="ru-RU" sz="2800" dirty="0" smtClean="0"/>
              <a:t> </a:t>
            </a:r>
            <a:r>
              <a:rPr lang="ru-RU" sz="2800" dirty="0" err="1" smtClean="0"/>
              <a:t>қамтылуға тиіс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21933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688632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/>
              <a:t> </a:t>
            </a:r>
            <a:r>
              <a:rPr lang="ru-RU" dirty="0" err="1" smtClean="0"/>
              <a:t>Жобалау-сметалық құжаттаманы талап</a:t>
            </a:r>
            <a:r>
              <a:rPr lang="ru-RU" dirty="0" smtClean="0"/>
              <a:t> </a:t>
            </a:r>
            <a:r>
              <a:rPr lang="ru-RU" dirty="0" err="1" smtClean="0"/>
              <a:t>ететін</a:t>
            </a:r>
            <a:r>
              <a:rPr lang="ru-RU" dirty="0" smtClean="0"/>
              <a:t> </a:t>
            </a:r>
            <a:r>
              <a:rPr lang="ru-RU" dirty="0" err="1" smtClean="0"/>
              <a:t>жұмыстарды 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алуды</a:t>
            </a:r>
            <a:r>
              <a:rPr lang="ru-RU" dirty="0" smtClean="0"/>
              <a:t> </a:t>
            </a:r>
            <a:r>
              <a:rPr lang="ru-RU" dirty="0" err="1" smtClean="0"/>
              <a:t>жүзеге асыру</a:t>
            </a:r>
            <a:r>
              <a:rPr lang="ru-RU" dirty="0" smtClean="0"/>
              <a:t> </a:t>
            </a:r>
            <a:r>
              <a:rPr lang="ru-RU" dirty="0" err="1" smtClean="0"/>
              <a:t>кезінде</a:t>
            </a:r>
            <a:r>
              <a:rPr lang="ru-RU" dirty="0" smtClean="0"/>
              <a:t> </a:t>
            </a:r>
            <a:r>
              <a:rPr lang="ru-RU" dirty="0" err="1" smtClean="0"/>
              <a:t>шақыртуда сатып</a:t>
            </a:r>
            <a:r>
              <a:rPr lang="ru-RU" dirty="0" smtClean="0"/>
              <a:t> </a:t>
            </a:r>
            <a:r>
              <a:rPr lang="ru-RU" dirty="0" err="1" smtClean="0"/>
              <a:t>алынатын</a:t>
            </a:r>
            <a:r>
              <a:rPr lang="ru-RU" dirty="0" smtClean="0"/>
              <a:t> </a:t>
            </a:r>
            <a:r>
              <a:rPr lang="ru-RU" dirty="0" err="1" smtClean="0"/>
              <a:t>жұмыстардың сипаты</a:t>
            </a:r>
            <a:r>
              <a:rPr lang="ru-RU" dirty="0" smtClean="0"/>
              <a:t> мен </a:t>
            </a:r>
            <a:r>
              <a:rPr lang="ru-RU" dirty="0" err="1" smtClean="0"/>
              <a:t>талап</a:t>
            </a:r>
            <a:r>
              <a:rPr lang="ru-RU" dirty="0" smtClean="0"/>
              <a:t> </a:t>
            </a:r>
            <a:r>
              <a:rPr lang="ru-RU" dirty="0" err="1" smtClean="0"/>
              <a:t>етілетін</a:t>
            </a:r>
            <a:r>
              <a:rPr lang="ru-RU" dirty="0" smtClean="0"/>
              <a:t> </a:t>
            </a:r>
            <a:r>
              <a:rPr lang="ru-RU" dirty="0" err="1" smtClean="0"/>
              <a:t>функционалдық</a:t>
            </a:r>
            <a:r>
              <a:rPr lang="ru-RU" dirty="0" smtClean="0"/>
              <a:t>, </a:t>
            </a:r>
            <a:r>
              <a:rPr lang="ru-RU" dirty="0" err="1" smtClean="0"/>
              <a:t>техникалық</a:t>
            </a:r>
            <a:r>
              <a:rPr lang="ru-RU" dirty="0" smtClean="0"/>
              <a:t>, </a:t>
            </a:r>
            <a:r>
              <a:rPr lang="ru-RU" dirty="0" err="1" smtClean="0"/>
              <a:t>сапалық және пайдалану</a:t>
            </a:r>
            <a:r>
              <a:rPr lang="ru-RU" dirty="0" smtClean="0"/>
              <a:t> </a:t>
            </a:r>
            <a:r>
              <a:rPr lang="ru-RU" dirty="0" err="1" smtClean="0"/>
              <a:t>сипаттамаларының орнына</a:t>
            </a:r>
            <a:r>
              <a:rPr lang="ru-RU" dirty="0" smtClean="0"/>
              <a:t> </a:t>
            </a:r>
            <a:r>
              <a:rPr lang="ru-RU" dirty="0" err="1" smtClean="0"/>
              <a:t>белгіленген</a:t>
            </a:r>
            <a:r>
              <a:rPr lang="ru-RU" dirty="0" smtClean="0"/>
              <a:t> </a:t>
            </a:r>
            <a:r>
              <a:rPr lang="ru-RU" dirty="0" err="1" smtClean="0"/>
              <a:t>тәртіппен бекітілген</a:t>
            </a:r>
            <a:r>
              <a:rPr lang="ru-RU" dirty="0" smtClean="0"/>
              <a:t> </a:t>
            </a:r>
            <a:r>
              <a:rPr lang="ru-RU" dirty="0" err="1" smtClean="0"/>
              <a:t>жобалау-сметалық құжаттама қамтылуға тиіс</a:t>
            </a:r>
            <a:r>
              <a:rPr lang="ru-RU" dirty="0" smtClean="0"/>
              <a:t>;</a:t>
            </a:r>
          </a:p>
          <a:p>
            <a:pPr fontAlgn="base"/>
            <a:r>
              <a:rPr lang="ru-RU" dirty="0" smtClean="0"/>
              <a:t>      3) </a:t>
            </a:r>
            <a:r>
              <a:rPr lang="ru-RU" dirty="0" err="1" smtClean="0"/>
              <a:t>өткізілетін 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алудың нысанасы</a:t>
            </a:r>
            <a:r>
              <a:rPr lang="ru-RU" dirty="0" smtClean="0"/>
              <a:t> </a:t>
            </a:r>
            <a:r>
              <a:rPr lang="ru-RU" dirty="0" err="1" smtClean="0"/>
              <a:t>болып</a:t>
            </a:r>
            <a:r>
              <a:rPr lang="ru-RU" dirty="0" smtClean="0"/>
              <a:t> </a:t>
            </a:r>
            <a:r>
              <a:rPr lang="ru-RU" dirty="0" err="1" smtClean="0"/>
              <a:t>табылатын</a:t>
            </a:r>
            <a:r>
              <a:rPr lang="ru-RU" dirty="0" smtClean="0"/>
              <a:t> </a:t>
            </a:r>
            <a:r>
              <a:rPr lang="ru-RU" dirty="0" err="1" smtClean="0"/>
              <a:t>тауар</a:t>
            </a:r>
            <a:r>
              <a:rPr lang="ru-RU" dirty="0" smtClean="0"/>
              <a:t> саны, </a:t>
            </a:r>
            <a:r>
              <a:rPr lang="ru-RU" dirty="0" err="1" smtClean="0"/>
              <a:t>орындалатын</a:t>
            </a:r>
            <a:r>
              <a:rPr lang="ru-RU" dirty="0" smtClean="0"/>
              <a:t> </a:t>
            </a:r>
            <a:r>
              <a:rPr lang="ru-RU" dirty="0" err="1" smtClean="0"/>
              <a:t>жұмыстар, көрсетілетін қызметтер көлемі;</a:t>
            </a:r>
            <a:endParaRPr lang="ru-RU" dirty="0" smtClean="0"/>
          </a:p>
          <a:p>
            <a:pPr fontAlgn="base"/>
            <a:r>
              <a:rPr lang="ru-RU" dirty="0" smtClean="0"/>
              <a:t>      4) </a:t>
            </a:r>
            <a:r>
              <a:rPr lang="ru-RU" dirty="0" err="1" smtClean="0"/>
              <a:t>тауарды</a:t>
            </a:r>
            <a:r>
              <a:rPr lang="ru-RU" dirty="0" smtClean="0"/>
              <a:t> беру, </a:t>
            </a:r>
            <a:r>
              <a:rPr lang="ru-RU" dirty="0" err="1" smtClean="0"/>
              <a:t>жұмыстарды орындау</a:t>
            </a:r>
            <a:r>
              <a:rPr lang="ru-RU" dirty="0" smtClean="0"/>
              <a:t>, </a:t>
            </a:r>
            <a:r>
              <a:rPr lang="ru-RU" dirty="0" err="1" smtClean="0"/>
              <a:t>қызметтерді көрсету орны</a:t>
            </a:r>
            <a:r>
              <a:rPr lang="ru-RU" dirty="0" smtClean="0"/>
              <a:t>;</a:t>
            </a:r>
          </a:p>
          <a:p>
            <a:pPr fontAlgn="base"/>
            <a:r>
              <a:rPr lang="ru-RU" dirty="0" smtClean="0"/>
              <a:t>      5) </a:t>
            </a:r>
            <a:r>
              <a:rPr lang="ru-RU" dirty="0" err="1" smtClean="0"/>
              <a:t>тауарды</a:t>
            </a:r>
            <a:r>
              <a:rPr lang="ru-RU" dirty="0" smtClean="0"/>
              <a:t> </a:t>
            </a:r>
            <a:r>
              <a:rPr lang="ru-RU" dirty="0" err="1" smtClean="0"/>
              <a:t>берудің</a:t>
            </a:r>
            <a:r>
              <a:rPr lang="ru-RU" dirty="0" smtClean="0"/>
              <a:t>, </a:t>
            </a:r>
            <a:r>
              <a:rPr lang="ru-RU" dirty="0" err="1" smtClean="0"/>
              <a:t>жұмыстарды орындаудың</a:t>
            </a:r>
            <a:r>
              <a:rPr lang="ru-RU" dirty="0" smtClean="0"/>
              <a:t>, </a:t>
            </a:r>
            <a:r>
              <a:rPr lang="ru-RU" dirty="0" err="1" smtClean="0"/>
              <a:t>қызметтер көрсетудің талап</a:t>
            </a:r>
            <a:r>
              <a:rPr lang="ru-RU" dirty="0" smtClean="0"/>
              <a:t> </a:t>
            </a:r>
            <a:r>
              <a:rPr lang="ru-RU" dirty="0" err="1" smtClean="0"/>
              <a:t>етілетін</a:t>
            </a:r>
            <a:r>
              <a:rPr lang="ru-RU" dirty="0" smtClean="0"/>
              <a:t> </a:t>
            </a:r>
            <a:r>
              <a:rPr lang="ru-RU" dirty="0" err="1" smtClean="0"/>
              <a:t>мерзімдері</a:t>
            </a:r>
            <a:r>
              <a:rPr lang="ru-RU" dirty="0" smtClean="0"/>
              <a:t>, </a:t>
            </a:r>
            <a:r>
              <a:rPr lang="ru-RU" dirty="0" err="1" smtClean="0"/>
              <a:t>ұсынылатын тауарлардың</a:t>
            </a:r>
            <a:r>
              <a:rPr lang="ru-RU" dirty="0" smtClean="0"/>
              <a:t>, </a:t>
            </a:r>
            <a:r>
              <a:rPr lang="ru-RU" dirty="0" err="1" smtClean="0"/>
              <a:t>жұмыстардың</a:t>
            </a:r>
            <a:r>
              <a:rPr lang="ru-RU" dirty="0" smtClean="0"/>
              <a:t>, </a:t>
            </a:r>
            <a:r>
              <a:rPr lang="ru-RU" dirty="0" err="1" smtClean="0"/>
              <a:t>көрсетілетін қызметтердің сапасына</a:t>
            </a:r>
            <a:r>
              <a:rPr lang="ru-RU" dirty="0" smtClean="0"/>
              <a:t> </a:t>
            </a:r>
            <a:r>
              <a:rPr lang="ru-RU" dirty="0" err="1" smtClean="0"/>
              <a:t>кепілдік</a:t>
            </a:r>
            <a:r>
              <a:rPr lang="ru-RU" dirty="0" smtClean="0"/>
              <a:t> беру;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674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12968" cy="6480720"/>
          </a:xfrm>
        </p:spPr>
        <p:txBody>
          <a:bodyPr>
            <a:noAutofit/>
          </a:bodyPr>
          <a:lstStyle/>
          <a:p>
            <a:pPr fontAlgn="base"/>
            <a:r>
              <a:rPr lang="ru-RU" sz="2800" dirty="0" err="1" smtClean="0"/>
              <a:t>Бір</a:t>
            </a:r>
            <a:r>
              <a:rPr lang="ru-RU" sz="2800" dirty="0" smtClean="0"/>
              <a:t> </a:t>
            </a:r>
            <a:r>
              <a:rPr lang="ru-RU" sz="2800" dirty="0" err="1" smtClean="0"/>
              <a:t>көзден 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тәсілімен өткізілетін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алудың нысанасы</a:t>
            </a:r>
            <a:r>
              <a:rPr lang="ru-RU" sz="2800" dirty="0" smtClean="0"/>
              <a:t> </a:t>
            </a:r>
            <a:r>
              <a:rPr lang="ru-RU" sz="2800" dirty="0" err="1" smtClean="0"/>
              <a:t>болып</a:t>
            </a:r>
            <a:r>
              <a:rPr lang="ru-RU" sz="2800" dirty="0" smtClean="0"/>
              <a:t> </a:t>
            </a:r>
            <a:r>
              <a:rPr lang="ru-RU" sz="2800" dirty="0" err="1" smtClean="0"/>
              <a:t>табылатын</a:t>
            </a:r>
            <a:r>
              <a:rPr lang="ru-RU" sz="2800" dirty="0" smtClean="0"/>
              <a:t> </a:t>
            </a:r>
            <a:r>
              <a:rPr lang="ru-RU" sz="2800" dirty="0" err="1" smtClean="0"/>
              <a:t>тауар</a:t>
            </a:r>
            <a:r>
              <a:rPr lang="ru-RU" sz="2800" dirty="0" smtClean="0"/>
              <a:t> </a:t>
            </a:r>
            <a:r>
              <a:rPr lang="ru-RU" sz="2800" dirty="0" err="1" smtClean="0"/>
              <a:t>беруді</a:t>
            </a:r>
            <a:r>
              <a:rPr lang="ru-RU" sz="2800" dirty="0" smtClean="0"/>
              <a:t>, </a:t>
            </a:r>
            <a:r>
              <a:rPr lang="ru-RU" sz="2800" dirty="0" err="1" smtClean="0"/>
              <a:t>жұмыстар орындауды</a:t>
            </a:r>
            <a:r>
              <a:rPr lang="ru-RU" sz="2800" dirty="0" smtClean="0"/>
              <a:t>, </a:t>
            </a:r>
            <a:r>
              <a:rPr lang="ru-RU" sz="2800" dirty="0" err="1" smtClean="0"/>
              <a:t>қызметтер көрсетуді жүзеге асыруға ниет</a:t>
            </a:r>
            <a:r>
              <a:rPr lang="ru-RU" sz="2800" dirty="0" smtClean="0"/>
              <a:t> </a:t>
            </a:r>
            <a:r>
              <a:rPr lang="ru-RU" sz="2800" dirty="0" err="1" smtClean="0"/>
              <a:t>білдірген</a:t>
            </a:r>
            <a:r>
              <a:rPr lang="ru-RU" sz="2800" dirty="0" smtClean="0"/>
              <a:t> </a:t>
            </a:r>
            <a:r>
              <a:rPr lang="ru-RU" sz="2800" dirty="0" err="1" smtClean="0"/>
              <a:t>әлеуетті өнім беруші</a:t>
            </a:r>
            <a:r>
              <a:rPr lang="ru-RU" sz="2800" dirty="0" smtClean="0"/>
              <a:t> </a:t>
            </a:r>
            <a:r>
              <a:rPr lang="ru-RU" sz="2800" dirty="0" err="1" smtClean="0"/>
              <a:t>мынадай</a:t>
            </a:r>
            <a:r>
              <a:rPr lang="ru-RU" sz="2800" dirty="0" smtClean="0"/>
              <a:t> </a:t>
            </a:r>
            <a:r>
              <a:rPr lang="ru-RU" sz="2800" dirty="0" err="1" smtClean="0"/>
              <a:t>ақпаратты:</a:t>
            </a:r>
            <a:endParaRPr lang="ru-RU" sz="2800" dirty="0" smtClean="0"/>
          </a:p>
          <a:p>
            <a:pPr fontAlgn="base"/>
            <a:r>
              <a:rPr lang="ru-RU" sz="2800" dirty="0" smtClean="0"/>
              <a:t>      1) </a:t>
            </a:r>
            <a:r>
              <a:rPr lang="ru-RU" sz="2800" dirty="0" err="1" smtClean="0"/>
              <a:t>әлеуетті өнім беруші</a:t>
            </a:r>
            <a:r>
              <a:rPr lang="ru-RU" sz="2800" dirty="0" smtClean="0"/>
              <a:t> </a:t>
            </a:r>
            <a:r>
              <a:rPr lang="ru-RU" sz="2800" dirty="0" err="1" smtClean="0"/>
              <a:t>жұмыстардың </a:t>
            </a:r>
            <a:r>
              <a:rPr lang="ru-RU" sz="2800" dirty="0" smtClean="0"/>
              <a:t>не </a:t>
            </a:r>
            <a:r>
              <a:rPr lang="ru-RU" sz="2800" dirty="0" err="1" smtClean="0"/>
              <a:t>көрсетілетін қызметтердің қосалқы мердігерлері</a:t>
            </a:r>
            <a:r>
              <a:rPr lang="ru-RU" sz="2800" dirty="0" smtClean="0"/>
              <a:t> </a:t>
            </a:r>
            <a:r>
              <a:rPr lang="ru-RU" sz="2800" dirty="0" err="1" smtClean="0"/>
              <a:t>ретінде</a:t>
            </a:r>
            <a:r>
              <a:rPr lang="ru-RU" sz="2800" dirty="0" smtClean="0"/>
              <a:t> </a:t>
            </a:r>
            <a:r>
              <a:rPr lang="ru-RU" sz="2800" dirty="0" err="1" smtClean="0"/>
              <a:t>тартуды</a:t>
            </a:r>
            <a:r>
              <a:rPr lang="ru-RU" sz="2800" dirty="0" smtClean="0"/>
              <a:t> </a:t>
            </a:r>
            <a:r>
              <a:rPr lang="ru-RU" sz="2800" dirty="0" err="1" smtClean="0"/>
              <a:t>көздейтін тұлғаларды көрсете отырып</a:t>
            </a:r>
            <a:r>
              <a:rPr lang="ru-RU" sz="2800" dirty="0" smtClean="0"/>
              <a:t>, </a:t>
            </a:r>
            <a:r>
              <a:rPr lang="ru-RU" sz="2800" dirty="0" err="1" smtClean="0"/>
              <a:t>әлеуетті өнім беруші</a:t>
            </a:r>
            <a:r>
              <a:rPr lang="ru-RU" sz="2800" dirty="0" smtClean="0"/>
              <a:t> </a:t>
            </a:r>
            <a:r>
              <a:rPr lang="ru-RU" sz="2800" dirty="0" err="1" smtClean="0"/>
              <a:t>ұсынатын тауарлардың</a:t>
            </a:r>
            <a:r>
              <a:rPr lang="ru-RU" sz="2800" dirty="0" smtClean="0"/>
              <a:t>, </a:t>
            </a:r>
            <a:r>
              <a:rPr lang="ru-RU" sz="2800" dirty="0" err="1" smtClean="0"/>
              <a:t>жұмыстардың</a:t>
            </a:r>
            <a:r>
              <a:rPr lang="ru-RU" sz="2800" dirty="0" smtClean="0"/>
              <a:t>, </a:t>
            </a:r>
            <a:r>
              <a:rPr lang="ru-RU" sz="2800" dirty="0" err="1" smtClean="0"/>
              <a:t>көрсетілетін қызметтердің сипаттамасын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   2) </a:t>
            </a:r>
            <a:r>
              <a:rPr lang="ru-RU" sz="2800" dirty="0" err="1" smtClean="0"/>
              <a:t>бір</a:t>
            </a:r>
            <a:r>
              <a:rPr lang="ru-RU" sz="2800" dirty="0" smtClean="0"/>
              <a:t> </a:t>
            </a:r>
            <a:r>
              <a:rPr lang="ru-RU" sz="2800" dirty="0" err="1" smtClean="0"/>
              <a:t>көзден 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тәсілімен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осы </a:t>
            </a:r>
            <a:r>
              <a:rPr lang="ru-RU" sz="2800" dirty="0" err="1" smtClean="0"/>
              <a:t>Заңның </a:t>
            </a:r>
            <a:r>
              <a:rPr lang="ru-RU" sz="2800" dirty="0" smtClean="0"/>
              <a:t>39-бабы </a:t>
            </a:r>
            <a:r>
              <a:rPr lang="ru-RU" sz="2800" dirty="0" smtClean="0">
                <a:hlinkClick r:id="rId2"/>
              </a:rPr>
              <a:t>2-тармағының</a:t>
            </a:r>
            <a:r>
              <a:rPr lang="ru-RU" sz="2800" dirty="0" smtClean="0"/>
              <a:t> 2) </a:t>
            </a:r>
            <a:r>
              <a:rPr lang="ru-RU" sz="2800" dirty="0" err="1" smtClean="0"/>
              <a:t>тармақшасы негізінде</a:t>
            </a:r>
            <a:r>
              <a:rPr lang="ru-RU" sz="2800" dirty="0" smtClean="0"/>
              <a:t> </a:t>
            </a:r>
            <a:r>
              <a:rPr lang="ru-RU" sz="2800" dirty="0" err="1" smtClean="0"/>
              <a:t>жүзеге асырылатын</a:t>
            </a:r>
            <a:r>
              <a:rPr lang="ru-RU" sz="2800" dirty="0" smtClean="0"/>
              <a:t> </a:t>
            </a:r>
            <a:r>
              <a:rPr lang="ru-RU" sz="2800" dirty="0" err="1" smtClean="0"/>
              <a:t>жағдайды қоспағанда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32791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336704"/>
          </a:xfrm>
        </p:spPr>
        <p:txBody>
          <a:bodyPr>
            <a:normAutofit/>
          </a:bodyPr>
          <a:lstStyle/>
          <a:p>
            <a:pPr fontAlgn="base"/>
            <a:r>
              <a:rPr lang="ru-RU" sz="2800" b="1" dirty="0" err="1" smtClean="0"/>
              <a:t>Тауар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биржалары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арқылы тауарларды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мемлекеттік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сатып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алуды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жүзеге асыру</a:t>
            </a:r>
            <a:endParaRPr lang="ru-RU" sz="2800" dirty="0" smtClean="0"/>
          </a:p>
          <a:p>
            <a:pPr fontAlgn="base"/>
            <a:r>
              <a:rPr lang="ru-RU" sz="2800" dirty="0" smtClean="0"/>
              <a:t>      1. </a:t>
            </a:r>
            <a:r>
              <a:rPr lang="ru-RU" sz="2800" dirty="0" err="1" smtClean="0"/>
              <a:t>Тауар</a:t>
            </a:r>
            <a:r>
              <a:rPr lang="ru-RU" sz="2800" dirty="0" smtClean="0"/>
              <a:t> </a:t>
            </a:r>
            <a:r>
              <a:rPr lang="ru-RU" sz="2800" dirty="0" err="1" smtClean="0"/>
              <a:t>биржалары</a:t>
            </a:r>
            <a:r>
              <a:rPr lang="ru-RU" sz="2800" dirty="0" smtClean="0"/>
              <a:t> </a:t>
            </a:r>
            <a:r>
              <a:rPr lang="ru-RU" sz="2800" dirty="0" err="1" smtClean="0"/>
              <a:t>арқылы тауарларды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Қазақстан Республикасының тауар</a:t>
            </a:r>
            <a:r>
              <a:rPr lang="ru-RU" sz="2800" dirty="0" smtClean="0"/>
              <a:t> </a:t>
            </a:r>
            <a:r>
              <a:rPr lang="ru-RU" sz="2800" dirty="0" err="1" smtClean="0"/>
              <a:t>биржалары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заңнамасына сәйкес биржалық тауарлар</a:t>
            </a:r>
            <a:r>
              <a:rPr lang="ru-RU" sz="2800" dirty="0" smtClean="0"/>
              <a:t> </a:t>
            </a:r>
            <a:r>
              <a:rPr lang="ru-RU" sz="2800" dirty="0" err="1" smtClean="0"/>
              <a:t>тізбесі</a:t>
            </a:r>
            <a:r>
              <a:rPr lang="ru-RU" sz="2800" dirty="0" smtClean="0"/>
              <a:t> </a:t>
            </a:r>
            <a:r>
              <a:rPr lang="ru-RU" sz="2800" dirty="0" err="1" smtClean="0"/>
              <a:t>бойынша</a:t>
            </a:r>
            <a:r>
              <a:rPr lang="ru-RU" sz="2800" dirty="0" smtClean="0"/>
              <a:t> </a:t>
            </a:r>
            <a:r>
              <a:rPr lang="ru-RU" sz="2800" dirty="0" err="1" smtClean="0"/>
              <a:t>қосарлы қарсы </a:t>
            </a:r>
            <a:r>
              <a:rPr lang="ru-RU" sz="2800" dirty="0" smtClean="0"/>
              <a:t>аукцион </a:t>
            </a:r>
            <a:r>
              <a:rPr lang="ru-RU" sz="2800" dirty="0" err="1" smtClean="0"/>
              <a:t>режимінде</a:t>
            </a:r>
            <a:r>
              <a:rPr lang="ru-RU" sz="2800" dirty="0" smtClean="0"/>
              <a:t> </a:t>
            </a:r>
            <a:r>
              <a:rPr lang="ru-RU" sz="2800" dirty="0" err="1" smtClean="0"/>
              <a:t>жүзеге асырылады</a:t>
            </a:r>
            <a:r>
              <a:rPr lang="ru-RU" sz="2800" dirty="0" smtClean="0"/>
              <a:t>.</a:t>
            </a:r>
          </a:p>
          <a:p>
            <a:pPr fontAlgn="base"/>
            <a:r>
              <a:rPr lang="ru-RU" sz="2800" dirty="0" smtClean="0"/>
              <a:t>      2. </a:t>
            </a:r>
            <a:r>
              <a:rPr lang="ru-RU" sz="2800" dirty="0" err="1" smtClean="0"/>
              <a:t>Егер</a:t>
            </a:r>
            <a:r>
              <a:rPr lang="ru-RU" sz="2800" dirty="0" smtClean="0"/>
              <a:t> </a:t>
            </a:r>
            <a:r>
              <a:rPr lang="ru-RU" sz="2800" dirty="0" err="1" smtClean="0"/>
              <a:t>биржалық тауарлар</a:t>
            </a:r>
            <a:r>
              <a:rPr lang="ru-RU" sz="2800" dirty="0" smtClean="0"/>
              <a:t> </a:t>
            </a:r>
            <a:r>
              <a:rPr lang="ru-RU" sz="2800" dirty="0" err="1" smtClean="0"/>
              <a:t>тізбесіне</a:t>
            </a:r>
            <a:r>
              <a:rPr lang="ru-RU" sz="2800" dirty="0" smtClean="0"/>
              <a:t> </a:t>
            </a:r>
            <a:r>
              <a:rPr lang="ru-RU" sz="2800" dirty="0" err="1" smtClean="0"/>
              <a:t>енгізілген</a:t>
            </a:r>
            <a:r>
              <a:rPr lang="ru-RU" sz="2800" dirty="0" smtClean="0"/>
              <a:t> </a:t>
            </a:r>
            <a:r>
              <a:rPr lang="ru-RU" sz="2800" dirty="0" err="1" smtClean="0"/>
              <a:t>тауарларды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алудың жылдық көлемі биржалық тауарлар</a:t>
            </a:r>
            <a:r>
              <a:rPr lang="ru-RU" sz="2800" dirty="0" smtClean="0"/>
              <a:t> </a:t>
            </a:r>
            <a:r>
              <a:rPr lang="ru-RU" sz="2800" dirty="0" err="1" smtClean="0"/>
              <a:t>тізбесінде</a:t>
            </a:r>
            <a:r>
              <a:rPr lang="ru-RU" sz="2800" dirty="0" smtClean="0"/>
              <a:t> </a:t>
            </a:r>
            <a:r>
              <a:rPr lang="ru-RU" sz="2800" dirty="0" err="1" smtClean="0"/>
              <a:t>көзделген партияның ең төмен мөлшерінен аспаған жағдайда, тапсырыс</a:t>
            </a:r>
            <a:r>
              <a:rPr lang="ru-RU" sz="2800" dirty="0" smtClean="0"/>
              <a:t> </a:t>
            </a:r>
            <a:r>
              <a:rPr lang="ru-RU" sz="2800" dirty="0" err="1" smtClean="0"/>
              <a:t>беруші</a:t>
            </a:r>
            <a:r>
              <a:rPr lang="ru-RU" sz="2800" dirty="0" smtClean="0"/>
              <a:t> </a:t>
            </a:r>
            <a:r>
              <a:rPr lang="ru-RU" sz="2800" dirty="0" err="1" smtClean="0"/>
              <a:t>тауарларды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алуды</a:t>
            </a:r>
            <a:r>
              <a:rPr lang="ru-RU" sz="2800" dirty="0" smtClean="0"/>
              <a:t> </a:t>
            </a:r>
            <a:r>
              <a:rPr lang="ru-RU" sz="2800" dirty="0" err="1" smtClean="0"/>
              <a:t>жүзеге асырудың өзге тәсілін таңдауға құқылы.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7586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Қорытынды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5929354"/>
          </a:xfrm>
        </p:spPr>
        <p:txBody>
          <a:bodyPr>
            <a:noAutofit/>
          </a:bodyPr>
          <a:lstStyle/>
          <a:p>
            <a:pPr fontAlgn="base"/>
            <a:r>
              <a:rPr lang="ru-RU" sz="2400" dirty="0" err="1" smtClean="0"/>
              <a:t>Мемлекеттік</a:t>
            </a:r>
            <a:r>
              <a:rPr lang="ru-RU" sz="2400" dirty="0" smtClean="0"/>
              <a:t> </a:t>
            </a:r>
            <a:r>
              <a:rPr lang="ru-RU" sz="2400" dirty="0" err="1" smtClean="0"/>
              <a:t>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алу</a:t>
            </a:r>
            <a:r>
              <a:rPr lang="ru-RU" sz="2400" dirty="0" smtClean="0"/>
              <a:t> </a:t>
            </a:r>
            <a:r>
              <a:rPr lang="ru-RU" sz="2400" dirty="0" err="1" smtClean="0"/>
              <a:t>туралы</a:t>
            </a:r>
            <a:r>
              <a:rPr lang="ru-RU" sz="2400" dirty="0" smtClean="0"/>
              <a:t> </a:t>
            </a:r>
            <a:r>
              <a:rPr lang="ru-RU" sz="2400" dirty="0" err="1" smtClean="0"/>
              <a:t>шартты</a:t>
            </a:r>
            <a:r>
              <a:rPr lang="ru-RU" sz="2400" dirty="0" smtClean="0"/>
              <a:t> </a:t>
            </a:r>
            <a:r>
              <a:rPr lang="ru-RU" sz="2400" dirty="0" err="1" smtClean="0"/>
              <a:t>тікелей</a:t>
            </a:r>
            <a:r>
              <a:rPr lang="ru-RU" sz="2400" dirty="0" smtClean="0"/>
              <a:t> </a:t>
            </a:r>
            <a:r>
              <a:rPr lang="ru-RU" sz="2400" dirty="0" err="1" smtClean="0"/>
              <a:t>жасасу</a:t>
            </a:r>
            <a:r>
              <a:rPr lang="ru-RU" sz="2400" dirty="0" smtClean="0"/>
              <a:t> </a:t>
            </a:r>
            <a:r>
              <a:rPr lang="ru-RU" sz="2400" dirty="0" err="1" smtClean="0"/>
              <a:t>арқылы бір</a:t>
            </a:r>
            <a:r>
              <a:rPr lang="ru-RU" sz="2400" dirty="0" smtClean="0"/>
              <a:t> </a:t>
            </a:r>
            <a:r>
              <a:rPr lang="ru-RU" sz="2400" dirty="0" err="1" smtClean="0"/>
              <a:t>көзден алу</a:t>
            </a:r>
            <a:r>
              <a:rPr lang="ru-RU" sz="2400" dirty="0" smtClean="0"/>
              <a:t> </a:t>
            </a:r>
            <a:r>
              <a:rPr lang="ru-RU" sz="2400" dirty="0" err="1" smtClean="0"/>
              <a:t>тәсілімен мемлекеттік</a:t>
            </a:r>
            <a:r>
              <a:rPr lang="ru-RU" sz="2400" dirty="0" smtClean="0"/>
              <a:t> </a:t>
            </a:r>
            <a:r>
              <a:rPr lang="ru-RU" sz="2400" dirty="0" err="1" smtClean="0"/>
              <a:t>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алу</a:t>
            </a:r>
            <a:r>
              <a:rPr lang="ru-RU" sz="2400" dirty="0" smtClean="0"/>
              <a:t> </a:t>
            </a:r>
            <a:r>
              <a:rPr lang="ru-RU" sz="2400" dirty="0" err="1" smtClean="0"/>
              <a:t>мынадай</a:t>
            </a:r>
            <a:r>
              <a:rPr lang="ru-RU" sz="2400" dirty="0" smtClean="0"/>
              <a:t> </a:t>
            </a:r>
            <a:r>
              <a:rPr lang="ru-RU" sz="2400" dirty="0" err="1" smtClean="0"/>
              <a:t>жағдайларда жүзеге асырылады</a:t>
            </a:r>
            <a:r>
              <a:rPr lang="ru-RU" sz="2400" dirty="0" smtClean="0"/>
              <a:t>:</a:t>
            </a:r>
          </a:p>
          <a:p>
            <a:pPr fontAlgn="base"/>
            <a:r>
              <a:rPr lang="ru-RU" sz="2400" dirty="0" smtClean="0"/>
              <a:t>      1) </a:t>
            </a:r>
            <a:r>
              <a:rPr lang="ru-RU" sz="2400" dirty="0" err="1" smtClean="0"/>
              <a:t>табиғи </a:t>
            </a:r>
            <a:r>
              <a:rPr lang="ru-RU" sz="2400" dirty="0" smtClean="0"/>
              <a:t>монополия </a:t>
            </a:r>
            <a:r>
              <a:rPr lang="ru-RU" sz="2400" dirty="0" err="1" smtClean="0"/>
              <a:t>салаларына</a:t>
            </a:r>
            <a:r>
              <a:rPr lang="ru-RU" sz="2400" dirty="0" smtClean="0"/>
              <a:t> </a:t>
            </a:r>
            <a:r>
              <a:rPr lang="ru-RU" sz="2400" dirty="0" err="1" smtClean="0"/>
              <a:t>жататын</a:t>
            </a:r>
            <a:r>
              <a:rPr lang="ru-RU" sz="2400" dirty="0" smtClean="0"/>
              <a:t> </a:t>
            </a:r>
            <a:r>
              <a:rPr lang="ru-RU" sz="2400" dirty="0" err="1" smtClean="0"/>
              <a:t>көрсетілетін қызметтерді</a:t>
            </a:r>
            <a:r>
              <a:rPr lang="ru-RU" sz="2400" dirty="0" smtClean="0"/>
              <a:t>, </a:t>
            </a:r>
            <a:r>
              <a:rPr lang="ru-RU" sz="2400" dirty="0" err="1" smtClean="0"/>
              <a:t>сондай-ақ энергиямен</a:t>
            </a:r>
            <a:r>
              <a:rPr lang="ru-RU" sz="2400" dirty="0" smtClean="0"/>
              <a:t> </a:t>
            </a:r>
            <a:r>
              <a:rPr lang="ru-RU" sz="2400" dirty="0" err="1" smtClean="0"/>
              <a:t>жабдықтау қызметтерін көрсетуді 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алу</a:t>
            </a:r>
            <a:r>
              <a:rPr lang="ru-RU" sz="2400" dirty="0" smtClean="0"/>
              <a:t> </a:t>
            </a:r>
            <a:r>
              <a:rPr lang="ru-RU" sz="2400" dirty="0" err="1" smtClean="0"/>
              <a:t>немесе</a:t>
            </a:r>
            <a:r>
              <a:rPr lang="ru-RU" sz="2400" dirty="0" smtClean="0"/>
              <a:t> </a:t>
            </a:r>
            <a:r>
              <a:rPr lang="ru-RU" sz="2400" dirty="0" err="1" smtClean="0"/>
              <a:t>электр</a:t>
            </a:r>
            <a:r>
              <a:rPr lang="ru-RU" sz="2400" dirty="0" smtClean="0"/>
              <a:t> </a:t>
            </a:r>
            <a:r>
              <a:rPr lang="ru-RU" sz="2400" dirty="0" err="1" smtClean="0"/>
              <a:t>энергиясын</a:t>
            </a:r>
            <a:r>
              <a:rPr lang="ru-RU" sz="2400" dirty="0" smtClean="0"/>
              <a:t> </a:t>
            </a:r>
            <a:r>
              <a:rPr lang="ru-RU" sz="2400" dirty="0" err="1" smtClean="0"/>
              <a:t>кепілдендірген</a:t>
            </a:r>
            <a:r>
              <a:rPr lang="ru-RU" sz="2400" dirty="0" smtClean="0"/>
              <a:t> </a:t>
            </a:r>
            <a:r>
              <a:rPr lang="ru-RU" sz="2400" dirty="0" err="1" smtClean="0"/>
              <a:t>берушімен</a:t>
            </a:r>
            <a:r>
              <a:rPr lang="ru-RU" sz="2400" dirty="0" smtClean="0"/>
              <a:t> </a:t>
            </a:r>
            <a:r>
              <a:rPr lang="ru-RU" sz="2400" dirty="0" err="1" smtClean="0"/>
              <a:t>электр</a:t>
            </a:r>
            <a:r>
              <a:rPr lang="ru-RU" sz="2400" dirty="0" smtClean="0"/>
              <a:t> </a:t>
            </a:r>
            <a:r>
              <a:rPr lang="ru-RU" sz="2400" dirty="0" err="1" smtClean="0"/>
              <a:t>энергиясын</a:t>
            </a:r>
            <a:r>
              <a:rPr lang="ru-RU" sz="2400" dirty="0" smtClean="0"/>
              <a:t> </a:t>
            </a:r>
            <a:r>
              <a:rPr lang="ru-RU" sz="2400" dirty="0" err="1" smtClean="0"/>
              <a:t>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алу-сату</a:t>
            </a:r>
            <a:r>
              <a:rPr lang="ru-RU" sz="2400" dirty="0" smtClean="0"/>
              <a:t>;</a:t>
            </a:r>
          </a:p>
          <a:p>
            <a:pPr fontAlgn="base"/>
            <a:r>
              <a:rPr lang="ru-RU" sz="2400" dirty="0" smtClean="0"/>
              <a:t>      2) </a:t>
            </a:r>
            <a:r>
              <a:rPr lang="ru-RU" sz="2400" dirty="0" err="1" smtClean="0"/>
              <a:t>Қазақстан Республикасының заңнамасында белгіленген</a:t>
            </a:r>
            <a:r>
              <a:rPr lang="ru-RU" sz="2400" dirty="0" smtClean="0"/>
              <a:t> </a:t>
            </a:r>
            <a:r>
              <a:rPr lang="ru-RU" sz="2400" dirty="0" err="1" smtClean="0"/>
              <a:t>бағалар</a:t>
            </a:r>
            <a:r>
              <a:rPr lang="ru-RU" sz="2400" dirty="0" smtClean="0"/>
              <a:t>, </a:t>
            </a:r>
            <a:r>
              <a:rPr lang="ru-RU" sz="2400" dirty="0" err="1" smtClean="0"/>
              <a:t>тарифтер</a:t>
            </a:r>
            <a:r>
              <a:rPr lang="ru-RU" sz="2400" dirty="0" smtClean="0"/>
              <a:t> </a:t>
            </a:r>
            <a:r>
              <a:rPr lang="ru-RU" sz="2400" dirty="0" err="1" smtClean="0"/>
              <a:t>бойынша</a:t>
            </a:r>
            <a:r>
              <a:rPr lang="ru-RU" sz="2400" dirty="0" smtClean="0"/>
              <a:t> </a:t>
            </a:r>
            <a:r>
              <a:rPr lang="ru-RU" sz="2400" dirty="0" err="1" smtClean="0"/>
              <a:t>тауарларды</a:t>
            </a:r>
            <a:r>
              <a:rPr lang="ru-RU" sz="2400" dirty="0" smtClean="0"/>
              <a:t>, </a:t>
            </a:r>
            <a:r>
              <a:rPr lang="ru-RU" sz="2400" dirty="0" err="1" smtClean="0"/>
              <a:t>жұмыстарды</a:t>
            </a:r>
            <a:r>
              <a:rPr lang="ru-RU" sz="2400" dirty="0" smtClean="0"/>
              <a:t>, </a:t>
            </a:r>
            <a:r>
              <a:rPr lang="ru-RU" sz="2400" dirty="0" err="1" smtClean="0"/>
              <a:t>көрсетілетін қызметтерді 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алу</a:t>
            </a:r>
            <a:r>
              <a:rPr lang="ru-RU" sz="2400" dirty="0" smtClean="0"/>
              <a:t>;</a:t>
            </a:r>
          </a:p>
          <a:p>
            <a:pPr fontAlgn="base"/>
            <a:r>
              <a:rPr lang="ru-RU" sz="2400" dirty="0" smtClean="0"/>
              <a:t>      3) </a:t>
            </a:r>
            <a:r>
              <a:rPr lang="ru-RU" sz="2400" dirty="0" err="1" smtClean="0"/>
              <a:t>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алынатын</a:t>
            </a:r>
            <a:r>
              <a:rPr lang="ru-RU" sz="2400" dirty="0" smtClean="0"/>
              <a:t> </a:t>
            </a:r>
            <a:r>
              <a:rPr lang="ru-RU" sz="2400" dirty="0" err="1" smtClean="0"/>
              <a:t>тауарларға</a:t>
            </a:r>
            <a:r>
              <a:rPr lang="ru-RU" sz="2400" dirty="0" smtClean="0"/>
              <a:t>, </a:t>
            </a:r>
            <a:r>
              <a:rPr lang="ru-RU" sz="2400" dirty="0" err="1" smtClean="0"/>
              <a:t>көрсетілетін қызметтерге қатысты ерекше</a:t>
            </a:r>
            <a:r>
              <a:rPr lang="ru-RU" sz="2400" dirty="0" smtClean="0"/>
              <a:t> </a:t>
            </a:r>
            <a:r>
              <a:rPr lang="ru-RU" sz="2400" dirty="0" err="1" smtClean="0"/>
              <a:t>құқықтарға ие</a:t>
            </a:r>
            <a:r>
              <a:rPr lang="ru-RU" sz="2400" dirty="0" smtClean="0"/>
              <a:t> </a:t>
            </a:r>
            <a:r>
              <a:rPr lang="ru-RU" sz="2400" dirty="0" err="1" smtClean="0"/>
              <a:t>тұлғадан зияткерлік</a:t>
            </a:r>
            <a:r>
              <a:rPr lang="ru-RU" sz="2400" dirty="0" smtClean="0"/>
              <a:t> </a:t>
            </a:r>
            <a:r>
              <a:rPr lang="ru-RU" sz="2400" dirty="0" err="1" smtClean="0"/>
              <a:t>меншік</a:t>
            </a:r>
            <a:r>
              <a:rPr lang="ru-RU" sz="2400" dirty="0" smtClean="0"/>
              <a:t> </a:t>
            </a:r>
            <a:r>
              <a:rPr lang="ru-RU" sz="2400" dirty="0" err="1" smtClean="0"/>
              <a:t>объектілері</a:t>
            </a:r>
            <a:r>
              <a:rPr lang="ru-RU" sz="2400" dirty="0" smtClean="0"/>
              <a:t> </a:t>
            </a:r>
            <a:r>
              <a:rPr lang="ru-RU" sz="2400" dirty="0" err="1" smtClean="0"/>
              <a:t>болып</a:t>
            </a:r>
            <a:r>
              <a:rPr lang="ru-RU" sz="2400" dirty="0" smtClean="0"/>
              <a:t> </a:t>
            </a:r>
            <a:r>
              <a:rPr lang="ru-RU" sz="2400" dirty="0" err="1" smtClean="0"/>
              <a:t>табылатын</a:t>
            </a:r>
            <a:r>
              <a:rPr lang="ru-RU" sz="2400" dirty="0" smtClean="0"/>
              <a:t> </a:t>
            </a:r>
            <a:r>
              <a:rPr lang="ru-RU" sz="2400" dirty="0" err="1" smtClean="0"/>
              <a:t>тауарларды</a:t>
            </a:r>
            <a:r>
              <a:rPr lang="ru-RU" sz="2400" dirty="0" smtClean="0"/>
              <a:t>, </a:t>
            </a:r>
            <a:r>
              <a:rPr lang="ru-RU" sz="2400" dirty="0" err="1" smtClean="0"/>
              <a:t>көрсетілетін қызметтерді 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алу</a:t>
            </a:r>
            <a:r>
              <a:rPr lang="ru-RU" sz="2400" dirty="0" smtClean="0"/>
              <a:t>;</a:t>
            </a:r>
          </a:p>
          <a:p>
            <a:pPr algn="just"/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kk-KZ" sz="3600" b="1" dirty="0" smtClean="0">
                <a:latin typeface="Times New Roman" pitchFamily="18" charset="0"/>
                <a:cs typeface="Times New Roman" pitchFamily="18" charset="0"/>
              </a:rPr>
              <a:t>Тауарлық биржалар арқылы бір көзден әдісімен мемлекеттік сатып алулар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Тақырып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408712"/>
          </a:xfrm>
        </p:spPr>
        <p:txBody>
          <a:bodyPr>
            <a:normAutofit fontScale="62500" lnSpcReduction="20000"/>
          </a:bodyPr>
          <a:lstStyle/>
          <a:p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Қарастырылатын сұрақтар: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1. Бір көзден әдісімен мемлекеттік сатып алуларды жүзеге асыруға негіздер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2. Жүзеге аспаған мемлекеттік сатып алулар бойынша бір көзден әдісімен мемлекеттік сатып алуларды жүзеге асыру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3. Мемлекеттік сатып алулар туралы келісім-шартты жасау жолымен бір көзден әдісімен мемлекеттік сатып алуларды жүзеге асыру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Закон Республики Казахстан от 4 декабря 2015 года № 434-V «О государственных закупках» (с изменениями по состоянию на 03.07.2017 г.);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Дёгтев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Г.В., Гладилина И.П., Акимов Н.А., Банников П.А. Управление закупками товаров, работ, услуг для обеспечения государственных нужд: учебно-методическое пособие. – М.: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Моск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гор.ун-т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управления Правительства Москвы, 2013. – 120с.;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Доронин, С. Н.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Госзакупки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законодательная основа, механизмы реализации,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риск-ориентированная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технология управления [Текст]: монография / С. Н. Доронин, Н. А.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Рыхтикова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А. О. Васильев. - М. : ФОРУМ: ИНФРА-М, 2013. - 231 с.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sz="2800" b="1" dirty="0" err="1" smtClean="0"/>
              <a:t>Бір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көзден алу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тәсілімен мемлекеттік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сатып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алуды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жүзеге асыру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негіздері</a:t>
            </a:r>
            <a:endParaRPr lang="ru-RU" sz="2800" dirty="0" smtClean="0"/>
          </a:p>
          <a:p>
            <a:pPr fontAlgn="base"/>
            <a:r>
              <a:rPr lang="ru-RU" sz="2800" dirty="0" smtClean="0"/>
              <a:t>      1. </a:t>
            </a:r>
            <a:r>
              <a:rPr lang="ru-RU" sz="2800" dirty="0" err="1" smtClean="0"/>
              <a:t>Бір</a:t>
            </a:r>
            <a:r>
              <a:rPr lang="ru-RU" sz="2800" dirty="0" smtClean="0"/>
              <a:t> </a:t>
            </a:r>
            <a:r>
              <a:rPr lang="ru-RU" sz="2800" dirty="0" err="1" smtClean="0"/>
              <a:t>көзден 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тәсілімен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осы </a:t>
            </a:r>
            <a:r>
              <a:rPr lang="ru-RU" sz="2800" dirty="0" err="1" smtClean="0"/>
              <a:t>баптың </a:t>
            </a:r>
            <a:r>
              <a:rPr lang="ru-RU" sz="2800" dirty="0" smtClean="0"/>
              <a:t>2 </a:t>
            </a:r>
            <a:r>
              <a:rPr lang="ru-RU" sz="2800" dirty="0" err="1" smtClean="0"/>
              <a:t>және </a:t>
            </a:r>
            <a:r>
              <a:rPr lang="ru-RU" sz="2800" dirty="0" smtClean="0"/>
              <a:t>3-тармақтарында </a:t>
            </a:r>
            <a:r>
              <a:rPr lang="ru-RU" sz="2800" dirty="0" err="1" smtClean="0"/>
              <a:t>көзделген жағдайларда жүзеге асырылады</a:t>
            </a:r>
            <a:r>
              <a:rPr lang="ru-RU" sz="2800" dirty="0" smtClean="0"/>
              <a:t>.</a:t>
            </a:r>
          </a:p>
          <a:p>
            <a:pPr fontAlgn="base"/>
            <a:r>
              <a:rPr lang="ru-RU" sz="2800" dirty="0" smtClean="0"/>
              <a:t>      2. </a:t>
            </a:r>
            <a:r>
              <a:rPr lang="ru-RU" sz="2800" dirty="0" err="1" smtClean="0"/>
              <a:t>Өткізілмеген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бойынша</a:t>
            </a:r>
            <a:r>
              <a:rPr lang="ru-RU" sz="2800" dirty="0" smtClean="0"/>
              <a:t> б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р</a:t>
            </a:r>
            <a:r>
              <a:rPr lang="ru-RU" sz="2800" dirty="0" smtClean="0"/>
              <a:t> </a:t>
            </a:r>
            <a:r>
              <a:rPr lang="ru-RU" sz="2800" dirty="0" err="1" smtClean="0"/>
              <a:t>көзден 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тәс</a:t>
            </a:r>
            <a:r>
              <a:rPr lang="en-US" sz="2800" dirty="0" err="1" smtClean="0"/>
              <a:t>i</a:t>
            </a:r>
            <a:r>
              <a:rPr lang="ru-RU" sz="2800" dirty="0" smtClean="0"/>
              <a:t>л</a:t>
            </a:r>
            <a:r>
              <a:rPr lang="en-US" sz="2800" dirty="0" err="1" smtClean="0"/>
              <a:t>i</a:t>
            </a:r>
            <a:r>
              <a:rPr lang="ru-RU" sz="2800" dirty="0" smtClean="0"/>
              <a:t>мен </a:t>
            </a:r>
            <a:r>
              <a:rPr lang="ru-RU" sz="2800" dirty="0" err="1" smtClean="0"/>
              <a:t>мемлекетт</a:t>
            </a:r>
            <a:r>
              <a:rPr lang="en-US" sz="2800" dirty="0" err="1" smtClean="0"/>
              <a:t>i</a:t>
            </a:r>
            <a:r>
              <a:rPr lang="ru-RU" sz="2800" dirty="0" smtClean="0"/>
              <a:t>к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, </a:t>
            </a:r>
            <a:r>
              <a:rPr lang="ru-RU" sz="2800" dirty="0" err="1" smtClean="0"/>
              <a:t>егер</a:t>
            </a:r>
            <a:r>
              <a:rPr lang="ru-RU" sz="2800" dirty="0" smtClean="0"/>
              <a:t>:</a:t>
            </a:r>
          </a:p>
          <a:p>
            <a:pPr fontAlgn="base"/>
            <a:r>
              <a:rPr lang="ru-RU" sz="2800" dirty="0" smtClean="0"/>
              <a:t>      1) осы </a:t>
            </a:r>
            <a:r>
              <a:rPr lang="ru-RU" sz="2800" dirty="0" err="1" smtClean="0"/>
              <a:t>Заңда көзделген жағдайларда </a:t>
            </a:r>
            <a:r>
              <a:rPr lang="ru-RU" sz="2800" dirty="0" smtClean="0"/>
              <a:t>конкурс (аукцион) </a:t>
            </a:r>
            <a:r>
              <a:rPr lang="ru-RU" sz="2800" dirty="0" err="1" smtClean="0"/>
              <a:t>тәсілімен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өткізілмеді деп</a:t>
            </a:r>
            <a:r>
              <a:rPr lang="ru-RU" sz="2800" dirty="0" smtClean="0"/>
              <a:t> </a:t>
            </a:r>
            <a:r>
              <a:rPr lang="ru-RU" sz="2800" dirty="0" err="1" smtClean="0"/>
              <a:t>танылған жағдайда жүзеге асырылады</a:t>
            </a:r>
            <a:r>
              <a:rPr lang="ru-RU" sz="2800" dirty="0" smtClean="0"/>
              <a:t>. Осы </a:t>
            </a:r>
            <a:r>
              <a:rPr lang="ru-RU" sz="2800" dirty="0" err="1" smtClean="0"/>
              <a:t>ереже</a:t>
            </a:r>
            <a:r>
              <a:rPr lang="ru-RU" sz="2800" dirty="0" smtClean="0"/>
              <a:t> конкурс (аукцион) </a:t>
            </a:r>
            <a:r>
              <a:rPr lang="ru-RU" sz="2800" dirty="0" err="1" smtClean="0"/>
              <a:t>тәсілімен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Қазақстан Республикасының заңдарына сәйкес жарамсыз</a:t>
            </a:r>
            <a:r>
              <a:rPr lang="ru-RU" sz="2800" dirty="0" smtClean="0"/>
              <a:t> </a:t>
            </a:r>
            <a:r>
              <a:rPr lang="ru-RU" sz="2800" dirty="0" err="1" smtClean="0"/>
              <a:t>деп</a:t>
            </a:r>
            <a:r>
              <a:rPr lang="ru-RU" sz="2800" dirty="0" smtClean="0"/>
              <a:t> </a:t>
            </a:r>
            <a:r>
              <a:rPr lang="ru-RU" sz="2800" dirty="0" err="1" smtClean="0"/>
              <a:t>танылған жағдайларға қолданылмайды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20996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6264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fontAlgn="base"/>
            <a:r>
              <a:rPr lang="ru-RU" sz="2800" dirty="0" smtClean="0"/>
              <a:t>   2) осы </a:t>
            </a:r>
            <a:r>
              <a:rPr lang="ru-RU" sz="2800" dirty="0" err="1" smtClean="0"/>
              <a:t>Заңда көзделген жағдайларда баға ұсыныстарын сұрату тәсілімен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өткізілмеді деп</a:t>
            </a:r>
            <a:r>
              <a:rPr lang="ru-RU" sz="2800" dirty="0" smtClean="0"/>
              <a:t> </a:t>
            </a:r>
            <a:r>
              <a:rPr lang="ru-RU" sz="2800" dirty="0" err="1" smtClean="0"/>
              <a:t>танылған немесе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алуды</a:t>
            </a:r>
            <a:r>
              <a:rPr lang="ru-RU" sz="2800" dirty="0" smtClean="0"/>
              <a:t> </a:t>
            </a:r>
            <a:r>
              <a:rPr lang="ru-RU" sz="2800" dirty="0" err="1" smtClean="0"/>
              <a:t>ұйымдастырушы қабылдаған</a:t>
            </a:r>
            <a:r>
              <a:rPr lang="ru-RU" sz="2800" dirty="0" smtClean="0"/>
              <a:t>, </a:t>
            </a:r>
            <a:r>
              <a:rPr lang="ru-RU" sz="2800" dirty="0" err="1" smtClean="0"/>
              <a:t>осы</a:t>
            </a:r>
            <a:r>
              <a:rPr lang="ru-RU" sz="2800" dirty="0" smtClean="0"/>
              <a:t> </a:t>
            </a:r>
            <a:r>
              <a:rPr lang="ru-RU" sz="2800" dirty="0" err="1" smtClean="0"/>
              <a:t>Заңның </a:t>
            </a:r>
            <a:r>
              <a:rPr lang="ru-RU" sz="2800" dirty="0" smtClean="0"/>
              <a:t>38-бабының </a:t>
            </a:r>
            <a:r>
              <a:rPr lang="ru-RU" sz="2800" dirty="0" smtClean="0">
                <a:hlinkClick r:id="rId2"/>
              </a:rPr>
              <a:t>8</a:t>
            </a:r>
            <a:r>
              <a:rPr lang="ru-RU" sz="2800" dirty="0" smtClean="0"/>
              <a:t> </a:t>
            </a:r>
            <a:r>
              <a:rPr lang="ru-RU" sz="2800" dirty="0" err="1" smtClean="0"/>
              <a:t>және</a:t>
            </a:r>
            <a:r>
              <a:rPr lang="ru-RU" sz="2800" dirty="0" smtClean="0"/>
              <a:t> </a:t>
            </a:r>
            <a:r>
              <a:rPr lang="ru-RU" sz="2800" dirty="0" smtClean="0">
                <a:hlinkClick r:id="rId2"/>
              </a:rPr>
              <a:t>10-тармақтарында</a:t>
            </a:r>
            <a:r>
              <a:rPr lang="ru-RU" sz="2800" dirty="0" smtClean="0"/>
              <a:t> </a:t>
            </a:r>
            <a:r>
              <a:rPr lang="ru-RU" sz="2800" dirty="0" err="1" smtClean="0"/>
              <a:t>көзделген шаралар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шартты</a:t>
            </a:r>
            <a:r>
              <a:rPr lang="ru-RU" sz="2800" dirty="0" smtClean="0"/>
              <a:t> </a:t>
            </a:r>
            <a:r>
              <a:rPr lang="ru-RU" sz="2800" dirty="0" err="1" smtClean="0"/>
              <a:t>жасасуға алып</a:t>
            </a:r>
            <a:r>
              <a:rPr lang="ru-RU" sz="2800" dirty="0" smtClean="0"/>
              <a:t> </a:t>
            </a:r>
            <a:r>
              <a:rPr lang="ru-RU" sz="2800" dirty="0" err="1" smtClean="0"/>
              <a:t>келмеген</a:t>
            </a:r>
            <a:r>
              <a:rPr lang="ru-RU" sz="2800" dirty="0" smtClean="0"/>
              <a:t> </a:t>
            </a:r>
            <a:r>
              <a:rPr lang="ru-RU" sz="2800" dirty="0" err="1" smtClean="0"/>
              <a:t>жағдайда жүзеге асырылады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14167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286544"/>
          </a:xfrm>
        </p:spPr>
        <p:txBody>
          <a:bodyPr>
            <a:noAutofit/>
          </a:bodyPr>
          <a:lstStyle/>
          <a:p>
            <a:pPr fontAlgn="base"/>
            <a:r>
              <a:rPr lang="ru-RU" sz="2400" dirty="0" smtClean="0"/>
              <a:t>    3. </a:t>
            </a:r>
            <a:r>
              <a:rPr lang="ru-RU" sz="2400" dirty="0" err="1" smtClean="0"/>
              <a:t>Мемлекеттік</a:t>
            </a:r>
            <a:r>
              <a:rPr lang="ru-RU" sz="2400" dirty="0" smtClean="0"/>
              <a:t> </a:t>
            </a:r>
            <a:r>
              <a:rPr lang="ru-RU" sz="2400" dirty="0" err="1" smtClean="0"/>
              <a:t>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алу</a:t>
            </a:r>
            <a:r>
              <a:rPr lang="ru-RU" sz="2400" dirty="0" smtClean="0"/>
              <a:t> </a:t>
            </a:r>
            <a:r>
              <a:rPr lang="ru-RU" sz="2400" dirty="0" err="1" smtClean="0"/>
              <a:t>туралы</a:t>
            </a:r>
            <a:r>
              <a:rPr lang="ru-RU" sz="2400" dirty="0" smtClean="0"/>
              <a:t> </a:t>
            </a:r>
            <a:r>
              <a:rPr lang="ru-RU" sz="2400" dirty="0" err="1" smtClean="0"/>
              <a:t>шартты</a:t>
            </a:r>
            <a:r>
              <a:rPr lang="ru-RU" sz="2400" dirty="0" smtClean="0"/>
              <a:t> </a:t>
            </a:r>
            <a:r>
              <a:rPr lang="ru-RU" sz="2400" dirty="0" err="1" smtClean="0"/>
              <a:t>тікелей</a:t>
            </a:r>
            <a:r>
              <a:rPr lang="ru-RU" sz="2400" dirty="0" smtClean="0"/>
              <a:t> </a:t>
            </a:r>
            <a:r>
              <a:rPr lang="ru-RU" sz="2400" dirty="0" err="1" smtClean="0"/>
              <a:t>жасасу</a:t>
            </a:r>
            <a:r>
              <a:rPr lang="ru-RU" sz="2400" dirty="0" smtClean="0"/>
              <a:t> </a:t>
            </a:r>
            <a:r>
              <a:rPr lang="ru-RU" sz="2400" dirty="0" err="1" smtClean="0"/>
              <a:t>арқылы бір</a:t>
            </a:r>
            <a:r>
              <a:rPr lang="ru-RU" sz="2400" dirty="0" smtClean="0"/>
              <a:t> </a:t>
            </a:r>
            <a:r>
              <a:rPr lang="ru-RU" sz="2400" dirty="0" err="1" smtClean="0"/>
              <a:t>көзден алу</a:t>
            </a:r>
            <a:r>
              <a:rPr lang="ru-RU" sz="2400" dirty="0" smtClean="0"/>
              <a:t> </a:t>
            </a:r>
            <a:r>
              <a:rPr lang="ru-RU" sz="2400" dirty="0" err="1" smtClean="0"/>
              <a:t>тәсілімен мемлекеттік</a:t>
            </a:r>
            <a:r>
              <a:rPr lang="ru-RU" sz="2400" dirty="0" smtClean="0"/>
              <a:t> </a:t>
            </a:r>
            <a:r>
              <a:rPr lang="ru-RU" sz="2400" dirty="0" err="1" smtClean="0"/>
              <a:t>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алу</a:t>
            </a:r>
            <a:r>
              <a:rPr lang="ru-RU" sz="2400" dirty="0" smtClean="0"/>
              <a:t> </a:t>
            </a:r>
            <a:r>
              <a:rPr lang="ru-RU" sz="2400" dirty="0" err="1" smtClean="0"/>
              <a:t>мынадай</a:t>
            </a:r>
            <a:r>
              <a:rPr lang="ru-RU" sz="2400" dirty="0" smtClean="0"/>
              <a:t> </a:t>
            </a:r>
            <a:r>
              <a:rPr lang="ru-RU" sz="2400" dirty="0" err="1" smtClean="0"/>
              <a:t>жағдайларда жүзеге асырылады</a:t>
            </a:r>
            <a:r>
              <a:rPr lang="ru-RU" sz="2400" dirty="0" smtClean="0"/>
              <a:t>:</a:t>
            </a:r>
          </a:p>
          <a:p>
            <a:pPr fontAlgn="base"/>
            <a:r>
              <a:rPr lang="ru-RU" sz="2400" dirty="0" smtClean="0"/>
              <a:t>      1) </a:t>
            </a:r>
            <a:r>
              <a:rPr lang="ru-RU" sz="2400" dirty="0" err="1" smtClean="0"/>
              <a:t>табиғи </a:t>
            </a:r>
            <a:r>
              <a:rPr lang="ru-RU" sz="2400" dirty="0" smtClean="0"/>
              <a:t>монополия </a:t>
            </a:r>
            <a:r>
              <a:rPr lang="ru-RU" sz="2400" dirty="0" err="1" smtClean="0"/>
              <a:t>салаларына</a:t>
            </a:r>
            <a:r>
              <a:rPr lang="ru-RU" sz="2400" dirty="0" smtClean="0"/>
              <a:t> </a:t>
            </a:r>
            <a:r>
              <a:rPr lang="ru-RU" sz="2400" dirty="0" err="1" smtClean="0"/>
              <a:t>жататын</a:t>
            </a:r>
            <a:r>
              <a:rPr lang="ru-RU" sz="2400" dirty="0" smtClean="0"/>
              <a:t> </a:t>
            </a:r>
            <a:r>
              <a:rPr lang="ru-RU" sz="2400" dirty="0" err="1" smtClean="0"/>
              <a:t>көрсетілетін қызметтерді</a:t>
            </a:r>
            <a:r>
              <a:rPr lang="ru-RU" sz="2400" dirty="0" smtClean="0"/>
              <a:t>, </a:t>
            </a:r>
            <a:r>
              <a:rPr lang="ru-RU" sz="2400" dirty="0" err="1" smtClean="0"/>
              <a:t>сондай-ақ энергиямен</a:t>
            </a:r>
            <a:r>
              <a:rPr lang="ru-RU" sz="2400" dirty="0" smtClean="0"/>
              <a:t> </a:t>
            </a:r>
            <a:r>
              <a:rPr lang="ru-RU" sz="2400" dirty="0" err="1" smtClean="0"/>
              <a:t>жабдықтау қызметтерін көрсетуді 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алу</a:t>
            </a:r>
            <a:r>
              <a:rPr lang="ru-RU" sz="2400" dirty="0" smtClean="0"/>
              <a:t> </a:t>
            </a:r>
            <a:r>
              <a:rPr lang="ru-RU" sz="2400" dirty="0" err="1" smtClean="0"/>
              <a:t>немесе</a:t>
            </a:r>
            <a:r>
              <a:rPr lang="ru-RU" sz="2400" dirty="0" smtClean="0"/>
              <a:t> </a:t>
            </a:r>
            <a:r>
              <a:rPr lang="ru-RU" sz="2400" dirty="0" err="1" smtClean="0"/>
              <a:t>электр</a:t>
            </a:r>
            <a:r>
              <a:rPr lang="ru-RU" sz="2400" dirty="0" smtClean="0"/>
              <a:t> </a:t>
            </a:r>
            <a:r>
              <a:rPr lang="ru-RU" sz="2400" dirty="0" err="1" smtClean="0"/>
              <a:t>энергиясын</a:t>
            </a:r>
            <a:r>
              <a:rPr lang="ru-RU" sz="2400" dirty="0" smtClean="0"/>
              <a:t> </a:t>
            </a:r>
            <a:r>
              <a:rPr lang="ru-RU" sz="2400" dirty="0" err="1" smtClean="0"/>
              <a:t>кепілдендірген</a:t>
            </a:r>
            <a:r>
              <a:rPr lang="ru-RU" sz="2400" dirty="0" smtClean="0"/>
              <a:t> </a:t>
            </a:r>
            <a:r>
              <a:rPr lang="ru-RU" sz="2400" dirty="0" err="1" smtClean="0"/>
              <a:t>берушімен</a:t>
            </a:r>
            <a:r>
              <a:rPr lang="ru-RU" sz="2400" dirty="0" smtClean="0"/>
              <a:t> </a:t>
            </a:r>
            <a:r>
              <a:rPr lang="ru-RU" sz="2400" dirty="0" err="1" smtClean="0"/>
              <a:t>электр</a:t>
            </a:r>
            <a:r>
              <a:rPr lang="ru-RU" sz="2400" dirty="0" smtClean="0"/>
              <a:t> </a:t>
            </a:r>
            <a:r>
              <a:rPr lang="ru-RU" sz="2400" dirty="0" err="1" smtClean="0"/>
              <a:t>энергиясын</a:t>
            </a:r>
            <a:r>
              <a:rPr lang="ru-RU" sz="2400" dirty="0" smtClean="0"/>
              <a:t> </a:t>
            </a:r>
            <a:r>
              <a:rPr lang="ru-RU" sz="2400" dirty="0" err="1" smtClean="0"/>
              <a:t>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алу-сату</a:t>
            </a:r>
            <a:r>
              <a:rPr lang="ru-RU" sz="2400" dirty="0" smtClean="0"/>
              <a:t>;</a:t>
            </a:r>
          </a:p>
          <a:p>
            <a:pPr fontAlgn="base"/>
            <a:r>
              <a:rPr lang="ru-RU" sz="2400" dirty="0" smtClean="0"/>
              <a:t>      2) </a:t>
            </a:r>
            <a:r>
              <a:rPr lang="ru-RU" sz="2400" dirty="0" err="1" smtClean="0"/>
              <a:t>Қазақстан Республикасының заңнамасында белгіленген</a:t>
            </a:r>
            <a:r>
              <a:rPr lang="ru-RU" sz="2400" dirty="0" smtClean="0"/>
              <a:t> </a:t>
            </a:r>
            <a:r>
              <a:rPr lang="ru-RU" sz="2400" dirty="0" err="1" smtClean="0"/>
              <a:t>бағалар</a:t>
            </a:r>
            <a:r>
              <a:rPr lang="ru-RU" sz="2400" dirty="0" smtClean="0"/>
              <a:t>, </a:t>
            </a:r>
            <a:r>
              <a:rPr lang="ru-RU" sz="2400" dirty="0" err="1" smtClean="0"/>
              <a:t>тарифтер</a:t>
            </a:r>
            <a:r>
              <a:rPr lang="ru-RU" sz="2400" dirty="0" smtClean="0"/>
              <a:t> </a:t>
            </a:r>
            <a:r>
              <a:rPr lang="ru-RU" sz="2400" dirty="0" err="1" smtClean="0"/>
              <a:t>бойынша</a:t>
            </a:r>
            <a:r>
              <a:rPr lang="ru-RU" sz="2400" dirty="0" smtClean="0"/>
              <a:t> </a:t>
            </a:r>
            <a:r>
              <a:rPr lang="ru-RU" sz="2400" dirty="0" err="1" smtClean="0"/>
              <a:t>тауарларды</a:t>
            </a:r>
            <a:r>
              <a:rPr lang="ru-RU" sz="2400" dirty="0" smtClean="0"/>
              <a:t>, </a:t>
            </a:r>
            <a:r>
              <a:rPr lang="ru-RU" sz="2400" dirty="0" err="1" smtClean="0"/>
              <a:t>жұмыстарды</a:t>
            </a:r>
            <a:r>
              <a:rPr lang="ru-RU" sz="2400" dirty="0" smtClean="0"/>
              <a:t>, </a:t>
            </a:r>
            <a:r>
              <a:rPr lang="ru-RU" sz="2400" dirty="0" err="1" smtClean="0"/>
              <a:t>көрсетілетін қызметтерді 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алу</a:t>
            </a:r>
            <a:r>
              <a:rPr lang="ru-RU" sz="2400" dirty="0" smtClean="0"/>
              <a:t>;</a:t>
            </a:r>
          </a:p>
          <a:p>
            <a:pPr fontAlgn="base"/>
            <a:r>
              <a:rPr lang="ru-RU" sz="2400" dirty="0" smtClean="0"/>
              <a:t>      3) </a:t>
            </a:r>
            <a:r>
              <a:rPr lang="ru-RU" sz="2400" dirty="0" err="1" smtClean="0"/>
              <a:t>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алынатын</a:t>
            </a:r>
            <a:r>
              <a:rPr lang="ru-RU" sz="2400" dirty="0" smtClean="0"/>
              <a:t> </a:t>
            </a:r>
            <a:r>
              <a:rPr lang="ru-RU" sz="2400" dirty="0" err="1" smtClean="0"/>
              <a:t>тауарларға</a:t>
            </a:r>
            <a:r>
              <a:rPr lang="ru-RU" sz="2400" dirty="0" smtClean="0"/>
              <a:t>, </a:t>
            </a:r>
            <a:r>
              <a:rPr lang="ru-RU" sz="2400" dirty="0" err="1" smtClean="0"/>
              <a:t>көрсетілетін қызметтерге қатысты ерекше</a:t>
            </a:r>
            <a:r>
              <a:rPr lang="ru-RU" sz="2400" dirty="0" smtClean="0"/>
              <a:t> </a:t>
            </a:r>
            <a:r>
              <a:rPr lang="ru-RU" sz="2400" dirty="0" err="1" smtClean="0"/>
              <a:t>құқықтарға ие</a:t>
            </a:r>
            <a:r>
              <a:rPr lang="ru-RU" sz="2400" dirty="0" smtClean="0"/>
              <a:t> </a:t>
            </a:r>
            <a:r>
              <a:rPr lang="ru-RU" sz="2400" dirty="0" err="1" smtClean="0"/>
              <a:t>тұлғадан зияткерлік</a:t>
            </a:r>
            <a:r>
              <a:rPr lang="ru-RU" sz="2400" dirty="0" smtClean="0"/>
              <a:t> </a:t>
            </a:r>
            <a:r>
              <a:rPr lang="ru-RU" sz="2400" dirty="0" err="1" smtClean="0"/>
              <a:t>меншік</a:t>
            </a:r>
            <a:r>
              <a:rPr lang="ru-RU" sz="2400" dirty="0" smtClean="0"/>
              <a:t> </a:t>
            </a:r>
            <a:r>
              <a:rPr lang="ru-RU" sz="2400" dirty="0" err="1" smtClean="0"/>
              <a:t>объектілері</a:t>
            </a:r>
            <a:r>
              <a:rPr lang="ru-RU" sz="2400" dirty="0" smtClean="0"/>
              <a:t> </a:t>
            </a:r>
            <a:r>
              <a:rPr lang="ru-RU" sz="2400" dirty="0" err="1" smtClean="0"/>
              <a:t>болып</a:t>
            </a:r>
            <a:r>
              <a:rPr lang="ru-RU" sz="2400" dirty="0" smtClean="0"/>
              <a:t> </a:t>
            </a:r>
            <a:r>
              <a:rPr lang="ru-RU" sz="2400" dirty="0" err="1" smtClean="0"/>
              <a:t>табылатын</a:t>
            </a:r>
            <a:r>
              <a:rPr lang="ru-RU" sz="2400" dirty="0" smtClean="0"/>
              <a:t> </a:t>
            </a:r>
            <a:r>
              <a:rPr lang="ru-RU" sz="2400" dirty="0" err="1" smtClean="0"/>
              <a:t>тауарларды</a:t>
            </a:r>
            <a:r>
              <a:rPr lang="ru-RU" sz="2400" dirty="0" smtClean="0"/>
              <a:t>, </a:t>
            </a:r>
            <a:r>
              <a:rPr lang="ru-RU" sz="2400" dirty="0" err="1" smtClean="0"/>
              <a:t>көрсетілетін қызметтерді 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алу</a:t>
            </a:r>
            <a:r>
              <a:rPr lang="ru-RU" sz="2400" dirty="0" smtClean="0"/>
              <a:t>;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5976664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ru-RU" dirty="0" smtClean="0"/>
              <a:t>  4) </a:t>
            </a:r>
            <a:r>
              <a:rPr lang="ru-RU" dirty="0" err="1" smtClean="0"/>
              <a:t>еңсерілмейтін күш мән-жайлары туындауы</a:t>
            </a:r>
            <a:r>
              <a:rPr lang="ru-RU" dirty="0" smtClean="0"/>
              <a:t> </a:t>
            </a:r>
            <a:r>
              <a:rPr lang="ru-RU" dirty="0" err="1" smtClean="0"/>
              <a:t>салдарынан</a:t>
            </a:r>
            <a:r>
              <a:rPr lang="ru-RU" dirty="0" smtClean="0"/>
              <a:t>, </a:t>
            </a:r>
            <a:r>
              <a:rPr lang="ru-RU" dirty="0" err="1" smtClean="0"/>
              <a:t>оның ішінде</a:t>
            </a:r>
            <a:r>
              <a:rPr lang="ru-RU" dirty="0" smtClean="0"/>
              <a:t> </a:t>
            </a:r>
            <a:r>
              <a:rPr lang="ru-RU" dirty="0" err="1" smtClean="0"/>
              <a:t>төтенше жағдайлардың салдарларын</a:t>
            </a:r>
            <a:r>
              <a:rPr lang="ru-RU" dirty="0" smtClean="0"/>
              <a:t> </a:t>
            </a:r>
            <a:r>
              <a:rPr lang="ru-RU" dirty="0" err="1" smtClean="0"/>
              <a:t>оқшаулау және </a:t>
            </a:r>
            <a:r>
              <a:rPr lang="ru-RU" dirty="0" smtClean="0"/>
              <a:t>(</a:t>
            </a:r>
            <a:r>
              <a:rPr lang="ru-RU" dirty="0" err="1" smtClean="0"/>
              <a:t>немесе</a:t>
            </a:r>
            <a:r>
              <a:rPr lang="ru-RU" dirty="0" smtClean="0"/>
              <a:t>) </a:t>
            </a:r>
            <a:r>
              <a:rPr lang="ru-RU" dirty="0" err="1" smtClean="0"/>
              <a:t>жою</a:t>
            </a:r>
            <a:r>
              <a:rPr lang="ru-RU" dirty="0" smtClean="0"/>
              <a:t> </a:t>
            </a:r>
            <a:r>
              <a:rPr lang="ru-RU" dirty="0" err="1" smtClean="0"/>
              <a:t>үш</a:t>
            </a:r>
            <a:r>
              <a:rPr lang="en-US" dirty="0" err="1" smtClean="0"/>
              <a:t>i</a:t>
            </a:r>
            <a:r>
              <a:rPr lang="ru-RU" dirty="0" err="1" smtClean="0"/>
              <a:t>н</a:t>
            </a:r>
            <a:r>
              <a:rPr lang="ru-RU" dirty="0" smtClean="0"/>
              <a:t>, </a:t>
            </a:r>
            <a:r>
              <a:rPr lang="ru-RU" dirty="0" err="1" smtClean="0"/>
              <a:t>электр</a:t>
            </a:r>
            <a:r>
              <a:rPr lang="ru-RU" dirty="0" smtClean="0"/>
              <a:t> </a:t>
            </a:r>
            <a:r>
              <a:rPr lang="ru-RU" dirty="0" err="1" smtClean="0"/>
              <a:t>энергетикасы</a:t>
            </a:r>
            <a:r>
              <a:rPr lang="ru-RU" dirty="0" smtClean="0"/>
              <a:t> объект</a:t>
            </a:r>
            <a:r>
              <a:rPr lang="en-US" dirty="0" err="1" smtClean="0"/>
              <a:t>i</a:t>
            </a:r>
            <a:r>
              <a:rPr lang="ru-RU" dirty="0" err="1" smtClean="0"/>
              <a:t>лер</a:t>
            </a:r>
            <a:r>
              <a:rPr lang="en-US" dirty="0" err="1" smtClean="0"/>
              <a:t>i</a:t>
            </a:r>
            <a:r>
              <a:rPr lang="ru-RU" dirty="0" err="1" smtClean="0"/>
              <a:t>ндег</a:t>
            </a:r>
            <a:r>
              <a:rPr lang="en-US" dirty="0" err="1" smtClean="0"/>
              <a:t>i</a:t>
            </a:r>
            <a:r>
              <a:rPr lang="en-US" dirty="0" smtClean="0"/>
              <a:t>, </a:t>
            </a:r>
            <a:r>
              <a:rPr lang="ru-RU" dirty="0" smtClean="0"/>
              <a:t>т</a:t>
            </a:r>
            <a:r>
              <a:rPr lang="en-US" dirty="0" err="1" smtClean="0"/>
              <a:t>i</a:t>
            </a:r>
            <a:r>
              <a:rPr lang="ru-RU" dirty="0" err="1" smtClean="0"/>
              <a:t>рш</a:t>
            </a:r>
            <a:r>
              <a:rPr lang="en-US" dirty="0" err="1" smtClean="0"/>
              <a:t>i</a:t>
            </a:r>
            <a:r>
              <a:rPr lang="ru-RU" dirty="0" smtClean="0"/>
              <a:t>л</a:t>
            </a:r>
            <a:r>
              <a:rPr lang="en-US" dirty="0" err="1" smtClean="0"/>
              <a:t>i</a:t>
            </a:r>
            <a:r>
              <a:rPr lang="ru-RU" dirty="0" smtClean="0"/>
              <a:t>кт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ru-RU" dirty="0" err="1" smtClean="0"/>
              <a:t>қамтамасыз етет</a:t>
            </a:r>
            <a:r>
              <a:rPr lang="en-US" dirty="0" err="1" smtClean="0"/>
              <a:t>i</a:t>
            </a:r>
            <a:r>
              <a:rPr lang="ru-RU" dirty="0" err="1" smtClean="0"/>
              <a:t>н</a:t>
            </a:r>
            <a:r>
              <a:rPr lang="ru-RU" dirty="0" smtClean="0"/>
              <a:t> </a:t>
            </a:r>
            <a:r>
              <a:rPr lang="ru-RU" dirty="0" err="1" smtClean="0"/>
              <a:t>коммуникациялық жүйелердег</a:t>
            </a:r>
            <a:r>
              <a:rPr lang="en-US" dirty="0" err="1" smtClean="0"/>
              <a:t>i</a:t>
            </a:r>
            <a:r>
              <a:rPr lang="en-US" dirty="0" smtClean="0"/>
              <a:t>, </a:t>
            </a:r>
            <a:r>
              <a:rPr lang="ru-RU" dirty="0" smtClean="0"/>
              <a:t>тем</a:t>
            </a:r>
            <a:r>
              <a:rPr lang="en-US" dirty="0" err="1" smtClean="0"/>
              <a:t>i</a:t>
            </a:r>
            <a:r>
              <a:rPr lang="ru-RU" dirty="0" err="1" smtClean="0"/>
              <a:t>ржол</a:t>
            </a:r>
            <a:r>
              <a:rPr lang="ru-RU" dirty="0" smtClean="0"/>
              <a:t>, </a:t>
            </a:r>
            <a:r>
              <a:rPr lang="ru-RU" dirty="0" err="1" smtClean="0"/>
              <a:t>әуе, </a:t>
            </a:r>
            <a:r>
              <a:rPr lang="ru-RU" dirty="0" smtClean="0"/>
              <a:t>автомобиль, </a:t>
            </a:r>
            <a:r>
              <a:rPr lang="en-US" dirty="0" smtClean="0"/>
              <a:t>c</a:t>
            </a:r>
            <a:r>
              <a:rPr lang="ru-RU" dirty="0" smtClean="0"/>
              <a:t>у </a:t>
            </a:r>
            <a:r>
              <a:rPr lang="ru-RU" dirty="0" err="1" smtClean="0"/>
              <a:t>көл</a:t>
            </a:r>
            <a:r>
              <a:rPr lang="en-US" dirty="0" err="1" smtClean="0"/>
              <a:t>i</a:t>
            </a:r>
            <a:r>
              <a:rPr lang="ru-RU" dirty="0" smtClean="0"/>
              <a:t>г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ru-RU" dirty="0" smtClean="0"/>
              <a:t>объект</a:t>
            </a:r>
            <a:r>
              <a:rPr lang="en-US" dirty="0" err="1" smtClean="0"/>
              <a:t>i</a:t>
            </a:r>
            <a:r>
              <a:rPr lang="ru-RU" dirty="0" err="1" smtClean="0"/>
              <a:t>лер</a:t>
            </a:r>
            <a:r>
              <a:rPr lang="en-US" dirty="0" err="1" smtClean="0"/>
              <a:t>i</a:t>
            </a:r>
            <a:r>
              <a:rPr lang="ru-RU" dirty="0" err="1" smtClean="0"/>
              <a:t>ндег</a:t>
            </a:r>
            <a:r>
              <a:rPr lang="en-US" dirty="0" err="1" smtClean="0"/>
              <a:t>i</a:t>
            </a:r>
            <a:r>
              <a:rPr lang="en-US" dirty="0" smtClean="0"/>
              <a:t>, </a:t>
            </a:r>
            <a:r>
              <a:rPr lang="ru-RU" dirty="0" err="1" smtClean="0"/>
              <a:t>тазарту</a:t>
            </a:r>
            <a:r>
              <a:rPr lang="ru-RU" dirty="0" smtClean="0"/>
              <a:t> </a:t>
            </a:r>
            <a:r>
              <a:rPr lang="ru-RU" dirty="0" err="1" smtClean="0"/>
              <a:t>құрылыстарындағы, мұнай құбыржолдарындағы, </a:t>
            </a:r>
            <a:r>
              <a:rPr lang="ru-RU" dirty="0" smtClean="0"/>
              <a:t>газ </a:t>
            </a:r>
            <a:r>
              <a:rPr lang="ru-RU" dirty="0" err="1" smtClean="0"/>
              <a:t>құбыржолдарындағы аварияларды</a:t>
            </a:r>
            <a:r>
              <a:rPr lang="ru-RU" dirty="0" smtClean="0"/>
              <a:t> </a:t>
            </a:r>
            <a:r>
              <a:rPr lang="ru-RU" dirty="0" err="1" smtClean="0"/>
              <a:t>жою</a:t>
            </a:r>
            <a:r>
              <a:rPr lang="ru-RU" dirty="0" smtClean="0"/>
              <a:t> </a:t>
            </a:r>
            <a:r>
              <a:rPr lang="ru-RU" dirty="0" err="1" smtClean="0"/>
              <a:t>үш</a:t>
            </a:r>
            <a:r>
              <a:rPr lang="en-US" dirty="0" err="1" smtClean="0"/>
              <a:t>i</a:t>
            </a:r>
            <a:r>
              <a:rPr lang="ru-RU" dirty="0" err="1" smtClean="0"/>
              <a:t>н</a:t>
            </a:r>
            <a:r>
              <a:rPr lang="ru-RU" dirty="0" smtClean="0"/>
              <a:t> </a:t>
            </a:r>
            <a:r>
              <a:rPr lang="ru-RU" dirty="0" err="1" smtClean="0"/>
              <a:t>және жедел</a:t>
            </a:r>
            <a:r>
              <a:rPr lang="ru-RU" dirty="0" smtClean="0"/>
              <a:t> </a:t>
            </a:r>
            <a:r>
              <a:rPr lang="ru-RU" dirty="0" err="1" smtClean="0"/>
              <a:t>медициналық араласу</a:t>
            </a:r>
            <a:r>
              <a:rPr lang="ru-RU" dirty="0" smtClean="0"/>
              <a:t> </a:t>
            </a:r>
            <a:r>
              <a:rPr lang="ru-RU" dirty="0" err="1" smtClean="0"/>
              <a:t>қажеттілігі үшін;</a:t>
            </a:r>
            <a:endParaRPr lang="ru-RU" dirty="0" smtClean="0"/>
          </a:p>
          <a:p>
            <a:pPr fontAlgn="base"/>
            <a:r>
              <a:rPr lang="ru-RU" dirty="0" smtClean="0"/>
              <a:t>      5) </a:t>
            </a:r>
            <a:r>
              <a:rPr lang="ru-RU" dirty="0" err="1" smtClean="0"/>
              <a:t>саяси</a:t>
            </a:r>
            <a:r>
              <a:rPr lang="ru-RU" dirty="0" smtClean="0"/>
              <a:t>, </a:t>
            </a:r>
            <a:r>
              <a:rPr lang="ru-RU" dirty="0" err="1" smtClean="0"/>
              <a:t>экономикалық және әлеуметтік тұрақтылыққа</a:t>
            </a:r>
            <a:r>
              <a:rPr lang="ru-RU" dirty="0" smtClean="0"/>
              <a:t>, </a:t>
            </a:r>
            <a:r>
              <a:rPr lang="ru-RU" dirty="0" err="1" smtClean="0"/>
              <a:t>адамдардың өмірі </a:t>
            </a:r>
            <a:r>
              <a:rPr lang="ru-RU" dirty="0" smtClean="0"/>
              <a:t>мен </a:t>
            </a:r>
            <a:r>
              <a:rPr lang="ru-RU" dirty="0" err="1" smtClean="0"/>
              <a:t>денсаулығына қауіп төндіретін ахуал</a:t>
            </a:r>
            <a:r>
              <a:rPr lang="ru-RU" dirty="0" smtClean="0"/>
              <a:t> </a:t>
            </a:r>
            <a:r>
              <a:rPr lang="ru-RU" dirty="0" err="1" smtClean="0"/>
              <a:t>туындаған жағдайларда</a:t>
            </a:r>
            <a:r>
              <a:rPr lang="ru-RU" dirty="0" smtClean="0"/>
              <a:t>, </a:t>
            </a:r>
            <a:r>
              <a:rPr lang="ru-RU" dirty="0" err="1" smtClean="0"/>
              <a:t>Қазақстан Республикасы</a:t>
            </a:r>
            <a:r>
              <a:rPr lang="ru-RU" dirty="0" smtClean="0"/>
              <a:t> </a:t>
            </a:r>
            <a:r>
              <a:rPr lang="ru-RU" dirty="0" err="1" smtClean="0"/>
              <a:t>Үкіметінің резервінен</a:t>
            </a:r>
            <a:r>
              <a:rPr lang="ru-RU" dirty="0" smtClean="0"/>
              <a:t> </a:t>
            </a:r>
            <a:r>
              <a:rPr lang="ru-RU" dirty="0" err="1" smtClean="0"/>
              <a:t>бөлінген ақша есебінен</a:t>
            </a:r>
            <a:r>
              <a:rPr lang="ru-RU" dirty="0" smtClean="0"/>
              <a:t> </a:t>
            </a:r>
            <a:r>
              <a:rPr lang="ru-RU" dirty="0" err="1" smtClean="0"/>
              <a:t>тауарларды</a:t>
            </a:r>
            <a:r>
              <a:rPr lang="ru-RU" dirty="0" smtClean="0"/>
              <a:t>, </a:t>
            </a:r>
            <a:r>
              <a:rPr lang="ru-RU" dirty="0" err="1" smtClean="0"/>
              <a:t>жұмыстарды</a:t>
            </a:r>
            <a:r>
              <a:rPr lang="ru-RU" dirty="0" smtClean="0"/>
              <a:t>, </a:t>
            </a:r>
            <a:r>
              <a:rPr lang="ru-RU" dirty="0" err="1" smtClean="0"/>
              <a:t>көрсетілетін қызметтерді 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;</a:t>
            </a:r>
          </a:p>
          <a:p>
            <a:pPr marL="514350" indent="-51435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062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80728"/>
            <a:ext cx="8579296" cy="5688632"/>
          </a:xfrm>
        </p:spPr>
        <p:txBody>
          <a:bodyPr>
            <a:normAutofit fontScale="92500"/>
          </a:bodyPr>
          <a:lstStyle/>
          <a:p>
            <a:pPr fontAlgn="base"/>
            <a:r>
              <a:rPr lang="ru-RU" sz="2800" dirty="0" smtClean="0"/>
              <a:t> 6) </a:t>
            </a:r>
            <a:r>
              <a:rPr lang="ru-RU" sz="2800" dirty="0" err="1" smtClean="0"/>
              <a:t>нарыққа реттеушілік</a:t>
            </a:r>
            <a:r>
              <a:rPr lang="ru-RU" sz="2800" dirty="0" smtClean="0"/>
              <a:t> </a:t>
            </a:r>
            <a:r>
              <a:rPr lang="ru-RU" sz="2800" dirty="0" err="1" smtClean="0"/>
              <a:t>әсер ету</a:t>
            </a:r>
            <a:r>
              <a:rPr lang="ru-RU" sz="2800" dirty="0" smtClean="0"/>
              <a:t> </a:t>
            </a:r>
            <a:r>
              <a:rPr lang="ru-RU" sz="2800" dirty="0" err="1" smtClean="0"/>
              <a:t>үшін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материалдық резервке</a:t>
            </a:r>
            <a:r>
              <a:rPr lang="ru-RU" sz="2800" dirty="0" smtClean="0"/>
              <a:t> </a:t>
            </a:r>
            <a:r>
              <a:rPr lang="ru-RU" sz="2800" dirty="0" err="1" smtClean="0"/>
              <a:t>тауарлар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   7)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материалдық резервтің материалдық құндылықтарын сақтау жөніндегі көрсетілетін қызметтерді 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   8)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материалдық резервтің жаңарту тәртібімен шығарылатын материалдық құндылықтарын бірінші</a:t>
            </a:r>
            <a:r>
              <a:rPr lang="ru-RU" sz="2800" dirty="0" smtClean="0"/>
              <a:t> </a:t>
            </a:r>
            <a:r>
              <a:rPr lang="ru-RU" sz="2800" dirty="0" err="1" smtClean="0"/>
              <a:t>кезектегі</a:t>
            </a:r>
            <a:r>
              <a:rPr lang="ru-RU" sz="2800" dirty="0" smtClean="0"/>
              <a:t> </a:t>
            </a:r>
            <a:r>
              <a:rPr lang="ru-RU" sz="2800" dirty="0" err="1" smtClean="0"/>
              <a:t>тәртіппен 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   9) </a:t>
            </a:r>
            <a:r>
              <a:rPr lang="ru-RU" sz="2800" dirty="0" err="1" smtClean="0"/>
              <a:t>жедел-іздестіру</a:t>
            </a:r>
            <a:r>
              <a:rPr lang="ru-RU" sz="2800" dirty="0" smtClean="0"/>
              <a:t>, </a:t>
            </a:r>
            <a:r>
              <a:rPr lang="ru-RU" sz="2800" dirty="0" err="1" smtClean="0"/>
              <a:t>қарсы барлау</a:t>
            </a:r>
            <a:r>
              <a:rPr lang="ru-RU" sz="2800" dirty="0" smtClean="0"/>
              <a:t> </a:t>
            </a:r>
            <a:r>
              <a:rPr lang="ru-RU" sz="2800" dirty="0" err="1" smtClean="0"/>
              <a:t>қызметін</a:t>
            </a:r>
            <a:r>
              <a:rPr lang="ru-RU" sz="2800" dirty="0" smtClean="0"/>
              <a:t>, </a:t>
            </a:r>
            <a:r>
              <a:rPr lang="ru-RU" sz="2800" dirty="0" err="1" smtClean="0"/>
              <a:t>сондай-ақ тергеу</a:t>
            </a:r>
            <a:r>
              <a:rPr lang="ru-RU" sz="2800" dirty="0" smtClean="0"/>
              <a:t> </a:t>
            </a:r>
            <a:r>
              <a:rPr lang="ru-RU" sz="2800" dirty="0" err="1" smtClean="0"/>
              <a:t>іс-қимылдарын жүзеге асыру</a:t>
            </a:r>
            <a:r>
              <a:rPr lang="ru-RU" sz="2800" dirty="0" smtClean="0"/>
              <a:t> </a:t>
            </a:r>
            <a:r>
              <a:rPr lang="ru-RU" sz="2800" dirty="0" err="1" smtClean="0"/>
              <a:t>үшін Қазақстан Республикасының заңнамасына сәйкес бұларды жүзеге асыруға уәкілеттік берілген</a:t>
            </a:r>
            <a:r>
              <a:rPr lang="ru-RU" sz="2800" dirty="0" smtClean="0"/>
              <a:t> </a:t>
            </a:r>
            <a:r>
              <a:rPr lang="ru-RU" sz="2800" dirty="0" err="1" smtClean="0"/>
              <a:t>органдардың</a:t>
            </a:r>
            <a:r>
              <a:rPr lang="ru-RU" sz="2800" dirty="0" smtClean="0"/>
              <a:t>:</a:t>
            </a:r>
          </a:p>
          <a:p>
            <a:pPr fontAlgn="base"/>
            <a:r>
              <a:rPr lang="ru-RU" sz="2800" dirty="0" smtClean="0"/>
              <a:t>   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</p:spPr>
        <p:txBody>
          <a:bodyPr>
            <a:normAutofit/>
          </a:bodyPr>
          <a:lstStyle/>
          <a:p>
            <a:pPr fontAlgn="base"/>
            <a:r>
              <a:rPr lang="ru-RU" sz="2800" dirty="0" smtClean="0"/>
              <a:t>  9-1) </a:t>
            </a:r>
            <a:r>
              <a:rPr lang="ru-RU" sz="2800" dirty="0" err="1" smtClean="0"/>
              <a:t>терроризмнің</a:t>
            </a:r>
            <a:r>
              <a:rPr lang="ru-RU" sz="2800" dirty="0" smtClean="0"/>
              <a:t>, </a:t>
            </a:r>
            <a:r>
              <a:rPr lang="ru-RU" sz="2800" dirty="0" err="1" smtClean="0"/>
              <a:t>экстремизмнің алдын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, </a:t>
            </a:r>
            <a:r>
              <a:rPr lang="ru-RU" sz="2800" dirty="0" err="1" smtClean="0"/>
              <a:t>жолын</a:t>
            </a:r>
            <a:r>
              <a:rPr lang="ru-RU" sz="2800" dirty="0" smtClean="0"/>
              <a:t> </a:t>
            </a:r>
            <a:r>
              <a:rPr lang="ru-RU" sz="2800" dirty="0" err="1" smtClean="0"/>
              <a:t>кесу</a:t>
            </a:r>
            <a:r>
              <a:rPr lang="ru-RU" sz="2800" dirty="0" smtClean="0"/>
              <a:t> </a:t>
            </a:r>
            <a:r>
              <a:rPr lang="ru-RU" sz="2800" dirty="0" err="1" smtClean="0"/>
              <a:t>және оларға қарсы іс-қимыл жөніндегі қызметті жүзеге асыру</a:t>
            </a:r>
            <a:r>
              <a:rPr lang="ru-RU" sz="2800" dirty="0" smtClean="0"/>
              <a:t> </a:t>
            </a:r>
            <a:r>
              <a:rPr lang="ru-RU" sz="2800" dirty="0" err="1" smtClean="0"/>
              <a:t>үшін қажетті тауарларды</a:t>
            </a:r>
            <a:r>
              <a:rPr lang="ru-RU" sz="2800" dirty="0" smtClean="0"/>
              <a:t>, </a:t>
            </a:r>
            <a:r>
              <a:rPr lang="ru-RU" sz="2800" dirty="0" err="1" smtClean="0"/>
              <a:t>жұмыстарды</a:t>
            </a:r>
            <a:r>
              <a:rPr lang="ru-RU" sz="2800" dirty="0" smtClean="0"/>
              <a:t>, </a:t>
            </a:r>
            <a:r>
              <a:rPr lang="ru-RU" sz="2800" dirty="0" err="1" smtClean="0"/>
              <a:t>көрсетілетін қызметтерді Қазақстан Республикасының заңнамасына сәйкес </a:t>
            </a:r>
            <a:r>
              <a:rPr lang="ru-RU" sz="2800" dirty="0" smtClean="0"/>
              <a:t>оны </a:t>
            </a:r>
            <a:r>
              <a:rPr lang="ru-RU" sz="2800" dirty="0" err="1" smtClean="0"/>
              <a:t>жүзеге асыруға уәкілеттік берілген</a:t>
            </a:r>
            <a:r>
              <a:rPr lang="ru-RU" sz="2800" dirty="0" smtClean="0"/>
              <a:t> </a:t>
            </a:r>
            <a:r>
              <a:rPr lang="ru-RU" sz="2800" dirty="0" err="1" smtClean="0"/>
              <a:t>органдардың 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алуы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   10) </a:t>
            </a:r>
            <a:r>
              <a:rPr lang="ru-RU" sz="2800" dirty="0" err="1" smtClean="0"/>
              <a:t>табиғат пайдалану</a:t>
            </a:r>
            <a:r>
              <a:rPr lang="ru-RU" sz="2800" dirty="0" smtClean="0"/>
              <a:t> </a:t>
            </a:r>
            <a:r>
              <a:rPr lang="ru-RU" sz="2800" dirty="0" err="1" smtClean="0"/>
              <a:t>құқығын 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   11) </a:t>
            </a:r>
            <a:r>
              <a:rPr lang="ru-RU" sz="2800" dirty="0" err="1" smtClean="0"/>
              <a:t>рейтингтік</a:t>
            </a:r>
            <a:r>
              <a:rPr lang="ru-RU" sz="2800" dirty="0" smtClean="0"/>
              <a:t> </a:t>
            </a:r>
            <a:r>
              <a:rPr lang="ru-RU" sz="2800" dirty="0" err="1" smtClean="0"/>
              <a:t>агенттіктер</a:t>
            </a:r>
            <a:r>
              <a:rPr lang="ru-RU" sz="2800" dirty="0" smtClean="0"/>
              <a:t> </a:t>
            </a:r>
            <a:r>
              <a:rPr lang="ru-RU" sz="2800" dirty="0" err="1" smtClean="0"/>
              <a:t>көрсететін қызметтерді</a:t>
            </a:r>
            <a:r>
              <a:rPr lang="ru-RU" sz="2800" dirty="0" smtClean="0"/>
              <a:t>, </a:t>
            </a:r>
            <a:r>
              <a:rPr lang="ru-RU" sz="2800" dirty="0" err="1" smtClean="0"/>
              <a:t>қаржылық көрсетілетін қызметтерді 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   12) </a:t>
            </a:r>
            <a:r>
              <a:rPr lang="ru-RU" sz="2800" dirty="0" err="1" smtClean="0"/>
              <a:t>зағип және көзі нашар</a:t>
            </a:r>
            <a:r>
              <a:rPr lang="ru-RU" sz="2800" dirty="0" smtClean="0"/>
              <a:t> </a:t>
            </a:r>
            <a:r>
              <a:rPr lang="ru-RU" sz="2800" dirty="0" err="1" smtClean="0"/>
              <a:t>көретін азаматтар</a:t>
            </a:r>
            <a:r>
              <a:rPr lang="ru-RU" sz="2800" dirty="0" smtClean="0"/>
              <a:t> </a:t>
            </a:r>
            <a:r>
              <a:rPr lang="ru-RU" sz="2800" dirty="0" err="1" smtClean="0"/>
              <a:t>үшін мамандандырылған </a:t>
            </a:r>
            <a:r>
              <a:rPr lang="ru-RU" sz="2800" dirty="0" smtClean="0"/>
              <a:t>к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тапханалардың көрсетілетін қызметтерін 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   13) </a:t>
            </a:r>
            <a:r>
              <a:rPr lang="ru-RU" sz="2800" dirty="0" err="1" smtClean="0"/>
              <a:t>бағалы қағаздарды</a:t>
            </a:r>
            <a:r>
              <a:rPr lang="ru-RU" sz="2800" dirty="0" smtClean="0"/>
              <a:t>, </a:t>
            </a:r>
            <a:r>
              <a:rPr lang="ru-RU" sz="2800" dirty="0" err="1" smtClean="0"/>
              <a:t>заңды тұлғалардың жарғылық капиталындағы үлестерді 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;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262</Words>
  <Application>Microsoft Office PowerPoint</Application>
  <PresentationFormat>Экран (4:3)</PresentationFormat>
  <Paragraphs>86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Тауарлық биржалар арқылы бір көзден әдісімен мемлекеттік сатып алулар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Қорытынды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Зарождение и развитие учета в Древнем мире</dc:title>
  <dc:creator>Пользователь</dc:creator>
  <cp:lastModifiedBy>Асия</cp:lastModifiedBy>
  <cp:revision>299</cp:revision>
  <dcterms:created xsi:type="dcterms:W3CDTF">2017-12-23T13:28:19Z</dcterms:created>
  <dcterms:modified xsi:type="dcterms:W3CDTF">2024-06-04T18:18:51Z</dcterms:modified>
</cp:coreProperties>
</file>