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37" r:id="rId2"/>
    <p:sldId id="256" r:id="rId3"/>
    <p:sldId id="257" r:id="rId4"/>
    <p:sldId id="338" r:id="rId5"/>
    <p:sldId id="339" r:id="rId6"/>
    <p:sldId id="340" r:id="rId7"/>
    <p:sldId id="341" r:id="rId8"/>
    <p:sldId id="342" r:id="rId9"/>
    <p:sldId id="343" r:id="rId10"/>
    <p:sldId id="344" r:id="rId11"/>
    <p:sldId id="345" r:id="rId12"/>
    <p:sldId id="346" r:id="rId13"/>
    <p:sldId id="347" r:id="rId14"/>
    <p:sldId id="296"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11430-CE5D-4E85-8D88-B3E7AC504615}" type="datetimeFigureOut">
              <a:rPr lang="ru-RU" smtClean="0"/>
              <a:pPr/>
              <a:t>05.06.2024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8651BD-54AA-448E-9CA0-5879DE50899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332656"/>
            <a:ext cx="8496944" cy="6192688"/>
          </a:xfrm>
        </p:spPr>
        <p:txBody>
          <a:bodyPr>
            <a:normAutofit fontScale="40000" lnSpcReduction="20000"/>
          </a:bodyPr>
          <a:lstStyle/>
          <a:p>
            <a:r>
              <a:rPr lang="ru-RU" sz="4800" dirty="0" err="1" smtClean="0">
                <a:solidFill>
                  <a:schemeClr val="tx1"/>
                </a:solidFill>
                <a:latin typeface="Times New Roman" pitchFamily="18" charset="0"/>
                <a:cs typeface="Times New Roman" pitchFamily="18" charset="0"/>
              </a:rPr>
              <a:t>Қазақстан Республикасы</a:t>
            </a:r>
            <a:r>
              <a:rPr lang="ru-RU" sz="4800" dirty="0" smtClean="0">
                <a:solidFill>
                  <a:schemeClr val="tx1"/>
                </a:solidFill>
                <a:latin typeface="Times New Roman" pitchFamily="18" charset="0"/>
                <a:cs typeface="Times New Roman" pitchFamily="18" charset="0"/>
              </a:rPr>
              <a:t> </a:t>
            </a:r>
            <a:r>
              <a:rPr lang="ru-RU" sz="4800" dirty="0" err="1" smtClean="0">
                <a:solidFill>
                  <a:schemeClr val="tx1"/>
                </a:solidFill>
                <a:latin typeface="Times New Roman" pitchFamily="18" charset="0"/>
                <a:cs typeface="Times New Roman" pitchFamily="18" charset="0"/>
              </a:rPr>
              <a:t>Ғылым және</a:t>
            </a:r>
            <a:r>
              <a:rPr lang="ru-RU" sz="4800" dirty="0" smtClean="0">
                <a:solidFill>
                  <a:schemeClr val="tx1"/>
                </a:solidFill>
                <a:latin typeface="Times New Roman" pitchFamily="18" charset="0"/>
                <a:cs typeface="Times New Roman" pitchFamily="18" charset="0"/>
              </a:rPr>
              <a:t> </a:t>
            </a:r>
            <a:r>
              <a:rPr lang="kk-KZ" sz="4800" dirty="0" smtClean="0">
                <a:solidFill>
                  <a:schemeClr val="tx1"/>
                </a:solidFill>
                <a:latin typeface="Times New Roman" pitchFamily="18" charset="0"/>
                <a:cs typeface="Times New Roman" pitchFamily="18" charset="0"/>
              </a:rPr>
              <a:t>жоғары </a:t>
            </a:r>
            <a:r>
              <a:rPr lang="ru-RU" sz="4800" dirty="0" err="1" smtClean="0">
                <a:solidFill>
                  <a:schemeClr val="tx1"/>
                </a:solidFill>
                <a:latin typeface="Times New Roman" pitchFamily="18" charset="0"/>
                <a:cs typeface="Times New Roman" pitchFamily="18" charset="0"/>
              </a:rPr>
              <a:t>білім</a:t>
            </a:r>
            <a:r>
              <a:rPr lang="ru-RU" sz="4800" dirty="0" smtClean="0">
                <a:solidFill>
                  <a:schemeClr val="tx1"/>
                </a:solidFill>
                <a:latin typeface="Times New Roman" pitchFamily="18" charset="0"/>
                <a:cs typeface="Times New Roman" pitchFamily="18" charset="0"/>
              </a:rPr>
              <a:t> </a:t>
            </a:r>
            <a:r>
              <a:rPr lang="ru-RU" sz="4800" dirty="0" err="1" smtClean="0">
                <a:solidFill>
                  <a:schemeClr val="tx1"/>
                </a:solidFill>
                <a:latin typeface="Times New Roman" pitchFamily="18" charset="0"/>
                <a:cs typeface="Times New Roman" pitchFamily="18" charset="0"/>
              </a:rPr>
              <a:t>министрлігі</a:t>
            </a:r>
            <a:endParaRPr lang="ru-RU" sz="4800" dirty="0" smtClean="0">
              <a:solidFill>
                <a:schemeClr val="tx1"/>
              </a:solidFill>
              <a:latin typeface="Times New Roman" pitchFamily="18" charset="0"/>
              <a:cs typeface="Times New Roman" pitchFamily="18" charset="0"/>
            </a:endParaRPr>
          </a:p>
          <a:p>
            <a:r>
              <a:rPr lang="ru-RU" sz="4800" dirty="0" smtClean="0">
                <a:solidFill>
                  <a:schemeClr val="tx1"/>
                </a:solidFill>
                <a:latin typeface="Times New Roman" pitchFamily="18" charset="0"/>
                <a:cs typeface="Times New Roman" pitchFamily="18" charset="0"/>
              </a:rPr>
              <a:t>Е.А. </a:t>
            </a:r>
            <a:r>
              <a:rPr lang="ru-RU" sz="4800" dirty="0" err="1" smtClean="0">
                <a:solidFill>
                  <a:schemeClr val="tx1"/>
                </a:solidFill>
                <a:latin typeface="Times New Roman" pitchFamily="18" charset="0"/>
                <a:cs typeface="Times New Roman" pitchFamily="18" charset="0"/>
              </a:rPr>
              <a:t>Бөкетов атындағы Қарағанды </a:t>
            </a:r>
            <a:r>
              <a:rPr lang="ru-RU" sz="4800" dirty="0" smtClean="0">
                <a:solidFill>
                  <a:schemeClr val="tx1"/>
                </a:solidFill>
                <a:latin typeface="Times New Roman" pitchFamily="18" charset="0"/>
                <a:cs typeface="Times New Roman" pitchFamily="18" charset="0"/>
              </a:rPr>
              <a:t>университет</a:t>
            </a:r>
          </a:p>
          <a:p>
            <a:r>
              <a:rPr lang="ru-RU" sz="48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4000" b="1" dirty="0" err="1" smtClean="0">
                <a:solidFill>
                  <a:schemeClr val="tx1"/>
                </a:solidFill>
                <a:latin typeface="Times New Roman" pitchFamily="18" charset="0"/>
                <a:cs typeface="Times New Roman" pitchFamily="18" charset="0"/>
              </a:rPr>
              <a:t>Атабаева</a:t>
            </a:r>
            <a:r>
              <a:rPr lang="ru-RU" sz="4000" b="1" dirty="0" smtClean="0">
                <a:solidFill>
                  <a:schemeClr val="tx1"/>
                </a:solidFill>
                <a:latin typeface="Times New Roman" pitchFamily="18" charset="0"/>
                <a:cs typeface="Times New Roman" pitchFamily="18" charset="0"/>
              </a:rPr>
              <a:t> Асия </a:t>
            </a:r>
            <a:r>
              <a:rPr lang="ru-RU" sz="4000" b="1" dirty="0" err="1" smtClean="0">
                <a:solidFill>
                  <a:schemeClr val="tx1"/>
                </a:solidFill>
                <a:latin typeface="Times New Roman" pitchFamily="18" charset="0"/>
                <a:cs typeface="Times New Roman" pitchFamily="18" charset="0"/>
              </a:rPr>
              <a:t>Кайрошовна</a:t>
            </a:r>
            <a:endParaRPr lang="ru-RU" sz="4000" b="1" dirty="0" smtClean="0">
              <a:solidFill>
                <a:schemeClr val="tx1"/>
              </a:solidFill>
              <a:latin typeface="Times New Roman" pitchFamily="18" charset="0"/>
              <a:cs typeface="Times New Roman" pitchFamily="18" charset="0"/>
            </a:endParaRPr>
          </a:p>
          <a:p>
            <a:r>
              <a:rPr lang="kk-KZ" sz="4000" b="1" dirty="0" smtClean="0">
                <a:solidFill>
                  <a:schemeClr val="tx1"/>
                </a:solidFill>
                <a:latin typeface="Times New Roman" pitchFamily="18" charset="0"/>
                <a:cs typeface="Times New Roman" pitchFamily="18" charset="0"/>
              </a:rPr>
              <a:t>Хамитова Дания Амантаевна</a:t>
            </a:r>
            <a:endParaRPr lang="ru-RU" sz="4000" dirty="0" smtClean="0">
              <a:solidFill>
                <a:schemeClr val="tx1"/>
              </a:solidFill>
              <a:latin typeface="Times New Roman" pitchFamily="18" charset="0"/>
              <a:cs typeface="Times New Roman" pitchFamily="18" charset="0"/>
            </a:endParaRPr>
          </a:p>
          <a:p>
            <a:r>
              <a:rPr lang="ru-RU" sz="4000" dirty="0" smtClean="0">
                <a:solidFill>
                  <a:schemeClr val="tx1"/>
                </a:solidFill>
                <a:latin typeface="Times New Roman" pitchFamily="18" charset="0"/>
                <a:cs typeface="Times New Roman" pitchFamily="18" charset="0"/>
              </a:rPr>
              <a:t> </a:t>
            </a:r>
          </a:p>
          <a:p>
            <a:r>
              <a:rPr lang="ru-RU" sz="4800" dirty="0" smtClean="0">
                <a:solidFill>
                  <a:schemeClr val="tx1"/>
                </a:solidFill>
                <a:latin typeface="Times New Roman" pitchFamily="18" charset="0"/>
                <a:cs typeface="Times New Roman" pitchFamily="18" charset="0"/>
              </a:rPr>
              <a:t>  </a:t>
            </a:r>
          </a:p>
          <a:p>
            <a:r>
              <a:rPr lang="ru-RU" sz="4800" b="1" dirty="0" smtClean="0">
                <a:solidFill>
                  <a:schemeClr val="tx1"/>
                </a:solidFill>
                <a:latin typeface="Times New Roman" pitchFamily="18" charset="0"/>
                <a:cs typeface="Times New Roman" pitchFamily="18" charset="0"/>
              </a:rPr>
              <a:t>«</a:t>
            </a:r>
            <a:r>
              <a:rPr lang="ru-RU" sz="4800" b="1" dirty="0" err="1" smtClean="0">
                <a:solidFill>
                  <a:schemeClr val="tx1"/>
                </a:solidFill>
                <a:latin typeface="Times New Roman" pitchFamily="18" charset="0"/>
                <a:cs typeface="Times New Roman" pitchFamily="18" charset="0"/>
              </a:rPr>
              <a:t>Мемлекеттік</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сатып</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алулар</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пәні бойынша</a:t>
            </a:r>
            <a:endParaRPr lang="ru-RU" sz="4800" dirty="0" smtClean="0">
              <a:solidFill>
                <a:schemeClr val="tx1"/>
              </a:solidFill>
              <a:latin typeface="Times New Roman" pitchFamily="18" charset="0"/>
              <a:cs typeface="Times New Roman" pitchFamily="18" charset="0"/>
            </a:endParaRPr>
          </a:p>
          <a:p>
            <a:r>
              <a:rPr lang="ru-RU" sz="4800" b="1" dirty="0" err="1" smtClean="0">
                <a:solidFill>
                  <a:schemeClr val="tx1"/>
                </a:solidFill>
                <a:latin typeface="Times New Roman" pitchFamily="18" charset="0"/>
                <a:cs typeface="Times New Roman" pitchFamily="18" charset="0"/>
              </a:rPr>
              <a:t>Мультимедиялық презентациялар</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(дәріс</a:t>
            </a:r>
            <a:r>
              <a:rPr lang="ru-RU" sz="4800" b="1" dirty="0" smtClean="0">
                <a:solidFill>
                  <a:schemeClr val="tx1"/>
                </a:solidFill>
                <a:latin typeface="Times New Roman" pitchFamily="18" charset="0"/>
                <a:cs typeface="Times New Roman" pitchFamily="18" charset="0"/>
              </a:rPr>
              <a:t>)</a:t>
            </a:r>
            <a:endParaRPr lang="ru-RU" sz="4800" dirty="0" smtClean="0">
              <a:solidFill>
                <a:schemeClr val="tx1"/>
              </a:solidFill>
              <a:latin typeface="Times New Roman" pitchFamily="18" charset="0"/>
              <a:cs typeface="Times New Roman" pitchFamily="18" charset="0"/>
            </a:endParaRPr>
          </a:p>
          <a:p>
            <a:r>
              <a:rPr lang="ru-RU" sz="48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6000" b="1" dirty="0" err="1" smtClean="0">
                <a:solidFill>
                  <a:schemeClr val="tx1"/>
                </a:solidFill>
                <a:latin typeface="Times New Roman" pitchFamily="18" charset="0"/>
                <a:cs typeface="Times New Roman" pitchFamily="18" charset="0"/>
              </a:rPr>
              <a:t>мамандығы: </a:t>
            </a:r>
            <a:r>
              <a:rPr lang="ru-RU" sz="6000" b="1" dirty="0" smtClean="0">
                <a:solidFill>
                  <a:schemeClr val="tx1"/>
                </a:solidFill>
                <a:latin typeface="Times New Roman" pitchFamily="18" charset="0"/>
                <a:cs typeface="Times New Roman" pitchFamily="18" charset="0"/>
              </a:rPr>
              <a:t>«6B04106- </a:t>
            </a:r>
            <a:r>
              <a:rPr lang="ru-RU" sz="6000" b="1" dirty="0" err="1" smtClean="0">
                <a:solidFill>
                  <a:schemeClr val="tx1"/>
                </a:solidFill>
                <a:latin typeface="Times New Roman" pitchFamily="18" charset="0"/>
                <a:cs typeface="Times New Roman" pitchFamily="18" charset="0"/>
              </a:rPr>
              <a:t>Есеп</a:t>
            </a:r>
            <a:r>
              <a:rPr lang="ru-RU" sz="6000" b="1" dirty="0" smtClean="0">
                <a:solidFill>
                  <a:schemeClr val="tx1"/>
                </a:solidFill>
                <a:latin typeface="Times New Roman" pitchFamily="18" charset="0"/>
                <a:cs typeface="Times New Roman" pitchFamily="18" charset="0"/>
              </a:rPr>
              <a:t> </a:t>
            </a:r>
            <a:r>
              <a:rPr lang="ru-RU" sz="6000" b="1" dirty="0" err="1" smtClean="0">
                <a:solidFill>
                  <a:schemeClr val="tx1"/>
                </a:solidFill>
                <a:latin typeface="Times New Roman" pitchFamily="18" charset="0"/>
                <a:cs typeface="Times New Roman" pitchFamily="18" charset="0"/>
              </a:rPr>
              <a:t>және </a:t>
            </a:r>
            <a:r>
              <a:rPr lang="ru-RU" sz="6000" b="1" dirty="0" smtClean="0">
                <a:solidFill>
                  <a:schemeClr val="tx1"/>
                </a:solidFill>
                <a:latin typeface="Times New Roman" pitchFamily="18" charset="0"/>
                <a:cs typeface="Times New Roman" pitchFamily="18" charset="0"/>
              </a:rPr>
              <a:t>аудит»</a:t>
            </a:r>
          </a:p>
          <a:p>
            <a:r>
              <a:rPr lang="ru-RU" sz="40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6000" b="1" smtClean="0">
                <a:solidFill>
                  <a:schemeClr val="tx1"/>
                </a:solidFill>
                <a:latin typeface="Times New Roman" pitchFamily="18" charset="0"/>
                <a:cs typeface="Times New Roman" pitchFamily="18" charset="0"/>
              </a:rPr>
              <a:t> </a:t>
            </a:r>
            <a:endParaRPr lang="ru-RU" sz="3600" b="1" dirty="0" smtClean="0">
              <a:solidFill>
                <a:schemeClr val="tx1"/>
              </a:solidFill>
              <a:latin typeface="Times New Roman" pitchFamily="18" charset="0"/>
              <a:cs typeface="Times New Roman" pitchFamily="18" charset="0"/>
            </a:endParaRPr>
          </a:p>
          <a:p>
            <a:r>
              <a:rPr lang="ru-RU" sz="3600" b="1" dirty="0" smtClean="0">
                <a:solidFill>
                  <a:schemeClr val="tx1"/>
                </a:solidFill>
                <a:latin typeface="Times New Roman" pitchFamily="18" charset="0"/>
                <a:cs typeface="Times New Roman" pitchFamily="18" charset="0"/>
              </a:rPr>
              <a:t> </a:t>
            </a:r>
          </a:p>
          <a:p>
            <a:r>
              <a:rPr lang="ru-RU" sz="1800" dirty="0" smtClean="0">
                <a:solidFill>
                  <a:schemeClr val="tx1"/>
                </a:solidFill>
                <a:latin typeface="Times New Roman" pitchFamily="18" charset="0"/>
                <a:cs typeface="Times New Roman" pitchFamily="18" charset="0"/>
              </a:rPr>
              <a:t> </a:t>
            </a:r>
          </a:p>
          <a:p>
            <a:endParaRPr lang="ru-RU" sz="1800" dirty="0" smtClean="0">
              <a:solidFill>
                <a:schemeClr val="tx1"/>
              </a:solidFill>
              <a:latin typeface="Times New Roman" pitchFamily="18" charset="0"/>
              <a:cs typeface="Times New Roman" pitchFamily="18" charset="0"/>
            </a:endParaRPr>
          </a:p>
          <a:p>
            <a:endParaRPr lang="ru-RU" sz="1800" dirty="0" smtClean="0">
              <a:solidFill>
                <a:schemeClr val="tx1"/>
              </a:solidFill>
              <a:latin typeface="Times New Roman" pitchFamily="18" charset="0"/>
              <a:cs typeface="Times New Roman" pitchFamily="18" charset="0"/>
            </a:endParaRPr>
          </a:p>
          <a:p>
            <a:r>
              <a:rPr lang="ru-RU" sz="4000" b="1" dirty="0" smtClean="0">
                <a:solidFill>
                  <a:schemeClr val="tx1"/>
                </a:solidFill>
                <a:latin typeface="Times New Roman" pitchFamily="18" charset="0"/>
                <a:cs typeface="Times New Roman" pitchFamily="18" charset="0"/>
              </a:rPr>
              <a:t>Караганда 2024</a:t>
            </a:r>
          </a:p>
          <a:p>
            <a:endParaRPr lang="ru-RU" sz="4500" dirty="0" smtClean="0">
              <a:solidFill>
                <a:schemeClr val="tx1"/>
              </a:solidFill>
              <a:latin typeface="Times New Roman" pitchFamily="18" charset="0"/>
              <a:cs typeface="Times New Roman" pitchFamily="18" charset="0"/>
            </a:endParaRPr>
          </a:p>
          <a:p>
            <a:endParaRPr lang="ru-RU" sz="24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980728"/>
            <a:ext cx="8579296" cy="5688632"/>
          </a:xfrm>
        </p:spPr>
        <p:txBody>
          <a:bodyPr>
            <a:normAutofit/>
          </a:bodyPr>
          <a:lstStyle/>
          <a:p>
            <a:pPr marL="514350" indent="-514350">
              <a:buNone/>
            </a:pPr>
            <a:r>
              <a:rPr lang="ru-RU" sz="2800" dirty="0" smtClean="0"/>
              <a:t>      </a:t>
            </a:r>
            <a:r>
              <a:rPr lang="ru-RU" sz="2800" dirty="0" err="1" smtClean="0"/>
              <a:t>Тапсырыс</a:t>
            </a:r>
            <a:r>
              <a:rPr lang="ru-RU" sz="2800" dirty="0" smtClean="0"/>
              <a:t> </a:t>
            </a:r>
            <a:r>
              <a:rPr lang="ru-RU" sz="2800" dirty="0" err="1" smtClean="0"/>
              <a:t>берушілердің тізілімі</a:t>
            </a:r>
            <a:r>
              <a:rPr lang="ru-RU" sz="2800" dirty="0" smtClean="0"/>
              <a:t> – </a:t>
            </a:r>
            <a:r>
              <a:rPr lang="ru-RU" sz="2800" dirty="0" err="1" smtClean="0"/>
              <a:t>өздерінің жұмыс істеуін</a:t>
            </a:r>
            <a:r>
              <a:rPr lang="ru-RU" sz="2800" dirty="0" smtClean="0"/>
              <a:t> </a:t>
            </a:r>
            <a:r>
              <a:rPr lang="ru-RU" sz="2800" dirty="0" err="1" smtClean="0"/>
              <a:t>қамтамасыз етуі</a:t>
            </a:r>
            <a:r>
              <a:rPr lang="ru-RU" sz="2800" dirty="0" smtClean="0"/>
              <a:t>, </a:t>
            </a:r>
            <a:r>
              <a:rPr lang="ru-RU" sz="2800" dirty="0" err="1" smtClean="0"/>
              <a:t>сондай-ақ </a:t>
            </a:r>
            <a:r>
              <a:rPr lang="ru-RU" sz="2800" dirty="0" smtClean="0"/>
              <a:t>осы </a:t>
            </a:r>
            <a:r>
              <a:rPr lang="ru-RU" sz="2800" dirty="0" err="1" smtClean="0"/>
              <a:t>Заңға және Қазақстан Республикасының азаматтық заңнамасына сәйкес мемлекеттік</a:t>
            </a:r>
            <a:r>
              <a:rPr lang="ru-RU" sz="2800" dirty="0" smtClean="0"/>
              <a:t> </a:t>
            </a:r>
            <a:r>
              <a:rPr lang="ru-RU" sz="2800" dirty="0" err="1" smtClean="0"/>
              <a:t>функцияларды</a:t>
            </a:r>
            <a:r>
              <a:rPr lang="ru-RU" sz="2800" dirty="0" smtClean="0"/>
              <a:t> не </a:t>
            </a:r>
            <a:r>
              <a:rPr lang="ru-RU" sz="2800" dirty="0" err="1" smtClean="0"/>
              <a:t>жарғылық қызметті орындауы</a:t>
            </a:r>
            <a:r>
              <a:rPr lang="ru-RU" sz="2800" dirty="0" smtClean="0"/>
              <a:t> </a:t>
            </a:r>
            <a:r>
              <a:rPr lang="ru-RU" sz="2800" dirty="0" err="1" smtClean="0"/>
              <a:t>үшін қажетті тауарларды</a:t>
            </a:r>
            <a:r>
              <a:rPr lang="ru-RU" sz="2800" dirty="0" smtClean="0"/>
              <a:t>, </a:t>
            </a:r>
            <a:r>
              <a:rPr lang="ru-RU" sz="2800" dirty="0" err="1" smtClean="0"/>
              <a:t>жұмыстарды</a:t>
            </a:r>
            <a:r>
              <a:rPr lang="ru-RU" sz="2800" dirty="0" smtClean="0"/>
              <a:t>, </a:t>
            </a:r>
            <a:r>
              <a:rPr lang="ru-RU" sz="2800" dirty="0" err="1" smtClean="0"/>
              <a:t>көрсетілетін қызметтерді сатып</a:t>
            </a:r>
            <a:r>
              <a:rPr lang="ru-RU" sz="2800" dirty="0" smtClean="0"/>
              <a:t> </a:t>
            </a:r>
            <a:r>
              <a:rPr lang="ru-RU" sz="2800" dirty="0" err="1" smtClean="0"/>
              <a:t>алуды</a:t>
            </a:r>
            <a:r>
              <a:rPr lang="ru-RU" sz="2800" dirty="0" smtClean="0"/>
              <a:t> </a:t>
            </a:r>
            <a:r>
              <a:rPr lang="ru-RU" sz="2800" dirty="0" err="1" smtClean="0"/>
              <a:t>жүзеге асыруға міндетті</a:t>
            </a:r>
            <a:r>
              <a:rPr lang="ru-RU" sz="2800" dirty="0" smtClean="0"/>
              <a:t> </a:t>
            </a:r>
            <a:r>
              <a:rPr lang="ru-RU" sz="2800" dirty="0" err="1" smtClean="0"/>
              <a:t>заңды тұлғалардың тізбесін</a:t>
            </a:r>
            <a:r>
              <a:rPr lang="ru-RU" sz="2800" dirty="0" smtClean="0"/>
              <a:t> </a:t>
            </a:r>
            <a:r>
              <a:rPr lang="ru-RU" sz="2800" dirty="0" err="1" smtClean="0"/>
              <a:t>білдіреді</a:t>
            </a:r>
            <a:r>
              <a:rPr lang="ru-RU" sz="2800" dirty="0" smtClean="0"/>
              <a:t>.</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784976" cy="6480720"/>
          </a:xfrm>
        </p:spPr>
        <p:txBody>
          <a:bodyPr>
            <a:normAutofit/>
          </a:bodyPr>
          <a:lstStyle/>
          <a:p>
            <a:pPr>
              <a:buNone/>
            </a:pPr>
            <a:r>
              <a:rPr lang="ru-RU" sz="2800" dirty="0" smtClean="0"/>
              <a:t>    </a:t>
            </a:r>
          </a:p>
          <a:p>
            <a:pPr>
              <a:buNone/>
            </a:pPr>
            <a:r>
              <a:rPr lang="ru-RU" sz="2800" dirty="0" smtClean="0"/>
              <a:t>    </a:t>
            </a:r>
            <a:r>
              <a:rPr lang="ru-RU" sz="2800" dirty="0" err="1" smtClean="0"/>
              <a:t>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шарттардың тізілімі</a:t>
            </a:r>
            <a:r>
              <a:rPr lang="ru-RU" sz="2800" dirty="0" smtClean="0"/>
              <a:t> </a:t>
            </a:r>
            <a:r>
              <a:rPr lang="ru-RU" sz="2800" dirty="0" err="1" smtClean="0"/>
              <a:t>тапсырыс</a:t>
            </a:r>
            <a:r>
              <a:rPr lang="ru-RU" sz="2800" dirty="0" smtClean="0"/>
              <a:t> </a:t>
            </a:r>
            <a:r>
              <a:rPr lang="ru-RU" sz="2800" dirty="0" err="1" smtClean="0"/>
              <a:t>берушілер</a:t>
            </a:r>
            <a:r>
              <a:rPr lang="ru-RU" sz="2800" dirty="0" smtClean="0"/>
              <a:t> </a:t>
            </a:r>
            <a:r>
              <a:rPr lang="ru-RU" sz="2800" dirty="0" err="1" smtClean="0"/>
              <a:t>тиісті</a:t>
            </a:r>
            <a:r>
              <a:rPr lang="ru-RU" sz="2800" dirty="0" smtClean="0"/>
              <a:t> </a:t>
            </a:r>
            <a:r>
              <a:rPr lang="ru-RU" sz="2800" dirty="0" err="1" smtClean="0"/>
              <a:t>қаржы жылында</a:t>
            </a:r>
            <a:r>
              <a:rPr lang="ru-RU" sz="2800" dirty="0" smtClean="0"/>
              <a:t> </a:t>
            </a:r>
            <a:r>
              <a:rPr lang="ru-RU" sz="2800" dirty="0" err="1" smtClean="0"/>
              <a:t>жасасқан 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шарттардың тізбесін</a:t>
            </a:r>
            <a:r>
              <a:rPr lang="ru-RU" sz="2800" dirty="0" smtClean="0"/>
              <a:t> </a:t>
            </a:r>
            <a:r>
              <a:rPr lang="ru-RU" sz="2800" dirty="0" err="1" smtClean="0"/>
              <a:t>білдіреді</a:t>
            </a:r>
            <a:r>
              <a:rPr lang="ru-RU" sz="2800" dirty="0" smtClean="0"/>
              <a:t> </a:t>
            </a:r>
            <a:r>
              <a:rPr lang="ru-RU" sz="2800" dirty="0" err="1" smtClean="0"/>
              <a:t>және 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шарттың нысанасы</a:t>
            </a:r>
            <a:r>
              <a:rPr lang="ru-RU" sz="2800" dirty="0" smtClean="0"/>
              <a:t>, </a:t>
            </a:r>
            <a:r>
              <a:rPr lang="ru-RU" sz="2800" dirty="0" err="1" smtClean="0"/>
              <a:t>сандық және құндық көрсеткіштері туралы</a:t>
            </a:r>
            <a:r>
              <a:rPr lang="ru-RU" sz="2800" dirty="0" smtClean="0"/>
              <a:t>, </a:t>
            </a:r>
            <a:r>
              <a:rPr lang="ru-RU" sz="2800" dirty="0" err="1" smtClean="0"/>
              <a:t>тараптардың шарттық міндеттемелерді</a:t>
            </a:r>
            <a:r>
              <a:rPr lang="ru-RU" sz="2800" dirty="0" smtClean="0"/>
              <a:t> </a:t>
            </a:r>
            <a:r>
              <a:rPr lang="ru-RU" sz="2800" dirty="0" err="1" smtClean="0"/>
              <a:t>орындау</a:t>
            </a:r>
            <a:r>
              <a:rPr lang="ru-RU" sz="2800" dirty="0" smtClean="0"/>
              <a:t> </a:t>
            </a:r>
            <a:r>
              <a:rPr lang="ru-RU" sz="2800" dirty="0" err="1" smtClean="0"/>
              <a:t>нәтижелері туралы</a:t>
            </a:r>
            <a:r>
              <a:rPr lang="ru-RU" sz="2800" dirty="0" smtClean="0"/>
              <a:t> </a:t>
            </a:r>
            <a:r>
              <a:rPr lang="ru-RU" sz="2800" dirty="0" err="1" smtClean="0"/>
              <a:t>мәліметтерді қамтиды</a:t>
            </a: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692696"/>
            <a:ext cx="8784976" cy="5976664"/>
          </a:xfrm>
        </p:spPr>
        <p:txBody>
          <a:bodyPr>
            <a:normAutofit/>
          </a:bodyPr>
          <a:lstStyle/>
          <a:p>
            <a:pPr fontAlgn="base"/>
            <a:r>
              <a:rPr lang="ru-RU" sz="2800" dirty="0" err="1" smtClean="0"/>
              <a:t>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шарттардың тізіліміне</a:t>
            </a:r>
            <a:r>
              <a:rPr lang="ru-RU" sz="2800" dirty="0" smtClean="0"/>
              <a:t> </a:t>
            </a:r>
            <a:r>
              <a:rPr lang="ru-RU" sz="2800" dirty="0" err="1" smtClean="0"/>
              <a:t>мәліметтер енгізуді</a:t>
            </a:r>
            <a:r>
              <a:rPr lang="ru-RU" sz="2800" dirty="0" smtClean="0"/>
              <a:t> </a:t>
            </a:r>
            <a:r>
              <a:rPr lang="ru-RU" sz="2800" dirty="0" err="1" smtClean="0"/>
              <a:t>тапсырыс</a:t>
            </a:r>
            <a:r>
              <a:rPr lang="ru-RU" sz="2800" dirty="0" smtClean="0"/>
              <a:t> </a:t>
            </a:r>
            <a:r>
              <a:rPr lang="ru-RU" sz="2800" dirty="0" err="1" smtClean="0"/>
              <a:t>беруші</a:t>
            </a:r>
            <a:r>
              <a:rPr lang="ru-RU" sz="2800" dirty="0" smtClean="0"/>
              <a:t>:</a:t>
            </a:r>
          </a:p>
          <a:p>
            <a:pPr fontAlgn="base"/>
            <a:r>
              <a:rPr lang="ru-RU" sz="2800" dirty="0" smtClean="0"/>
              <a:t>      </a:t>
            </a:r>
            <a:r>
              <a:rPr lang="ru-RU" sz="2800" dirty="0" err="1" smtClean="0"/>
              <a:t>тиісті</a:t>
            </a:r>
            <a:r>
              <a:rPr lang="ru-RU" sz="2800" dirty="0" smtClean="0"/>
              <a:t> </a:t>
            </a:r>
            <a:r>
              <a:rPr lang="ru-RU" sz="2800" dirty="0" err="1" smtClean="0"/>
              <a:t>қаржы жылында</a:t>
            </a:r>
            <a:r>
              <a:rPr lang="ru-RU" sz="2800" dirty="0" smtClean="0"/>
              <a:t> </a:t>
            </a:r>
            <a:r>
              <a:rPr lang="ru-RU" sz="2800" dirty="0" err="1" smtClean="0"/>
              <a:t>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жасалған шарттар</a:t>
            </a:r>
            <a:r>
              <a:rPr lang="ru-RU" sz="2800" dirty="0" smtClean="0"/>
              <a:t> </a:t>
            </a:r>
            <a:r>
              <a:rPr lang="ru-RU" sz="2800" dirty="0" err="1" smtClean="0"/>
              <a:t>бойынша</a:t>
            </a:r>
            <a:r>
              <a:rPr lang="ru-RU" sz="2800" dirty="0" smtClean="0"/>
              <a:t> – </a:t>
            </a:r>
            <a:r>
              <a:rPr lang="ru-RU" sz="2800" dirty="0" err="1" smtClean="0"/>
              <a:t>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a:t>
            </a:r>
            <a:r>
              <a:rPr lang="ru-RU" sz="2800" dirty="0" smtClean="0"/>
              <a:t> </a:t>
            </a:r>
            <a:r>
              <a:rPr lang="ru-RU" sz="2800" dirty="0" err="1" smtClean="0"/>
              <a:t>күшіне енген</a:t>
            </a:r>
            <a:r>
              <a:rPr lang="ru-RU" sz="2800" dirty="0" smtClean="0"/>
              <a:t> </a:t>
            </a:r>
            <a:r>
              <a:rPr lang="ru-RU" sz="2800" dirty="0" err="1" smtClean="0"/>
              <a:t>күннен бастап</a:t>
            </a:r>
            <a:r>
              <a:rPr lang="ru-RU" sz="2800" dirty="0" smtClean="0"/>
              <a:t> он </a:t>
            </a:r>
            <a:r>
              <a:rPr lang="ru-RU" sz="2800" dirty="0" err="1" smtClean="0"/>
              <a:t>жұмыс күнінен кешіктірмей</a:t>
            </a:r>
            <a:r>
              <a:rPr lang="ru-RU" sz="2800" dirty="0" smtClean="0"/>
              <a:t>;</a:t>
            </a:r>
          </a:p>
          <a:p>
            <a:r>
              <a:rPr lang="ru-RU" sz="2800" dirty="0" smtClean="0"/>
              <a:t>      </a:t>
            </a:r>
            <a:r>
              <a:rPr lang="ru-RU" sz="2800" dirty="0" err="1" smtClean="0"/>
              <a:t>мемлекеттік</a:t>
            </a:r>
            <a:r>
              <a:rPr lang="ru-RU" sz="2800" dirty="0" smtClean="0"/>
              <a:t> </a:t>
            </a:r>
            <a:r>
              <a:rPr lang="ru-RU" sz="2800" dirty="0" err="1" smtClean="0"/>
              <a:t>сатып</a:t>
            </a:r>
            <a:r>
              <a:rPr lang="ru-RU" sz="2800" dirty="0" smtClean="0"/>
              <a:t> </a:t>
            </a:r>
            <a:r>
              <a:rPr lang="ru-RU" sz="2800" dirty="0" err="1" smtClean="0"/>
              <a:t>алу</a:t>
            </a:r>
            <a:r>
              <a:rPr lang="ru-RU" sz="2800" dirty="0" smtClean="0"/>
              <a:t> </a:t>
            </a:r>
            <a:r>
              <a:rPr lang="ru-RU" sz="2800" dirty="0" err="1" smtClean="0"/>
              <a:t>туралы</a:t>
            </a:r>
            <a:r>
              <a:rPr lang="ru-RU" sz="2800" dirty="0" smtClean="0"/>
              <a:t> </a:t>
            </a:r>
            <a:r>
              <a:rPr lang="ru-RU" sz="2800" dirty="0" err="1" smtClean="0"/>
              <a:t>шартты</a:t>
            </a:r>
            <a:r>
              <a:rPr lang="ru-RU" sz="2800" dirty="0" smtClean="0"/>
              <a:t> </a:t>
            </a:r>
            <a:r>
              <a:rPr lang="ru-RU" sz="2800" dirty="0" err="1" smtClean="0"/>
              <a:t>орындау</a:t>
            </a:r>
            <a:r>
              <a:rPr lang="ru-RU" sz="2800" dirty="0" smtClean="0"/>
              <a:t> </a:t>
            </a:r>
            <a:r>
              <a:rPr lang="ru-RU" sz="2800" dirty="0" err="1" smtClean="0"/>
              <a:t>бойынша</a:t>
            </a:r>
            <a:r>
              <a:rPr lang="ru-RU" sz="2800" dirty="0" smtClean="0"/>
              <a:t> (</a:t>
            </a:r>
            <a:r>
              <a:rPr lang="ru-RU" sz="2800" dirty="0" err="1" smtClean="0"/>
              <a:t>тауарларды</a:t>
            </a:r>
            <a:r>
              <a:rPr lang="ru-RU" sz="2800" dirty="0" smtClean="0"/>
              <a:t> </a:t>
            </a:r>
            <a:r>
              <a:rPr lang="ru-RU" sz="2800" dirty="0" err="1" smtClean="0"/>
              <a:t>қабылдау-тапсыру актісі</a:t>
            </a:r>
            <a:r>
              <a:rPr lang="ru-RU" sz="2800" dirty="0" smtClean="0"/>
              <a:t> </a:t>
            </a:r>
            <a:r>
              <a:rPr lang="ru-RU" sz="2800" dirty="0" err="1" smtClean="0"/>
              <a:t>немесе</a:t>
            </a:r>
            <a:r>
              <a:rPr lang="ru-RU" sz="2800" dirty="0" smtClean="0"/>
              <a:t> </a:t>
            </a:r>
            <a:r>
              <a:rPr lang="ru-RU" sz="2800" dirty="0" err="1" smtClean="0"/>
              <a:t>орындалған жұмыстардың, көрсетілген қызметтердің актісі</a:t>
            </a:r>
            <a:r>
              <a:rPr lang="ru-RU" sz="2800" dirty="0" smtClean="0"/>
              <a:t>) – </a:t>
            </a:r>
            <a:r>
              <a:rPr lang="ru-RU" sz="2800" dirty="0" err="1" smtClean="0"/>
              <a:t>қол қойған күннен бастап</a:t>
            </a:r>
            <a:r>
              <a:rPr lang="ru-RU" sz="2800" dirty="0" smtClean="0"/>
              <a:t> он </a:t>
            </a:r>
            <a:r>
              <a:rPr lang="ru-RU" sz="2800" dirty="0" err="1" smtClean="0"/>
              <a:t>жұмыс күнінен кешіктірмей</a:t>
            </a: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980728"/>
            <a:ext cx="8784976" cy="5688632"/>
          </a:xfrm>
        </p:spPr>
        <p:txBody>
          <a:bodyPr>
            <a:normAutofit fontScale="85000" lnSpcReduction="20000"/>
          </a:bodyPr>
          <a:lstStyle/>
          <a:p>
            <a:pPr fontAlgn="base"/>
            <a:r>
              <a:rPr lang="ru-RU" dirty="0" err="1" smtClean="0"/>
              <a:t>Мемлекеттік</a:t>
            </a:r>
            <a:r>
              <a:rPr lang="ru-RU" dirty="0" smtClean="0"/>
              <a:t> </a:t>
            </a:r>
            <a:r>
              <a:rPr lang="ru-RU" dirty="0" err="1" smtClean="0"/>
              <a:t>сатып</a:t>
            </a:r>
            <a:r>
              <a:rPr lang="ru-RU" dirty="0" smtClean="0"/>
              <a:t> </a:t>
            </a:r>
            <a:r>
              <a:rPr lang="ru-RU" dirty="0" err="1" smtClean="0"/>
              <a:t>алуға жосықсыз қатысушылардың тізілімі</a:t>
            </a:r>
            <a:r>
              <a:rPr lang="ru-RU" dirty="0" smtClean="0"/>
              <a:t>:</a:t>
            </a:r>
          </a:p>
          <a:p>
            <a:pPr fontAlgn="base"/>
            <a:r>
              <a:rPr lang="ru-RU" dirty="0" smtClean="0"/>
              <a:t>      1) </a:t>
            </a:r>
            <a:r>
              <a:rPr lang="ru-RU" dirty="0" err="1" smtClean="0"/>
              <a:t>тапсырыс</a:t>
            </a:r>
            <a:r>
              <a:rPr lang="ru-RU" dirty="0" smtClean="0"/>
              <a:t> </a:t>
            </a:r>
            <a:r>
              <a:rPr lang="ru-RU" dirty="0" err="1" smtClean="0"/>
              <a:t>берушілер</a:t>
            </a:r>
            <a:r>
              <a:rPr lang="ru-RU" dirty="0" smtClean="0"/>
              <a:t> </a:t>
            </a:r>
            <a:r>
              <a:rPr lang="ru-RU" dirty="0" err="1" smtClean="0"/>
              <a:t>мемлекеттік</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туралы</a:t>
            </a:r>
            <a:r>
              <a:rPr lang="ru-RU" dirty="0" smtClean="0"/>
              <a:t> </a:t>
            </a:r>
            <a:r>
              <a:rPr lang="ru-RU" dirty="0" err="1" smtClean="0"/>
              <a:t>шарттарды</a:t>
            </a:r>
            <a:r>
              <a:rPr lang="ru-RU" dirty="0" smtClean="0"/>
              <a:t> </a:t>
            </a:r>
            <a:r>
              <a:rPr lang="ru-RU" dirty="0" err="1" smtClean="0"/>
              <a:t>біржақты тәртіппен бұзған</a:t>
            </a:r>
            <a:r>
              <a:rPr lang="ru-RU" dirty="0" smtClean="0"/>
              <a:t>, </a:t>
            </a:r>
            <a:r>
              <a:rPr lang="ru-RU" dirty="0" err="1" smtClean="0"/>
              <a:t>орындалуы</a:t>
            </a:r>
            <a:r>
              <a:rPr lang="ru-RU" dirty="0" smtClean="0"/>
              <a:t> </a:t>
            </a:r>
            <a:r>
              <a:rPr lang="ru-RU" dirty="0" err="1" smtClean="0"/>
              <a:t>барысында</a:t>
            </a:r>
            <a:r>
              <a:rPr lang="ru-RU" dirty="0" smtClean="0"/>
              <a:t> </a:t>
            </a:r>
            <a:r>
              <a:rPr lang="ru-RU" dirty="0" err="1" smtClean="0"/>
              <a:t>өнім берушінің біліктілік</a:t>
            </a:r>
            <a:r>
              <a:rPr lang="ru-RU" dirty="0" smtClean="0"/>
              <a:t> </a:t>
            </a:r>
            <a:r>
              <a:rPr lang="ru-RU" dirty="0" err="1" smtClean="0"/>
              <a:t>талаптары</a:t>
            </a:r>
            <a:r>
              <a:rPr lang="ru-RU" dirty="0" smtClean="0"/>
              <a:t> мен </a:t>
            </a:r>
            <a:r>
              <a:rPr lang="ru-RU" dirty="0" err="1" smtClean="0"/>
              <a:t>конкурстық құжаттаманың </a:t>
            </a:r>
            <a:r>
              <a:rPr lang="ru-RU" dirty="0" smtClean="0"/>
              <a:t>(</a:t>
            </a:r>
            <a:r>
              <a:rPr lang="ru-RU" dirty="0" err="1" smtClean="0"/>
              <a:t>аукциондық құжаттаманың</a:t>
            </a:r>
            <a:r>
              <a:rPr lang="ru-RU" dirty="0" smtClean="0"/>
              <a:t>) </a:t>
            </a:r>
            <a:r>
              <a:rPr lang="ru-RU" dirty="0" err="1" smtClean="0"/>
              <a:t>талаптарына</a:t>
            </a:r>
            <a:r>
              <a:rPr lang="ru-RU" dirty="0" smtClean="0"/>
              <a:t> </a:t>
            </a:r>
            <a:r>
              <a:rPr lang="ru-RU" dirty="0" err="1" smtClean="0"/>
              <a:t>сәйкес келмейтіндігі</a:t>
            </a:r>
            <a:r>
              <a:rPr lang="ru-RU" dirty="0" smtClean="0"/>
              <a:t> </a:t>
            </a:r>
            <a:r>
              <a:rPr lang="ru-RU" dirty="0" err="1" smtClean="0"/>
              <a:t>немесе</a:t>
            </a:r>
            <a:r>
              <a:rPr lang="ru-RU" dirty="0" smtClean="0"/>
              <a:t> </a:t>
            </a:r>
            <a:r>
              <a:rPr lang="ru-RU" dirty="0" err="1" smtClean="0"/>
              <a:t>өзінің осындай</a:t>
            </a:r>
            <a:r>
              <a:rPr lang="ru-RU" dirty="0" smtClean="0"/>
              <a:t> </a:t>
            </a:r>
            <a:r>
              <a:rPr lang="ru-RU" dirty="0" err="1" smtClean="0"/>
              <a:t>талаптарға сәйкестігі туралы</a:t>
            </a:r>
            <a:r>
              <a:rPr lang="ru-RU" dirty="0" smtClean="0"/>
              <a:t> </a:t>
            </a:r>
            <a:r>
              <a:rPr lang="ru-RU" dirty="0" err="1" smtClean="0"/>
              <a:t>анық емес</a:t>
            </a:r>
            <a:r>
              <a:rPr lang="ru-RU" dirty="0" smtClean="0"/>
              <a:t> </a:t>
            </a:r>
            <a:r>
              <a:rPr lang="ru-RU" dirty="0" err="1" smtClean="0"/>
              <a:t>ақпарат бергені</a:t>
            </a:r>
            <a:r>
              <a:rPr lang="ru-RU" dirty="0" smtClean="0"/>
              <a:t>, </a:t>
            </a:r>
            <a:r>
              <a:rPr lang="ru-RU" dirty="0" err="1" smtClean="0"/>
              <a:t>соның нәтижелері бойынша</a:t>
            </a:r>
            <a:r>
              <a:rPr lang="ru-RU" dirty="0" smtClean="0"/>
              <a:t> </a:t>
            </a:r>
            <a:r>
              <a:rPr lang="ru-RU" dirty="0" err="1" smtClean="0"/>
              <a:t>осындай</a:t>
            </a:r>
            <a:r>
              <a:rPr lang="ru-RU" dirty="0" smtClean="0"/>
              <a:t> </a:t>
            </a:r>
            <a:r>
              <a:rPr lang="ru-RU" dirty="0" err="1" smtClean="0"/>
              <a:t>шарт</a:t>
            </a:r>
            <a:r>
              <a:rPr lang="ru-RU" dirty="0" smtClean="0"/>
              <a:t> </a:t>
            </a:r>
            <a:r>
              <a:rPr lang="ru-RU" dirty="0" err="1" smtClean="0"/>
              <a:t>жасалып</a:t>
            </a:r>
            <a:r>
              <a:rPr lang="ru-RU" dirty="0" smtClean="0"/>
              <a:t>, </a:t>
            </a:r>
            <a:r>
              <a:rPr lang="ru-RU" dirty="0" err="1" smtClean="0"/>
              <a:t>оның </a:t>
            </a:r>
            <a:r>
              <a:rPr lang="ru-RU" dirty="0" smtClean="0"/>
              <a:t>конкурс (аукцион) </a:t>
            </a:r>
            <a:r>
              <a:rPr lang="ru-RU" dirty="0" err="1" smtClean="0"/>
              <a:t>жеңімпазы болуына</a:t>
            </a:r>
            <a:r>
              <a:rPr lang="ru-RU" dirty="0" smtClean="0"/>
              <a:t> </a:t>
            </a:r>
            <a:r>
              <a:rPr lang="ru-RU" dirty="0" err="1" smtClean="0"/>
              <a:t>мүмкіндік бергені</a:t>
            </a:r>
            <a:r>
              <a:rPr lang="ru-RU" dirty="0" smtClean="0"/>
              <a:t> </a:t>
            </a:r>
            <a:r>
              <a:rPr lang="ru-RU" dirty="0" err="1" smtClean="0"/>
              <a:t>анықталған өнім берушілердің</a:t>
            </a:r>
            <a:r>
              <a:rPr lang="ru-RU" dirty="0" smtClean="0"/>
              <a:t>;</a:t>
            </a:r>
          </a:p>
          <a:p>
            <a:r>
              <a:rPr lang="ru-RU" dirty="0" smtClean="0"/>
              <a:t>      2) </a:t>
            </a:r>
            <a:r>
              <a:rPr lang="ru-RU" dirty="0" err="1" smtClean="0"/>
              <a:t>мемлекеттік</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туралы</a:t>
            </a:r>
            <a:r>
              <a:rPr lang="ru-RU" dirty="0" smtClean="0"/>
              <a:t> </a:t>
            </a:r>
            <a:r>
              <a:rPr lang="ru-RU" dirty="0" err="1" smtClean="0"/>
              <a:t>шарт</a:t>
            </a:r>
            <a:r>
              <a:rPr lang="ru-RU" dirty="0" smtClean="0"/>
              <a:t> </a:t>
            </a:r>
            <a:r>
              <a:rPr lang="ru-RU" dirty="0" err="1" smtClean="0"/>
              <a:t>жасасудан</a:t>
            </a:r>
            <a:r>
              <a:rPr lang="ru-RU" dirty="0" smtClean="0"/>
              <a:t> </a:t>
            </a:r>
            <a:r>
              <a:rPr lang="ru-RU" dirty="0" err="1" smtClean="0"/>
              <a:t>жалтарған</a:t>
            </a:r>
            <a:r>
              <a:rPr lang="ru-RU" dirty="0" smtClean="0"/>
              <a:t>, </a:t>
            </a:r>
            <a:r>
              <a:rPr lang="ru-RU" dirty="0" err="1" smtClean="0"/>
              <a:t>жеңімпаздар деп</a:t>
            </a:r>
            <a:r>
              <a:rPr lang="ru-RU" dirty="0" smtClean="0"/>
              <a:t> </a:t>
            </a:r>
            <a:r>
              <a:rPr lang="ru-RU" dirty="0" err="1" smtClean="0"/>
              <a:t>айқындалған әлеуетті өнім берушілердің</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654032"/>
          </a:xfrm>
        </p:spPr>
        <p:txBody>
          <a:bodyPr>
            <a:normAutofit/>
          </a:bodyPr>
          <a:lstStyle/>
          <a:p>
            <a:r>
              <a:rPr lang="ru-RU" sz="3600" dirty="0" smtClean="0">
                <a:latin typeface="Times New Roman" pitchFamily="18" charset="0"/>
                <a:cs typeface="Times New Roman" pitchFamily="18" charset="0"/>
              </a:rPr>
              <a:t>Выводы</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214282" y="642918"/>
            <a:ext cx="8715436" cy="5929354"/>
          </a:xfrm>
        </p:spPr>
        <p:txBody>
          <a:bodyPr>
            <a:noAutofit/>
          </a:bodyPr>
          <a:lstStyle/>
          <a:p>
            <a:pPr fontAlgn="base"/>
            <a:r>
              <a:rPr lang="ru-RU" sz="2200" dirty="0" err="1" smtClean="0">
                <a:latin typeface="Times New Roman" pitchFamily="18" charset="0"/>
                <a:cs typeface="Times New Roman" pitchFamily="18" charset="0"/>
              </a:rPr>
              <a:t>Мемлекеттік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сатып</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алуға жосықсыз қатысушылар тізілімінде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қамтылған мәліметтер </a:t>
            </a:r>
            <a:r>
              <a:rPr lang="ru-RU" sz="2200" dirty="0" smtClean="0">
                <a:latin typeface="Times New Roman" pitchFamily="18" charset="0"/>
                <a:cs typeface="Times New Roman" pitchFamily="18" charset="0"/>
              </a:rPr>
              <a:t>осы </a:t>
            </a:r>
            <a:r>
              <a:rPr lang="ru-RU" sz="2200" dirty="0" err="1" smtClean="0">
                <a:latin typeface="Times New Roman" pitchFamily="18" charset="0"/>
                <a:cs typeface="Times New Roman" pitchFamily="18" charset="0"/>
              </a:rPr>
              <a:t>тармақтың бірінші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және екінші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бөліктерінде белгіленген</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мерзім</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аяқталған күннен бастап</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бір</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жұмыс күнінен кешіктірілмей</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көрсетілген тізілімнен</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алып</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тасталады</a:t>
            </a:r>
            <a:r>
              <a:rPr lang="ru-RU" sz="2200" dirty="0" smtClean="0">
                <a:latin typeface="Times New Roman" pitchFamily="18" charset="0"/>
                <a:cs typeface="Times New Roman" pitchFamily="18" charset="0"/>
              </a:rPr>
              <a:t>.</a:t>
            </a:r>
          </a:p>
          <a:p>
            <a:pPr fontAlgn="base"/>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Әлеуетті өнім берушіні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немесе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өнім берушіні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мемлекеттік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сатып</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алуға жосықсыз қатысушылардың тізіліміне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енгізу</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туралы</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шешімге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олардың Қазақстан Республикасының заңнамасына сәйкес шағым жасауына</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болады</a:t>
            </a:r>
            <a:r>
              <a:rPr lang="ru-RU" sz="2200" dirty="0" smtClean="0">
                <a:latin typeface="Times New Roman" pitchFamily="18" charset="0"/>
                <a:cs typeface="Times New Roman" pitchFamily="18" charset="0"/>
              </a:rPr>
              <a:t>.</a:t>
            </a:r>
          </a:p>
          <a:p>
            <a:pPr fontAlgn="base"/>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Қазақстан Республикасының мемлекеттік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құпиялар туралы</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заңнамасына сәйкес мемлекеттік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құпияларды құрайтын және </a:t>
            </a:r>
            <a:r>
              <a:rPr lang="ru-RU" sz="2200" dirty="0" smtClean="0">
                <a:latin typeface="Times New Roman" pitchFamily="18" charset="0"/>
                <a:cs typeface="Times New Roman" pitchFamily="18" charset="0"/>
              </a:rPr>
              <a:t>(</a:t>
            </a:r>
            <a:r>
              <a:rPr lang="ru-RU" sz="2200" dirty="0" err="1" smtClean="0">
                <a:latin typeface="Times New Roman" pitchFamily="18" charset="0"/>
                <a:cs typeface="Times New Roman" pitchFamily="18" charset="0"/>
              </a:rPr>
              <a:t>немесе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Қазақстан Республикасының Үкіметі айқындаған таралуы</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шектеулі</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қызметтік ақпаратты қамтитын мәліметтерді қоспағанда, тізілімдерде</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қамтылған мәліметтер мемлекеттік</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сатып</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алу</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веб-порталында</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орналастырылады</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kk-KZ" sz="3600" b="1" dirty="0" smtClean="0">
                <a:latin typeface="Times New Roman" pitchFamily="18" charset="0"/>
                <a:cs typeface="Times New Roman" pitchFamily="18" charset="0"/>
              </a:rPr>
              <a:t>Мемлекеттік сатып алуларды конкурс әдісімен жүзеге асыру</a:t>
            </a: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r>
              <a:rPr lang="ru-RU" dirty="0" err="1" smtClean="0">
                <a:solidFill>
                  <a:schemeClr val="tx1"/>
                </a:solidFill>
                <a:latin typeface="Times New Roman" pitchFamily="18" charset="0"/>
                <a:cs typeface="Times New Roman" pitchFamily="18" charset="0"/>
              </a:rPr>
              <a:t>Тақырып </a:t>
            </a:r>
            <a:r>
              <a:rPr lang="ru-RU" dirty="0" smtClean="0">
                <a:solidFill>
                  <a:schemeClr val="tx1"/>
                </a:solidFill>
                <a:latin typeface="Times New Roman" pitchFamily="18" charset="0"/>
                <a:cs typeface="Times New Roman" pitchFamily="18" charset="0"/>
              </a:rPr>
              <a:t>4</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712968" cy="6408712"/>
          </a:xfrm>
        </p:spPr>
        <p:txBody>
          <a:bodyPr>
            <a:normAutofit fontScale="77500" lnSpcReduction="20000"/>
          </a:bodyPr>
          <a:lstStyle/>
          <a:p>
            <a:r>
              <a:rPr lang="kk-KZ" sz="3100" b="1" dirty="0" smtClean="0">
                <a:latin typeface="Times New Roman" pitchFamily="18" charset="0"/>
                <a:cs typeface="Times New Roman" pitchFamily="18" charset="0"/>
              </a:rPr>
              <a:t>Қарастырылатын сұрақтар:</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1.Мемлекеттік сатып алуларды конкурс әдісімен жүзеге асыру кезеңдері</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2. Конкурстық құжаттар</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3. Конкурстық құжаттар жобасын алдын ала талқылау </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4. Конкурсқа қатысуға өтініш</a:t>
            </a:r>
            <a:endParaRPr lang="ru-RU" sz="3100" b="1" dirty="0" smtClean="0">
              <a:latin typeface="Times New Roman" pitchFamily="18" charset="0"/>
              <a:cs typeface="Times New Roman" pitchFamily="18" charset="0"/>
            </a:endParaRPr>
          </a:p>
          <a:p>
            <a:pPr marL="457200" lvl="0" indent="-457200">
              <a:buFont typeface="+mj-lt"/>
              <a:buAutoNum type="arabicPeriod"/>
            </a:pPr>
            <a:endParaRPr lang="ru-RU" sz="2800" b="1"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Литература:</a:t>
            </a:r>
          </a:p>
          <a:p>
            <a:pPr marL="514350" indent="-514350">
              <a:buFont typeface="+mj-lt"/>
              <a:buAutoNum type="arabicPeriod"/>
            </a:pPr>
            <a:r>
              <a:rPr lang="ru-RU" sz="2800" dirty="0" smtClean="0">
                <a:latin typeface="Times New Roman" pitchFamily="18" charset="0"/>
                <a:cs typeface="Times New Roman" pitchFamily="18" charset="0"/>
              </a:rPr>
              <a:t>Закон Республики Казахстан от 4 декабря 2015 года № 434-V «О государственных закупках» (с изменениями по состоянию на 03.07.2017 г.);</a:t>
            </a:r>
            <a:endParaRPr lang="ru-RU" sz="2800" b="1" dirty="0" smtClean="0">
              <a:latin typeface="Times New Roman" pitchFamily="18" charset="0"/>
              <a:cs typeface="Times New Roman" pitchFamily="18" charset="0"/>
            </a:endParaRPr>
          </a:p>
          <a:p>
            <a:pPr marL="514350" indent="-514350">
              <a:buFont typeface="+mj-lt"/>
              <a:buAutoNum type="arabicPeriod"/>
            </a:pPr>
            <a:r>
              <a:rPr lang="ru-RU" sz="2800" dirty="0" err="1" smtClean="0">
                <a:latin typeface="Times New Roman" pitchFamily="18" charset="0"/>
                <a:cs typeface="Times New Roman" pitchFamily="18" charset="0"/>
              </a:rPr>
              <a:t>Дёгтев</a:t>
            </a:r>
            <a:r>
              <a:rPr lang="ru-RU" sz="2800" dirty="0" smtClean="0">
                <a:latin typeface="Times New Roman" pitchFamily="18" charset="0"/>
                <a:cs typeface="Times New Roman" pitchFamily="18" charset="0"/>
              </a:rPr>
              <a:t> Г.В., Гладилина И.П., Акимов Н.А., Банников П.А. Управление закупками товаров, работ, услуг для обеспечения государственных нужд: учебно-методическое пособие. – М.: </a:t>
            </a:r>
            <a:r>
              <a:rPr lang="ru-RU" sz="2800" dirty="0" err="1" smtClean="0">
                <a:latin typeface="Times New Roman" pitchFamily="18" charset="0"/>
                <a:cs typeface="Times New Roman" pitchFamily="18" charset="0"/>
              </a:rPr>
              <a:t>Моск</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гор.ун-т</a:t>
            </a:r>
            <a:r>
              <a:rPr lang="ru-RU" sz="2800" dirty="0" smtClean="0">
                <a:latin typeface="Times New Roman" pitchFamily="18" charset="0"/>
                <a:cs typeface="Times New Roman" pitchFamily="18" charset="0"/>
              </a:rPr>
              <a:t> управления Правительства Москвы, 2013. – 120с.;</a:t>
            </a:r>
          </a:p>
          <a:p>
            <a:pPr marL="514350" indent="-514350">
              <a:buFont typeface="+mj-lt"/>
              <a:buAutoNum type="arabicPeriod"/>
            </a:pPr>
            <a:r>
              <a:rPr lang="ru-RU" sz="2800" dirty="0" smtClean="0">
                <a:latin typeface="Times New Roman" pitchFamily="18" charset="0"/>
                <a:cs typeface="Times New Roman" pitchFamily="18" charset="0"/>
              </a:rPr>
              <a:t>Доронин, С. Н. </a:t>
            </a:r>
            <a:r>
              <a:rPr lang="ru-RU" sz="2800" dirty="0" err="1" smtClean="0">
                <a:latin typeface="Times New Roman" pitchFamily="18" charset="0"/>
                <a:cs typeface="Times New Roman" pitchFamily="18" charset="0"/>
              </a:rPr>
              <a:t>Госзакупки</a:t>
            </a:r>
            <a:r>
              <a:rPr lang="ru-RU" sz="2800" dirty="0" smtClean="0">
                <a:latin typeface="Times New Roman" pitchFamily="18" charset="0"/>
                <a:cs typeface="Times New Roman" pitchFamily="18" charset="0"/>
              </a:rPr>
              <a:t>: законодательная основа, механизмы реализации, </a:t>
            </a:r>
            <a:r>
              <a:rPr lang="ru-RU" sz="2800" dirty="0" err="1" smtClean="0">
                <a:latin typeface="Times New Roman" pitchFamily="18" charset="0"/>
                <a:cs typeface="Times New Roman" pitchFamily="18" charset="0"/>
              </a:rPr>
              <a:t>риск-ориентированная</a:t>
            </a:r>
            <a:r>
              <a:rPr lang="ru-RU" sz="2800" dirty="0" smtClean="0">
                <a:latin typeface="Times New Roman" pitchFamily="18" charset="0"/>
                <a:cs typeface="Times New Roman" pitchFamily="18" charset="0"/>
              </a:rPr>
              <a:t> технология управления [Текст]: монография / С. Н. Доронин, Н. А. </a:t>
            </a:r>
            <a:r>
              <a:rPr lang="ru-RU" sz="2800" dirty="0" err="1" smtClean="0">
                <a:latin typeface="Times New Roman" pitchFamily="18" charset="0"/>
                <a:cs typeface="Times New Roman" pitchFamily="18" charset="0"/>
              </a:rPr>
              <a:t>Рыхтикова</a:t>
            </a:r>
            <a:r>
              <a:rPr lang="ru-RU" sz="2800" dirty="0" smtClean="0">
                <a:latin typeface="Times New Roman" pitchFamily="18" charset="0"/>
                <a:cs typeface="Times New Roman" pitchFamily="18" charset="0"/>
              </a:rPr>
              <a:t>, А. О. Васильев. - М. : ФОРУМ: ИНФРА-М, 2013. - 231 с.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7784" y="274638"/>
            <a:ext cx="4392488" cy="850106"/>
          </a:xfrm>
          <a:solidFill>
            <a:schemeClr val="accent5">
              <a:lumMod val="40000"/>
              <a:lumOff val="60000"/>
            </a:schemeClr>
          </a:solidFill>
        </p:spPr>
        <p:txBody>
          <a:bodyPr/>
          <a:lstStyle/>
          <a:p>
            <a:r>
              <a:rPr lang="ru-RU" sz="3600" b="1" dirty="0" smtClean="0">
                <a:latin typeface="Times New Roman" panose="02020603050405020304" pitchFamily="18" charset="0"/>
                <a:cs typeface="Times New Roman" panose="02020603050405020304" pitchFamily="18" charset="0"/>
              </a:rPr>
              <a:t>Конкурс</a:t>
            </a:r>
            <a:r>
              <a:rPr lang="ru-RU" dirty="0" smtClean="0"/>
              <a:t> </a:t>
            </a:r>
            <a:endParaRPr lang="ru-RU" dirty="0"/>
          </a:p>
        </p:txBody>
      </p:sp>
      <p:sp>
        <p:nvSpPr>
          <p:cNvPr id="3" name="Объект 2"/>
          <p:cNvSpPr>
            <a:spLocks noGrp="1"/>
          </p:cNvSpPr>
          <p:nvPr>
            <p:ph idx="1"/>
          </p:nvPr>
        </p:nvSpPr>
        <p:spPr/>
        <p:txBody>
          <a:bodyPr/>
          <a:lstStyle/>
          <a:p>
            <a:r>
              <a:rPr lang="kk-KZ" dirty="0" smtClean="0"/>
              <a:t>Өздерінің конкурс (аукцион) жеңімпазы болуына мүмкіндік берген анық емес ақпарат ұсынған, соның нәтижелері бойынша өздерімен мемлекеттік сатып алу туралы шарт жасалған әлеуетті өнім берушілер осы Заңда белгіленген тәртіппен мемлекеттік сатып алуға жосықсыз қатысушылардың тізіліміне енгізіледі</a:t>
            </a:r>
            <a:r>
              <a:rPr lang="ru-RU" dirty="0" smtClean="0"/>
              <a:t>         </a:t>
            </a:r>
            <a:endParaRPr lang="ru-RU" dirty="0"/>
          </a:p>
        </p:txBody>
      </p:sp>
    </p:spTree>
    <p:extLst>
      <p:ext uri="{BB962C8B-B14F-4D97-AF65-F5344CB8AC3E}">
        <p14:creationId xmlns:p14="http://schemas.microsoft.com/office/powerpoint/2010/main" xmlns="" val="3209960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980728"/>
            <a:ext cx="8229600" cy="4525963"/>
          </a:xfrm>
        </p:spPr>
        <p:txBody>
          <a:bodyPr>
            <a:normAutofit lnSpcReduction="10000"/>
          </a:bodyPr>
          <a:lstStyle/>
          <a:p>
            <a:pPr marL="0" indent="0">
              <a:buNone/>
            </a:pPr>
            <a:endParaRPr lang="ru-RU" dirty="0"/>
          </a:p>
          <a:p>
            <a:pPr marL="0" indent="0">
              <a:buNone/>
            </a:pPr>
            <a:r>
              <a:rPr lang="kk-KZ" dirty="0" smtClean="0"/>
              <a:t>Әлеуетті өнім беруші ұсынатын ақпараттың анықтығын тапсырыс беруші, мемлекеттік сатып алуды ұйымдастырушы, мемлекеттік сатып алуды бірыңғай ұйымдастырушы, уәкілетті орган не мемлекеттік аудит және қаржылық бақылау органдары мемлекеттік сатып алуды жүзеге асырудың кез келген сатысында анықтай алады</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41676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Grp="1"/>
          </p:cNvGrpSpPr>
          <p:nvPr/>
        </p:nvGrpSpPr>
        <p:grpSpPr bwMode="auto">
          <a:xfrm>
            <a:off x="251520" y="1052736"/>
            <a:ext cx="8483272" cy="5617840"/>
            <a:chOff x="540" y="666"/>
            <a:chExt cx="10140" cy="6714"/>
          </a:xfrm>
        </p:grpSpPr>
        <p:grpSp>
          <p:nvGrpSpPr>
            <p:cNvPr id="3" name="Group 3"/>
            <p:cNvGrpSpPr>
              <a:grpSpLocks/>
            </p:cNvGrpSpPr>
            <p:nvPr/>
          </p:nvGrpSpPr>
          <p:grpSpPr bwMode="auto">
            <a:xfrm>
              <a:off x="5175" y="666"/>
              <a:ext cx="1275" cy="1254"/>
              <a:chOff x="5175" y="666"/>
              <a:chExt cx="1275" cy="1254"/>
            </a:xfrm>
          </p:grpSpPr>
          <p:sp>
            <p:nvSpPr>
              <p:cNvPr id="1028" name="Oval 4"/>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29" name="Text Box 5"/>
              <p:cNvSpPr txBox="1">
                <a:spLocks noChangeArrowheads="1"/>
              </p:cNvSpPr>
              <p:nvPr/>
            </p:nvSpPr>
            <p:spPr bwMode="auto">
              <a:xfrm>
                <a:off x="5313" y="990"/>
                <a:ext cx="1020" cy="68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5 р.д.</a:t>
                </a:r>
              </a:p>
            </p:txBody>
          </p:sp>
        </p:grpSp>
        <p:sp>
          <p:nvSpPr>
            <p:cNvPr id="1030" name="AutoShape 6"/>
            <p:cNvSpPr>
              <a:spLocks noChangeArrowheads="1"/>
            </p:cNvSpPr>
            <p:nvPr/>
          </p:nvSpPr>
          <p:spPr bwMode="auto">
            <a:xfrm>
              <a:off x="540" y="666"/>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1" name="Text Box 7"/>
            <p:cNvSpPr txBox="1">
              <a:spLocks noChangeArrowheads="1"/>
            </p:cNvSpPr>
            <p:nvPr/>
          </p:nvSpPr>
          <p:spPr bwMode="auto">
            <a:xfrm>
              <a:off x="1401" y="666"/>
              <a:ext cx="1884" cy="10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u="none" strike="noStrike" cap="none" normalizeH="0" baseline="0" dirty="0" smtClean="0">
                  <a:ln>
                    <a:noFill/>
                  </a:ln>
                  <a:solidFill>
                    <a:schemeClr val="tx1"/>
                  </a:solidFill>
                  <a:effectLst/>
                  <a:latin typeface="Times New Roman" pitchFamily="18" charset="0"/>
                  <a:cs typeface="Times New Roman" pitchFamily="18" charset="0"/>
                </a:rPr>
                <a:t>1. </a:t>
              </a:r>
              <a:r>
                <a:rPr kumimoji="0" lang="ru-RU" b="1" u="none" strike="noStrike" cap="none" normalizeH="0" baseline="0" dirty="0" smtClean="0">
                  <a:ln>
                    <a:noFill/>
                  </a:ln>
                  <a:solidFill>
                    <a:schemeClr val="tx1"/>
                  </a:solidFill>
                  <a:effectLst/>
                  <a:latin typeface="Times New Roman" pitchFamily="18" charset="0"/>
                  <a:cs typeface="Times New Roman" pitchFamily="18" charset="0"/>
                </a:rPr>
                <a:t>Обсуждение конкурса</a:t>
              </a:r>
            </a:p>
          </p:txBody>
        </p:sp>
        <p:grpSp>
          <p:nvGrpSpPr>
            <p:cNvPr id="4" name="Group 8"/>
            <p:cNvGrpSpPr>
              <a:grpSpLocks/>
            </p:cNvGrpSpPr>
            <p:nvPr/>
          </p:nvGrpSpPr>
          <p:grpSpPr bwMode="auto">
            <a:xfrm>
              <a:off x="540" y="2400"/>
              <a:ext cx="3705" cy="1455"/>
              <a:chOff x="540" y="2400"/>
              <a:chExt cx="3705" cy="1455"/>
            </a:xfrm>
          </p:grpSpPr>
          <p:sp>
            <p:nvSpPr>
              <p:cNvPr id="1033" name="AutoShape 9"/>
              <p:cNvSpPr>
                <a:spLocks noChangeArrowheads="1"/>
              </p:cNvSpPr>
              <p:nvPr/>
            </p:nvSpPr>
            <p:spPr bwMode="auto">
              <a:xfrm>
                <a:off x="540" y="2400"/>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4" name="Text Box 10"/>
              <p:cNvSpPr txBox="1">
                <a:spLocks noChangeArrowheads="1"/>
              </p:cNvSpPr>
              <p:nvPr/>
            </p:nvSpPr>
            <p:spPr bwMode="auto">
              <a:xfrm>
                <a:off x="1455" y="2400"/>
                <a:ext cx="1830" cy="1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1600" b="1" u="none" strike="noStrike" cap="none" normalizeH="0" baseline="0" dirty="0" smtClean="0">
                    <a:ln>
                      <a:noFill/>
                    </a:ln>
                    <a:solidFill>
                      <a:schemeClr val="tx1"/>
                    </a:solidFill>
                    <a:effectLst/>
                    <a:latin typeface="Times New Roman" pitchFamily="18" charset="0"/>
                    <a:cs typeface="Times New Roman" pitchFamily="18" charset="0"/>
                  </a:rPr>
                  <a:t>2. </a:t>
                </a:r>
                <a:r>
                  <a:rPr kumimoji="0" lang="ru-RU" sz="1700" b="1" u="none" strike="noStrike" cap="none" normalizeH="0" baseline="0" dirty="0" smtClean="0">
                    <a:ln>
                      <a:noFill/>
                    </a:ln>
                    <a:solidFill>
                      <a:schemeClr val="tx1"/>
                    </a:solidFill>
                    <a:effectLst/>
                    <a:latin typeface="Times New Roman" pitchFamily="18" charset="0"/>
                    <a:cs typeface="Times New Roman" pitchFamily="18" charset="0"/>
                  </a:rPr>
                  <a:t>Изменение </a:t>
                </a:r>
              </a:p>
              <a:p>
                <a:pPr marL="0" marR="0" lvl="0" indent="0" algn="ctr" defTabSz="914400" rtl="0" eaLnBrk="1" fontAlgn="base" latinLnBrk="0" hangingPunct="1">
                  <a:lnSpc>
                    <a:spcPct val="100000"/>
                  </a:lnSpc>
                  <a:spcBef>
                    <a:spcPct val="0"/>
                  </a:spcBef>
                  <a:buClrTx/>
                  <a:buSzTx/>
                  <a:buFontTx/>
                  <a:buNone/>
                  <a:tabLst/>
                </a:pPr>
                <a:r>
                  <a:rPr kumimoji="0" lang="ru-RU" sz="1700" b="1" u="none" strike="noStrike" cap="none" normalizeH="0" baseline="0" dirty="0" smtClean="0">
                    <a:ln>
                      <a:noFill/>
                    </a:ln>
                    <a:solidFill>
                      <a:schemeClr val="tx1"/>
                    </a:solidFill>
                    <a:effectLst/>
                    <a:latin typeface="Times New Roman" pitchFamily="18" charset="0"/>
                    <a:cs typeface="Times New Roman" pitchFamily="18" charset="0"/>
                  </a:rPr>
                  <a:t>требований  конкурса</a:t>
                </a:r>
              </a:p>
            </p:txBody>
          </p:sp>
        </p:grpSp>
        <p:grpSp>
          <p:nvGrpSpPr>
            <p:cNvPr id="5" name="Group 11"/>
            <p:cNvGrpSpPr>
              <a:grpSpLocks/>
            </p:cNvGrpSpPr>
            <p:nvPr/>
          </p:nvGrpSpPr>
          <p:grpSpPr bwMode="auto">
            <a:xfrm>
              <a:off x="540" y="4260"/>
              <a:ext cx="3705" cy="1455"/>
              <a:chOff x="540" y="2400"/>
              <a:chExt cx="3705" cy="1455"/>
            </a:xfrm>
          </p:grpSpPr>
          <p:sp>
            <p:nvSpPr>
              <p:cNvPr id="1036" name="AutoShape 12"/>
              <p:cNvSpPr>
                <a:spLocks noChangeArrowheads="1"/>
              </p:cNvSpPr>
              <p:nvPr/>
            </p:nvSpPr>
            <p:spPr bwMode="auto">
              <a:xfrm>
                <a:off x="540" y="2400"/>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7" name="Text Box 13"/>
              <p:cNvSpPr txBox="1">
                <a:spLocks noChangeArrowheads="1"/>
              </p:cNvSpPr>
              <p:nvPr/>
            </p:nvSpPr>
            <p:spPr bwMode="auto">
              <a:xfrm>
                <a:off x="1455" y="2400"/>
                <a:ext cx="1830" cy="1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1600" b="1" u="none" strike="noStrike" cap="none" normalizeH="0" baseline="0" dirty="0" smtClean="0">
                    <a:ln>
                      <a:noFill/>
                    </a:ln>
                    <a:solidFill>
                      <a:schemeClr val="tx1"/>
                    </a:solidFill>
                    <a:effectLst/>
                    <a:latin typeface="Times New Roman" pitchFamily="18" charset="0"/>
                    <a:cs typeface="Times New Roman" pitchFamily="18" charset="0"/>
                  </a:rPr>
                  <a:t>3. </a:t>
                </a: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Прием </a:t>
                </a:r>
              </a:p>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заявок</a:t>
                </a:r>
              </a:p>
            </p:txBody>
          </p:sp>
        </p:grpSp>
        <p:grpSp>
          <p:nvGrpSpPr>
            <p:cNvPr id="6" name="Group 14"/>
            <p:cNvGrpSpPr>
              <a:grpSpLocks/>
            </p:cNvGrpSpPr>
            <p:nvPr/>
          </p:nvGrpSpPr>
          <p:grpSpPr bwMode="auto">
            <a:xfrm>
              <a:off x="540" y="5925"/>
              <a:ext cx="3705" cy="1455"/>
              <a:chOff x="540" y="2400"/>
              <a:chExt cx="3705" cy="1455"/>
            </a:xfrm>
          </p:grpSpPr>
          <p:sp>
            <p:nvSpPr>
              <p:cNvPr id="1039" name="AutoShape 15"/>
              <p:cNvSpPr>
                <a:spLocks noChangeArrowheads="1"/>
              </p:cNvSpPr>
              <p:nvPr/>
            </p:nvSpPr>
            <p:spPr bwMode="auto">
              <a:xfrm>
                <a:off x="540" y="2400"/>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40" name="Text Box 16"/>
              <p:cNvSpPr txBox="1">
                <a:spLocks noChangeArrowheads="1"/>
              </p:cNvSpPr>
              <p:nvPr/>
            </p:nvSpPr>
            <p:spPr bwMode="auto">
              <a:xfrm>
                <a:off x="1455" y="2400"/>
                <a:ext cx="1830" cy="1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600" b="1" u="none" strike="noStrike" cap="none" normalizeH="0" baseline="0" dirty="0" smtClean="0">
                    <a:ln>
                      <a:noFill/>
                    </a:ln>
                    <a:solidFill>
                      <a:schemeClr val="tx1"/>
                    </a:solidFill>
                    <a:effectLst/>
                    <a:latin typeface="Times New Roman" pitchFamily="18" charset="0"/>
                    <a:cs typeface="Times New Roman" pitchFamily="18" charset="0"/>
                  </a:rPr>
                  <a:t>4. </a:t>
                </a:r>
                <a:r>
                  <a:rPr kumimoji="0" lang="ru-RU" b="1" u="none" strike="noStrike" cap="none" normalizeH="0" baseline="0" dirty="0" err="1" smtClean="0">
                    <a:ln>
                      <a:noFill/>
                    </a:ln>
                    <a:solidFill>
                      <a:schemeClr val="tx1"/>
                    </a:solidFill>
                    <a:effectLst/>
                    <a:latin typeface="Times New Roman" pitchFamily="18" charset="0"/>
                    <a:cs typeface="Times New Roman" pitchFamily="18" charset="0"/>
                  </a:rPr>
                  <a:t>Предвари-тельный</a:t>
                </a:r>
                <a:r>
                  <a:rPr kumimoji="0" lang="ru-RU" b="1" u="none" strike="noStrike" cap="none" normalizeH="0" baseline="0" dirty="0" smtClean="0">
                    <a:ln>
                      <a:noFill/>
                    </a:ln>
                    <a:solidFill>
                      <a:schemeClr val="tx1"/>
                    </a:solidFill>
                    <a:effectLst/>
                    <a:latin typeface="Times New Roman" pitchFamily="18" charset="0"/>
                    <a:cs typeface="Times New Roman" pitchFamily="18" charset="0"/>
                  </a:rPr>
                  <a:t> допуск</a:t>
                </a:r>
              </a:p>
            </p:txBody>
          </p:sp>
        </p:grpSp>
        <p:grpSp>
          <p:nvGrpSpPr>
            <p:cNvPr id="7" name="Group 17"/>
            <p:cNvGrpSpPr>
              <a:grpSpLocks/>
            </p:cNvGrpSpPr>
            <p:nvPr/>
          </p:nvGrpSpPr>
          <p:grpSpPr bwMode="auto">
            <a:xfrm>
              <a:off x="7725" y="666"/>
              <a:ext cx="2910" cy="1254"/>
              <a:chOff x="7725" y="666"/>
              <a:chExt cx="2910" cy="1254"/>
            </a:xfrm>
          </p:grpSpPr>
          <p:sp>
            <p:nvSpPr>
              <p:cNvPr id="1042" name="Rectangle 18"/>
              <p:cNvSpPr>
                <a:spLocks noChangeArrowheads="1"/>
              </p:cNvSpPr>
              <p:nvPr/>
            </p:nvSpPr>
            <p:spPr bwMode="auto">
              <a:xfrm>
                <a:off x="7725" y="666"/>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3" name="Text Box 19"/>
              <p:cNvSpPr txBox="1">
                <a:spLocks noChangeArrowheads="1"/>
              </p:cNvSpPr>
              <p:nvPr/>
            </p:nvSpPr>
            <p:spPr bwMode="auto">
              <a:xfrm>
                <a:off x="7725" y="666"/>
                <a:ext cx="2910" cy="1254"/>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Прием замечаний и дополнений от поставщиков</a:t>
                </a:r>
              </a:p>
            </p:txBody>
          </p:sp>
        </p:grpSp>
        <p:grpSp>
          <p:nvGrpSpPr>
            <p:cNvPr id="8" name="Group 20"/>
            <p:cNvGrpSpPr>
              <a:grpSpLocks/>
            </p:cNvGrpSpPr>
            <p:nvPr/>
          </p:nvGrpSpPr>
          <p:grpSpPr bwMode="auto">
            <a:xfrm>
              <a:off x="7725" y="2129"/>
              <a:ext cx="2910" cy="1893"/>
              <a:chOff x="7725" y="485"/>
              <a:chExt cx="2910" cy="1573"/>
            </a:xfrm>
          </p:grpSpPr>
          <p:sp>
            <p:nvSpPr>
              <p:cNvPr id="1045" name="Rectangle 21"/>
              <p:cNvSpPr>
                <a:spLocks noChangeArrowheads="1"/>
              </p:cNvSpPr>
              <p:nvPr/>
            </p:nvSpPr>
            <p:spPr bwMode="auto">
              <a:xfrm>
                <a:off x="7725" y="666"/>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6" name="Text Box 22"/>
              <p:cNvSpPr txBox="1">
                <a:spLocks noChangeArrowheads="1"/>
              </p:cNvSpPr>
              <p:nvPr/>
            </p:nvSpPr>
            <p:spPr bwMode="auto">
              <a:xfrm>
                <a:off x="7725" y="485"/>
                <a:ext cx="2910" cy="1573"/>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Протокол предварительного обсуждения и внесение изменений</a:t>
                </a:r>
              </a:p>
            </p:txBody>
          </p:sp>
        </p:grpSp>
        <p:grpSp>
          <p:nvGrpSpPr>
            <p:cNvPr id="9" name="Group 23"/>
            <p:cNvGrpSpPr>
              <a:grpSpLocks/>
            </p:cNvGrpSpPr>
            <p:nvPr/>
          </p:nvGrpSpPr>
          <p:grpSpPr bwMode="auto">
            <a:xfrm>
              <a:off x="7770" y="4367"/>
              <a:ext cx="2910" cy="1254"/>
              <a:chOff x="7770" y="827"/>
              <a:chExt cx="2910" cy="1254"/>
            </a:xfrm>
          </p:grpSpPr>
          <p:sp>
            <p:nvSpPr>
              <p:cNvPr id="1048" name="Rectangle 24"/>
              <p:cNvSpPr>
                <a:spLocks noChangeArrowheads="1"/>
              </p:cNvSpPr>
              <p:nvPr/>
            </p:nvSpPr>
            <p:spPr bwMode="auto">
              <a:xfrm>
                <a:off x="7770" y="827"/>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9" name="Text Box 25"/>
              <p:cNvSpPr txBox="1">
                <a:spLocks noChangeArrowheads="1"/>
              </p:cNvSpPr>
              <p:nvPr/>
            </p:nvSpPr>
            <p:spPr bwMode="auto">
              <a:xfrm>
                <a:off x="7770" y="827"/>
                <a:ext cx="2910" cy="1254"/>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Получение протокола </a:t>
                </a:r>
              </a:p>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вскрытия</a:t>
                </a:r>
              </a:p>
            </p:txBody>
          </p:sp>
        </p:grpSp>
        <p:grpSp>
          <p:nvGrpSpPr>
            <p:cNvPr id="10" name="Group 26"/>
            <p:cNvGrpSpPr>
              <a:grpSpLocks/>
            </p:cNvGrpSpPr>
            <p:nvPr/>
          </p:nvGrpSpPr>
          <p:grpSpPr bwMode="auto">
            <a:xfrm>
              <a:off x="7725" y="5925"/>
              <a:ext cx="2910" cy="1254"/>
              <a:chOff x="7725" y="666"/>
              <a:chExt cx="2910" cy="1254"/>
            </a:xfrm>
          </p:grpSpPr>
          <p:sp>
            <p:nvSpPr>
              <p:cNvPr id="1051" name="Rectangle 27"/>
              <p:cNvSpPr>
                <a:spLocks noChangeArrowheads="1"/>
              </p:cNvSpPr>
              <p:nvPr/>
            </p:nvSpPr>
            <p:spPr bwMode="auto">
              <a:xfrm>
                <a:off x="7725" y="666"/>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2" name="Text Box 28"/>
              <p:cNvSpPr txBox="1">
                <a:spLocks noChangeArrowheads="1"/>
              </p:cNvSpPr>
              <p:nvPr/>
            </p:nvSpPr>
            <p:spPr bwMode="auto">
              <a:xfrm>
                <a:off x="7725" y="666"/>
                <a:ext cx="2910" cy="1254"/>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Протокол </a:t>
                </a:r>
              </a:p>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предварительного допуска</a:t>
                </a:r>
              </a:p>
            </p:txBody>
          </p:sp>
        </p:grpSp>
        <p:grpSp>
          <p:nvGrpSpPr>
            <p:cNvPr id="11" name="Group 29"/>
            <p:cNvGrpSpPr>
              <a:grpSpLocks/>
            </p:cNvGrpSpPr>
            <p:nvPr/>
          </p:nvGrpSpPr>
          <p:grpSpPr bwMode="auto">
            <a:xfrm>
              <a:off x="5175" y="2400"/>
              <a:ext cx="1275" cy="1254"/>
              <a:chOff x="5175" y="666"/>
              <a:chExt cx="1275" cy="1254"/>
            </a:xfrm>
          </p:grpSpPr>
          <p:sp>
            <p:nvSpPr>
              <p:cNvPr id="1054" name="Oval 30"/>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5" name="Text Box 31"/>
              <p:cNvSpPr txBox="1">
                <a:spLocks noChangeArrowheads="1"/>
              </p:cNvSpPr>
              <p:nvPr/>
            </p:nvSpPr>
            <p:spPr bwMode="auto">
              <a:xfrm>
                <a:off x="5313" y="990"/>
                <a:ext cx="1020" cy="68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5 р.д.</a:t>
                </a:r>
              </a:p>
            </p:txBody>
          </p:sp>
        </p:grpSp>
        <p:grpSp>
          <p:nvGrpSpPr>
            <p:cNvPr id="12" name="Group 32"/>
            <p:cNvGrpSpPr>
              <a:grpSpLocks/>
            </p:cNvGrpSpPr>
            <p:nvPr/>
          </p:nvGrpSpPr>
          <p:grpSpPr bwMode="auto">
            <a:xfrm>
              <a:off x="5175" y="4206"/>
              <a:ext cx="1275" cy="1254"/>
              <a:chOff x="5175" y="666"/>
              <a:chExt cx="1275" cy="1254"/>
            </a:xfrm>
          </p:grpSpPr>
          <p:sp>
            <p:nvSpPr>
              <p:cNvPr id="1057" name="Oval 33"/>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8" name="Text Box 34"/>
              <p:cNvSpPr txBox="1">
                <a:spLocks noChangeArrowheads="1"/>
              </p:cNvSpPr>
              <p:nvPr/>
            </p:nvSpPr>
            <p:spPr bwMode="auto">
              <a:xfrm>
                <a:off x="5274" y="913"/>
                <a:ext cx="1020" cy="783"/>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15 к.д.</a:t>
                </a:r>
              </a:p>
            </p:txBody>
          </p:sp>
        </p:grpSp>
        <p:grpSp>
          <p:nvGrpSpPr>
            <p:cNvPr id="13" name="Group 35"/>
            <p:cNvGrpSpPr>
              <a:grpSpLocks/>
            </p:cNvGrpSpPr>
            <p:nvPr/>
          </p:nvGrpSpPr>
          <p:grpSpPr bwMode="auto">
            <a:xfrm>
              <a:off x="5175" y="5871"/>
              <a:ext cx="1275" cy="1254"/>
              <a:chOff x="5175" y="666"/>
              <a:chExt cx="1275" cy="1254"/>
            </a:xfrm>
          </p:grpSpPr>
          <p:sp>
            <p:nvSpPr>
              <p:cNvPr id="1060" name="Oval 36"/>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61" name="Text Box 37"/>
              <p:cNvSpPr txBox="1">
                <a:spLocks noChangeArrowheads="1"/>
              </p:cNvSpPr>
              <p:nvPr/>
            </p:nvSpPr>
            <p:spPr bwMode="auto">
              <a:xfrm>
                <a:off x="5313" y="883"/>
                <a:ext cx="1020" cy="78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10 р.д.</a:t>
                </a:r>
              </a:p>
            </p:txBody>
          </p:sp>
        </p:grpSp>
      </p:grpSp>
      <p:sp>
        <p:nvSpPr>
          <p:cNvPr id="42" name="TextBox 41"/>
          <p:cNvSpPr txBox="1"/>
          <p:nvPr/>
        </p:nvSpPr>
        <p:spPr>
          <a:xfrm>
            <a:off x="1835696" y="188640"/>
            <a:ext cx="5470970" cy="584775"/>
          </a:xfrm>
          <a:prstGeom prst="rect">
            <a:avLst/>
          </a:prstGeom>
          <a:noFill/>
        </p:spPr>
        <p:txBody>
          <a:bodyPr wrap="square" rtlCol="0">
            <a:spAutoFit/>
          </a:bodyPr>
          <a:lstStyle/>
          <a:p>
            <a:pPr algn="ctr"/>
            <a:r>
              <a:rPr lang="ru-RU" sz="3200" b="1" dirty="0" smtClean="0">
                <a:latin typeface="Times New Roman" pitchFamily="18" charset="0"/>
                <a:cs typeface="Times New Roman" pitchFamily="18" charset="0"/>
              </a:rPr>
              <a:t>Процедуры конкурса</a:t>
            </a:r>
            <a:endParaRPr lang="ru-RU"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Grp="1"/>
          </p:cNvGrpSpPr>
          <p:nvPr/>
        </p:nvGrpSpPr>
        <p:grpSpPr bwMode="auto">
          <a:xfrm>
            <a:off x="251520" y="1052736"/>
            <a:ext cx="8445624" cy="4224676"/>
            <a:chOff x="540" y="666"/>
            <a:chExt cx="10095" cy="5049"/>
          </a:xfrm>
        </p:grpSpPr>
        <p:grpSp>
          <p:nvGrpSpPr>
            <p:cNvPr id="3" name="Group 3"/>
            <p:cNvGrpSpPr>
              <a:grpSpLocks/>
            </p:cNvGrpSpPr>
            <p:nvPr/>
          </p:nvGrpSpPr>
          <p:grpSpPr bwMode="auto">
            <a:xfrm>
              <a:off x="5175" y="666"/>
              <a:ext cx="1275" cy="1254"/>
              <a:chOff x="5175" y="666"/>
              <a:chExt cx="1275" cy="1254"/>
            </a:xfrm>
          </p:grpSpPr>
          <p:sp>
            <p:nvSpPr>
              <p:cNvPr id="1028" name="Oval 4"/>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29" name="Text Box 5"/>
              <p:cNvSpPr txBox="1">
                <a:spLocks noChangeArrowheads="1"/>
              </p:cNvSpPr>
              <p:nvPr/>
            </p:nvSpPr>
            <p:spPr bwMode="auto">
              <a:xfrm>
                <a:off x="5313" y="924"/>
                <a:ext cx="1020" cy="747"/>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3 р.д.</a:t>
                </a:r>
              </a:p>
            </p:txBody>
          </p:sp>
        </p:grpSp>
        <p:sp>
          <p:nvSpPr>
            <p:cNvPr id="1030" name="AutoShape 6"/>
            <p:cNvSpPr>
              <a:spLocks noChangeArrowheads="1"/>
            </p:cNvSpPr>
            <p:nvPr/>
          </p:nvSpPr>
          <p:spPr bwMode="auto">
            <a:xfrm>
              <a:off x="540" y="666"/>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1" name="Text Box 7"/>
            <p:cNvSpPr txBox="1">
              <a:spLocks noChangeArrowheads="1"/>
            </p:cNvSpPr>
            <p:nvPr/>
          </p:nvSpPr>
          <p:spPr bwMode="auto">
            <a:xfrm>
              <a:off x="1455" y="666"/>
              <a:ext cx="1830" cy="10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1900" b="1" u="none" strike="noStrike" cap="none" normalizeH="0" baseline="0" dirty="0" smtClean="0">
                  <a:ln>
                    <a:noFill/>
                  </a:ln>
                  <a:solidFill>
                    <a:schemeClr val="tx1"/>
                  </a:solidFill>
                  <a:effectLst/>
                  <a:latin typeface="Times New Roman" pitchFamily="18" charset="0"/>
                  <a:cs typeface="Times New Roman" pitchFamily="18" charset="0"/>
                </a:rPr>
                <a:t>5. Устранение </a:t>
              </a:r>
            </a:p>
            <a:p>
              <a:pPr marL="0" marR="0" lvl="0" indent="0" algn="ctr" defTabSz="914400" rtl="0" eaLnBrk="1" fontAlgn="base" latinLnBrk="0" hangingPunct="1">
                <a:lnSpc>
                  <a:spcPct val="100000"/>
                </a:lnSpc>
                <a:spcBef>
                  <a:spcPct val="0"/>
                </a:spcBef>
                <a:buClrTx/>
                <a:buSzTx/>
                <a:buFontTx/>
                <a:buNone/>
                <a:tabLst/>
              </a:pPr>
              <a:r>
                <a:rPr lang="ru-RU" sz="1900" b="1" dirty="0" smtClean="0">
                  <a:latin typeface="Times New Roman" pitchFamily="18" charset="0"/>
                  <a:cs typeface="Times New Roman" pitchFamily="18" charset="0"/>
                </a:rPr>
                <a:t>замечаний</a:t>
              </a:r>
              <a:endParaRPr kumimoji="0" lang="ru-RU" sz="1900" b="1"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4" name="Group 8"/>
            <p:cNvGrpSpPr>
              <a:grpSpLocks/>
            </p:cNvGrpSpPr>
            <p:nvPr/>
          </p:nvGrpSpPr>
          <p:grpSpPr bwMode="auto">
            <a:xfrm>
              <a:off x="540" y="2400"/>
              <a:ext cx="3705" cy="1455"/>
              <a:chOff x="540" y="2400"/>
              <a:chExt cx="3705" cy="1455"/>
            </a:xfrm>
          </p:grpSpPr>
          <p:sp>
            <p:nvSpPr>
              <p:cNvPr id="1033" name="AutoShape 9"/>
              <p:cNvSpPr>
                <a:spLocks noChangeArrowheads="1"/>
              </p:cNvSpPr>
              <p:nvPr/>
            </p:nvSpPr>
            <p:spPr bwMode="auto">
              <a:xfrm>
                <a:off x="540" y="2400"/>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4" name="Text Box 10"/>
              <p:cNvSpPr txBox="1">
                <a:spLocks noChangeArrowheads="1"/>
              </p:cNvSpPr>
              <p:nvPr/>
            </p:nvSpPr>
            <p:spPr bwMode="auto">
              <a:xfrm>
                <a:off x="1455" y="2400"/>
                <a:ext cx="1830" cy="1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6. Допуск – </a:t>
                </a:r>
              </a:p>
              <a:p>
                <a:pPr marL="0" marR="0" lvl="0" indent="0" algn="ctr" defTabSz="914400" rtl="0" eaLnBrk="1" fontAlgn="base" latinLnBrk="0" hangingPunct="1">
                  <a:lnSpc>
                    <a:spcPct val="100000"/>
                  </a:lnSpc>
                  <a:spcBef>
                    <a:spcPct val="0"/>
                  </a:spcBef>
                  <a:buClrTx/>
                  <a:buSzTx/>
                  <a:buFontTx/>
                  <a:buNone/>
                  <a:tabLst/>
                </a:pPr>
                <a:r>
                  <a:rPr lang="ru-RU" sz="2000" b="1" dirty="0" smtClean="0">
                    <a:latin typeface="Times New Roman" pitchFamily="18" charset="0"/>
                    <a:cs typeface="Times New Roman" pitchFamily="18" charset="0"/>
                  </a:rPr>
                  <a:t>проверка</a:t>
                </a:r>
                <a:endParaRPr kumimoji="0" lang="ru-RU" sz="2000" b="1"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5" name="Group 11"/>
            <p:cNvGrpSpPr>
              <a:grpSpLocks/>
            </p:cNvGrpSpPr>
            <p:nvPr/>
          </p:nvGrpSpPr>
          <p:grpSpPr bwMode="auto">
            <a:xfrm>
              <a:off x="540" y="4260"/>
              <a:ext cx="3705" cy="1455"/>
              <a:chOff x="540" y="2400"/>
              <a:chExt cx="3705" cy="1455"/>
            </a:xfrm>
          </p:grpSpPr>
          <p:sp>
            <p:nvSpPr>
              <p:cNvPr id="1036" name="AutoShape 12"/>
              <p:cNvSpPr>
                <a:spLocks noChangeArrowheads="1"/>
              </p:cNvSpPr>
              <p:nvPr/>
            </p:nvSpPr>
            <p:spPr bwMode="auto">
              <a:xfrm>
                <a:off x="540" y="2400"/>
                <a:ext cx="3705" cy="1455"/>
              </a:xfrm>
              <a:prstGeom prst="downArrow">
                <a:avLst>
                  <a:gd name="adj1" fmla="val 50000"/>
                  <a:gd name="adj2" fmla="val 25000"/>
                </a:avLst>
              </a:prstGeom>
              <a:solidFill>
                <a:schemeClr val="accent5"/>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a:p>
            </p:txBody>
          </p:sp>
          <p:sp>
            <p:nvSpPr>
              <p:cNvPr id="1037" name="Text Box 13"/>
              <p:cNvSpPr txBox="1">
                <a:spLocks noChangeArrowheads="1"/>
              </p:cNvSpPr>
              <p:nvPr/>
            </p:nvSpPr>
            <p:spPr bwMode="auto">
              <a:xfrm>
                <a:off x="1455" y="2400"/>
                <a:ext cx="1830" cy="1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b="1" u="none" strike="noStrike" cap="none" normalizeH="0" baseline="0" dirty="0" smtClean="0">
                    <a:ln>
                      <a:noFill/>
                    </a:ln>
                    <a:solidFill>
                      <a:schemeClr val="tx1"/>
                    </a:solidFill>
                    <a:effectLst/>
                    <a:latin typeface="Times New Roman" pitchFamily="18" charset="0"/>
                    <a:cs typeface="Times New Roman" pitchFamily="18" charset="0"/>
                  </a:rPr>
                  <a:t>7.</a:t>
                </a:r>
              </a:p>
              <a:p>
                <a:pPr marL="0" marR="0" lvl="0" indent="0" algn="ctr" defTabSz="914400" rtl="0" eaLnBrk="1" fontAlgn="base" latinLnBrk="0" hangingPunct="1">
                  <a:lnSpc>
                    <a:spcPct val="100000"/>
                  </a:lnSpc>
                  <a:spcBef>
                    <a:spcPct val="0"/>
                  </a:spcBef>
                  <a:buClrTx/>
                  <a:buSzTx/>
                  <a:buFontTx/>
                  <a:buNone/>
                  <a:tabLst/>
                </a:pPr>
                <a:r>
                  <a:rPr kumimoji="0" lang="ru-RU" sz="2400" b="1" u="none" strike="noStrike" cap="none" normalizeH="0" baseline="0" dirty="0" smtClean="0">
                    <a:ln>
                      <a:noFill/>
                    </a:ln>
                    <a:solidFill>
                      <a:schemeClr val="tx1"/>
                    </a:solidFill>
                    <a:effectLst/>
                    <a:latin typeface="Times New Roman" pitchFamily="18" charset="0"/>
                    <a:cs typeface="Times New Roman" pitchFamily="18" charset="0"/>
                  </a:rPr>
                  <a:t>2 тур</a:t>
                </a:r>
              </a:p>
            </p:txBody>
          </p:sp>
        </p:grpSp>
        <p:grpSp>
          <p:nvGrpSpPr>
            <p:cNvPr id="6" name="Group 17"/>
            <p:cNvGrpSpPr>
              <a:grpSpLocks/>
            </p:cNvGrpSpPr>
            <p:nvPr/>
          </p:nvGrpSpPr>
          <p:grpSpPr bwMode="auto">
            <a:xfrm>
              <a:off x="7725" y="666"/>
              <a:ext cx="2910" cy="1254"/>
              <a:chOff x="7725" y="666"/>
              <a:chExt cx="2910" cy="1254"/>
            </a:xfrm>
          </p:grpSpPr>
          <p:sp>
            <p:nvSpPr>
              <p:cNvPr id="1042" name="Rectangle 18"/>
              <p:cNvSpPr>
                <a:spLocks noChangeArrowheads="1"/>
              </p:cNvSpPr>
              <p:nvPr/>
            </p:nvSpPr>
            <p:spPr bwMode="auto">
              <a:xfrm>
                <a:off x="7725" y="666"/>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3" name="Text Box 19"/>
              <p:cNvSpPr txBox="1">
                <a:spLocks noChangeArrowheads="1"/>
              </p:cNvSpPr>
              <p:nvPr/>
            </p:nvSpPr>
            <p:spPr bwMode="auto">
              <a:xfrm>
                <a:off x="7725" y="666"/>
                <a:ext cx="2910" cy="1254"/>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Исправленные документы </a:t>
                </a:r>
              </a:p>
              <a:p>
                <a:pPr marL="0" marR="0" lvl="0" indent="0" algn="ctr" defTabSz="914400" rtl="0" eaLnBrk="1" fontAlgn="base" latinLnBrk="0" hangingPunct="1">
                  <a:lnSpc>
                    <a:spcPct val="100000"/>
                  </a:lnSpc>
                  <a:spcBef>
                    <a:spcPct val="0"/>
                  </a:spcBef>
                  <a:buClrTx/>
                  <a:buSzTx/>
                  <a:buFontTx/>
                  <a:buNone/>
                  <a:tabLst/>
                </a:pPr>
                <a:r>
                  <a:rPr lang="ru-RU" sz="2000" b="1" dirty="0" smtClean="0">
                    <a:latin typeface="Times New Roman" pitchFamily="18" charset="0"/>
                    <a:cs typeface="Times New Roman" pitchFamily="18" charset="0"/>
                  </a:rPr>
                  <a:t>в срок</a:t>
                </a:r>
                <a:endParaRPr kumimoji="0" lang="ru-RU" sz="2000" b="1"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7" name="Group 20"/>
            <p:cNvGrpSpPr>
              <a:grpSpLocks/>
            </p:cNvGrpSpPr>
            <p:nvPr/>
          </p:nvGrpSpPr>
          <p:grpSpPr bwMode="auto">
            <a:xfrm>
              <a:off x="7725" y="2346"/>
              <a:ext cx="2910" cy="3311"/>
              <a:chOff x="7725" y="666"/>
              <a:chExt cx="2910" cy="2751"/>
            </a:xfrm>
          </p:grpSpPr>
          <p:sp>
            <p:nvSpPr>
              <p:cNvPr id="1045" name="Rectangle 21"/>
              <p:cNvSpPr>
                <a:spLocks noChangeArrowheads="1"/>
              </p:cNvSpPr>
              <p:nvPr/>
            </p:nvSpPr>
            <p:spPr bwMode="auto">
              <a:xfrm>
                <a:off x="7725" y="666"/>
                <a:ext cx="2910" cy="12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6" name="Text Box 22"/>
              <p:cNvSpPr txBox="1">
                <a:spLocks noChangeArrowheads="1"/>
              </p:cNvSpPr>
              <p:nvPr/>
            </p:nvSpPr>
            <p:spPr bwMode="auto">
              <a:xfrm>
                <a:off x="7725" y="666"/>
                <a:ext cx="2910" cy="2751"/>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endParaRPr kumimoji="0" lang="ru-RU"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buClrTx/>
                  <a:buSzTx/>
                  <a:buFontTx/>
                  <a:buNone/>
                  <a:tabLst/>
                </a:pPr>
                <a:endParaRPr lang="ru-RU" b="1" dirty="0" smtClean="0">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buClrTx/>
                  <a:buSzTx/>
                  <a:buFontTx/>
                  <a:buNone/>
                  <a:tabLst/>
                </a:pPr>
                <a:r>
                  <a:rPr kumimoji="0" lang="ru-RU" sz="2400" b="1" u="none" strike="noStrike" cap="none" normalizeH="0" baseline="0" dirty="0" smtClean="0">
                    <a:ln>
                      <a:noFill/>
                    </a:ln>
                    <a:solidFill>
                      <a:schemeClr val="tx1"/>
                    </a:solidFill>
                    <a:effectLst/>
                    <a:latin typeface="Times New Roman" pitchFamily="18" charset="0"/>
                    <a:cs typeface="Times New Roman" pitchFamily="18" charset="0"/>
                  </a:rPr>
                  <a:t>Протокол</a:t>
                </a:r>
              </a:p>
              <a:p>
                <a:pPr marL="0" marR="0" lvl="0" indent="0" algn="ctr" defTabSz="914400" rtl="0" eaLnBrk="1" fontAlgn="base" latinLnBrk="0" hangingPunct="1">
                  <a:lnSpc>
                    <a:spcPct val="100000"/>
                  </a:lnSpc>
                  <a:spcBef>
                    <a:spcPct val="0"/>
                  </a:spcBef>
                  <a:buClrTx/>
                  <a:buSzTx/>
                  <a:buFontTx/>
                  <a:buNone/>
                  <a:tabLst/>
                </a:pPr>
                <a:r>
                  <a:rPr kumimoji="0" lang="ru-RU" sz="2400" b="1" u="none" strike="noStrike" cap="none" normalizeH="0" baseline="0" dirty="0" smtClean="0">
                    <a:ln>
                      <a:noFill/>
                    </a:ln>
                    <a:solidFill>
                      <a:schemeClr val="tx1"/>
                    </a:solidFill>
                    <a:effectLst/>
                    <a:latin typeface="Times New Roman" pitchFamily="18" charset="0"/>
                    <a:cs typeface="Times New Roman" pitchFamily="18" charset="0"/>
                  </a:rPr>
                  <a:t> с допуском и</a:t>
                </a:r>
              </a:p>
              <a:p>
                <a:pPr marL="0" marR="0" lvl="0" indent="0" algn="ctr" defTabSz="914400" rtl="0" eaLnBrk="1" fontAlgn="base" latinLnBrk="0" hangingPunct="1">
                  <a:lnSpc>
                    <a:spcPct val="100000"/>
                  </a:lnSpc>
                  <a:spcBef>
                    <a:spcPct val="0"/>
                  </a:spcBef>
                  <a:buClrTx/>
                  <a:buSzTx/>
                  <a:buFontTx/>
                  <a:buNone/>
                  <a:tabLst/>
                </a:pPr>
                <a:r>
                  <a:rPr lang="ru-RU" sz="2400" b="1" dirty="0" smtClean="0">
                    <a:latin typeface="Times New Roman" pitchFamily="18" charset="0"/>
                    <a:cs typeface="Times New Roman" pitchFamily="18" charset="0"/>
                  </a:rPr>
                  <a:t>итоги</a:t>
                </a:r>
                <a:r>
                  <a:rPr kumimoji="0" lang="ru-RU" sz="2400" b="1" u="none" strike="noStrike" cap="none" normalizeH="0" baseline="0" dirty="0" smtClean="0">
                    <a:ln>
                      <a:noFill/>
                    </a:ln>
                    <a:solidFill>
                      <a:schemeClr val="tx1"/>
                    </a:solidFill>
                    <a:effectLst/>
                    <a:latin typeface="Times New Roman" pitchFamily="18" charset="0"/>
                    <a:cs typeface="Times New Roman" pitchFamily="18" charset="0"/>
                  </a:rPr>
                  <a:t> </a:t>
                </a:r>
              </a:p>
            </p:txBody>
          </p:sp>
        </p:grpSp>
        <p:grpSp>
          <p:nvGrpSpPr>
            <p:cNvPr id="8" name="Group 29"/>
            <p:cNvGrpSpPr>
              <a:grpSpLocks/>
            </p:cNvGrpSpPr>
            <p:nvPr/>
          </p:nvGrpSpPr>
          <p:grpSpPr bwMode="auto">
            <a:xfrm>
              <a:off x="5175" y="2400"/>
              <a:ext cx="1275" cy="1254"/>
              <a:chOff x="5175" y="666"/>
              <a:chExt cx="1275" cy="1254"/>
            </a:xfrm>
          </p:grpSpPr>
          <p:sp>
            <p:nvSpPr>
              <p:cNvPr id="1054" name="Oval 30"/>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5" name="Text Box 31"/>
              <p:cNvSpPr txBox="1">
                <a:spLocks noChangeArrowheads="1"/>
              </p:cNvSpPr>
              <p:nvPr/>
            </p:nvSpPr>
            <p:spPr bwMode="auto">
              <a:xfrm>
                <a:off x="5313" y="990"/>
                <a:ext cx="1020" cy="68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200" b="1" u="none" strike="noStrike" cap="none" normalizeH="0" baseline="0" dirty="0" smtClean="0">
                    <a:ln>
                      <a:noFill/>
                    </a:ln>
                    <a:solidFill>
                      <a:schemeClr val="tx1"/>
                    </a:solidFill>
                    <a:effectLst/>
                    <a:latin typeface="Times New Roman" pitchFamily="18" charset="0"/>
                    <a:cs typeface="Times New Roman" pitchFamily="18" charset="0"/>
                  </a:rPr>
                  <a:t>5 р.д.</a:t>
                </a:r>
              </a:p>
            </p:txBody>
          </p:sp>
        </p:grpSp>
        <p:grpSp>
          <p:nvGrpSpPr>
            <p:cNvPr id="9" name="Group 32"/>
            <p:cNvGrpSpPr>
              <a:grpSpLocks/>
            </p:cNvGrpSpPr>
            <p:nvPr/>
          </p:nvGrpSpPr>
          <p:grpSpPr bwMode="auto">
            <a:xfrm>
              <a:off x="5175" y="4206"/>
              <a:ext cx="1275" cy="1254"/>
              <a:chOff x="5175" y="666"/>
              <a:chExt cx="1275" cy="1254"/>
            </a:xfrm>
          </p:grpSpPr>
          <p:sp>
            <p:nvSpPr>
              <p:cNvPr id="1057" name="Oval 33"/>
              <p:cNvSpPr>
                <a:spLocks noChangeArrowheads="1"/>
              </p:cNvSpPr>
              <p:nvPr/>
            </p:nvSpPr>
            <p:spPr bwMode="auto">
              <a:xfrm>
                <a:off x="5175" y="666"/>
                <a:ext cx="1275" cy="1254"/>
              </a:xfrm>
              <a:prstGeom prst="ellipse">
                <a:avLst/>
              </a:prstGeom>
              <a:solidFill>
                <a:schemeClr val="accent5">
                  <a:lumMod val="40000"/>
                  <a:lumOff val="6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8" name="Text Box 34"/>
              <p:cNvSpPr txBox="1">
                <a:spLocks noChangeArrowheads="1"/>
              </p:cNvSpPr>
              <p:nvPr/>
            </p:nvSpPr>
            <p:spPr bwMode="auto">
              <a:xfrm>
                <a:off x="5313" y="990"/>
                <a:ext cx="1020" cy="68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2000" b="1" u="none" strike="noStrike" cap="none" normalizeH="0" baseline="0" dirty="0" smtClean="0">
                    <a:ln>
                      <a:noFill/>
                    </a:ln>
                    <a:solidFill>
                      <a:schemeClr val="tx1"/>
                    </a:solidFill>
                    <a:effectLst/>
                    <a:latin typeface="Times New Roman" pitchFamily="18" charset="0"/>
                    <a:cs typeface="Times New Roman" pitchFamily="18" charset="0"/>
                  </a:rPr>
                  <a:t>5 мин</a:t>
                </a:r>
              </a:p>
            </p:txBody>
          </p:sp>
        </p:gr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577483"/>
          </a:xfrm>
        </p:spPr>
        <p:txBody>
          <a:bodyPr>
            <a:normAutofit fontScale="85000" lnSpcReduction="10000"/>
          </a:bodyPr>
          <a:lstStyle/>
          <a:p>
            <a:pPr fontAlgn="base"/>
            <a:r>
              <a:rPr lang="kk-KZ" dirty="0" smtClean="0"/>
              <a:t>Әлеуетті өнім берушінің конкурс (аукцион) жеңімпазы болуына мүмкіндік берген анық емес ақпаратты беру фактісін анықтаған уәкілетті орган не мемлекеттік аудит және қаржылық бақылау органдары осындай факт анықталған күннен бастап бес жұмыс күнінен кешіктірмей бұл жөнінде:</a:t>
            </a:r>
            <a:endParaRPr lang="ru-RU" dirty="0" smtClean="0"/>
          </a:p>
          <a:p>
            <a:pPr fontAlgn="base"/>
            <a:r>
              <a:rPr lang="kk-KZ" dirty="0" smtClean="0"/>
              <a:t>      1) егер мұндай факт мемлекеттік сатып алу туралы шарт жасалғаннан кейін анықталған болса, тапсырыс берушіні;</a:t>
            </a:r>
            <a:endParaRPr lang="ru-RU" dirty="0" smtClean="0"/>
          </a:p>
          <a:p>
            <a:pPr fontAlgn="base"/>
            <a:r>
              <a:rPr lang="kk-KZ" dirty="0" smtClean="0"/>
              <a:t>      2) егер мұндай факт мемлекеттік сатып алу туралы шарт жасалғанға дейін анықталған болса, мемлекеттік сатып алуды ұйымдастырушыны, мемлекеттік сатып алуды бірыңғай ұйымдастырушыны жазбаша хабардар етеді.</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620688"/>
            <a:ext cx="8784976" cy="5976664"/>
          </a:xfrm>
        </p:spPr>
        <p:txBody>
          <a:bodyPr>
            <a:normAutofit/>
          </a:bodyPr>
          <a:lstStyle/>
          <a:p>
            <a:pPr fontAlgn="base"/>
            <a:r>
              <a:rPr lang="kk-KZ" dirty="0" smtClean="0"/>
              <a:t>Уәкілетті орган мынадай:</a:t>
            </a:r>
            <a:endParaRPr lang="ru-RU" dirty="0" smtClean="0"/>
          </a:p>
          <a:p>
            <a:pPr fontAlgn="base"/>
            <a:r>
              <a:rPr lang="kk-KZ" dirty="0" smtClean="0"/>
              <a:t>      1) тапсырыс берушілердің;</a:t>
            </a:r>
            <a:endParaRPr lang="ru-RU" dirty="0" smtClean="0"/>
          </a:p>
          <a:p>
            <a:pPr fontAlgn="base"/>
            <a:r>
              <a:rPr lang="kk-KZ" dirty="0" smtClean="0"/>
              <a:t>      </a:t>
            </a:r>
            <a:r>
              <a:rPr lang="ru-RU" dirty="0" smtClean="0"/>
              <a:t>2) </a:t>
            </a:r>
            <a:r>
              <a:rPr lang="ru-RU" dirty="0" err="1" smtClean="0"/>
              <a:t>мемлекеттік</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туралы</a:t>
            </a:r>
            <a:r>
              <a:rPr lang="ru-RU" dirty="0" smtClean="0"/>
              <a:t> </a:t>
            </a:r>
            <a:r>
              <a:rPr lang="ru-RU" dirty="0" err="1" smtClean="0"/>
              <a:t>шарттардың</a:t>
            </a:r>
            <a:r>
              <a:rPr lang="ru-RU" dirty="0" smtClean="0"/>
              <a:t>;</a:t>
            </a:r>
          </a:p>
          <a:p>
            <a:pPr fontAlgn="base"/>
            <a:r>
              <a:rPr lang="ru-RU" dirty="0" smtClean="0"/>
              <a:t>      3) </a:t>
            </a:r>
            <a:r>
              <a:rPr lang="ru-RU" dirty="0" err="1" smtClean="0"/>
              <a:t>мемлекеттік</a:t>
            </a:r>
            <a:r>
              <a:rPr lang="ru-RU" dirty="0" smtClean="0"/>
              <a:t> </a:t>
            </a:r>
            <a:r>
              <a:rPr lang="ru-RU" dirty="0" err="1" smtClean="0"/>
              <a:t>сатып</a:t>
            </a:r>
            <a:r>
              <a:rPr lang="ru-RU" dirty="0" smtClean="0"/>
              <a:t> </a:t>
            </a:r>
            <a:r>
              <a:rPr lang="ru-RU" dirty="0" err="1" smtClean="0"/>
              <a:t>алуға жосықсыз қатысушылардың</a:t>
            </a:r>
            <a:r>
              <a:rPr lang="ru-RU" dirty="0" smtClean="0"/>
              <a:t>;</a:t>
            </a:r>
          </a:p>
          <a:p>
            <a:pPr fontAlgn="base"/>
            <a:r>
              <a:rPr lang="ru-RU" dirty="0" smtClean="0"/>
              <a:t>      4) </a:t>
            </a:r>
            <a:r>
              <a:rPr lang="ru-RU" dirty="0" err="1" smtClean="0"/>
              <a:t>білікті</a:t>
            </a:r>
            <a:r>
              <a:rPr lang="ru-RU" dirty="0" smtClean="0"/>
              <a:t> </a:t>
            </a:r>
            <a:r>
              <a:rPr lang="ru-RU" dirty="0" err="1" smtClean="0"/>
              <a:t>әлеуетті өнім берушілердің мемлекеттік</a:t>
            </a:r>
            <a:r>
              <a:rPr lang="ru-RU" dirty="0" smtClean="0"/>
              <a:t> </a:t>
            </a:r>
            <a:r>
              <a:rPr lang="ru-RU" dirty="0" err="1" smtClean="0"/>
              <a:t>сатып</a:t>
            </a:r>
            <a:r>
              <a:rPr lang="ru-RU" dirty="0" smtClean="0"/>
              <a:t> </a:t>
            </a:r>
            <a:r>
              <a:rPr lang="ru-RU" dirty="0" err="1" smtClean="0"/>
              <a:t>алу</a:t>
            </a:r>
            <a:r>
              <a:rPr lang="ru-RU" dirty="0" smtClean="0"/>
              <a:t> </a:t>
            </a:r>
            <a:r>
              <a:rPr lang="ru-RU" dirty="0" err="1" smtClean="0"/>
              <a:t>саласындағы республикалық тізілімдерін</a:t>
            </a:r>
            <a:r>
              <a:rPr lang="ru-RU" dirty="0" smtClean="0"/>
              <a:t> (</a:t>
            </a:r>
            <a:r>
              <a:rPr lang="ru-RU" dirty="0" err="1" smtClean="0"/>
              <a:t>бұдан әрі </a:t>
            </a:r>
            <a:r>
              <a:rPr lang="ru-RU" dirty="0" smtClean="0"/>
              <a:t>– </a:t>
            </a:r>
            <a:r>
              <a:rPr lang="ru-RU" dirty="0" err="1" smtClean="0"/>
              <a:t>тізілімдер</a:t>
            </a:r>
            <a:r>
              <a:rPr lang="ru-RU" dirty="0" smtClean="0"/>
              <a:t>) </a:t>
            </a:r>
            <a:r>
              <a:rPr lang="ru-RU" dirty="0" err="1" smtClean="0"/>
              <a:t>қалыптастыруды және жүргізуді жүзеге асырады</a:t>
            </a:r>
            <a:r>
              <a:rPr lang="ru-RU" dirty="0" smtClean="0"/>
              <a:t>.</a:t>
            </a:r>
            <a:endParaRPr lang="ru-RU" dirty="0"/>
          </a:p>
        </p:txBody>
      </p:sp>
    </p:spTree>
    <p:extLst>
      <p:ext uri="{BB962C8B-B14F-4D97-AF65-F5344CB8AC3E}">
        <p14:creationId xmlns:p14="http://schemas.microsoft.com/office/powerpoint/2010/main" xmlns="" val="208062531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506</Words>
  <Application>Microsoft Office PowerPoint</Application>
  <PresentationFormat>Экран (4:3)</PresentationFormat>
  <Paragraphs>92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Мемлекеттік сатып алуларды конкурс әдісімен жүзеге асыру</vt:lpstr>
      <vt:lpstr>Слайд 3</vt:lpstr>
      <vt:lpstr>Конкурс </vt:lpstr>
      <vt:lpstr>Слайд 5</vt:lpstr>
      <vt:lpstr>Слайд 6</vt:lpstr>
      <vt:lpstr>Слайд 7</vt:lpstr>
      <vt:lpstr>Слайд 8</vt:lpstr>
      <vt:lpstr>Слайд 9</vt:lpstr>
      <vt:lpstr>Слайд 10</vt:lpstr>
      <vt:lpstr>Слайд 11</vt:lpstr>
      <vt:lpstr>Слайд 12</vt:lpstr>
      <vt:lpstr>Слайд 13</vt:lpstr>
      <vt:lpstr>Выводы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Зарождение и развитие учета в Древнем мире</dc:title>
  <dc:creator>Пользователь</dc:creator>
  <cp:lastModifiedBy>Асия</cp:lastModifiedBy>
  <cp:revision>254</cp:revision>
  <dcterms:created xsi:type="dcterms:W3CDTF">2017-12-23T13:28:19Z</dcterms:created>
  <dcterms:modified xsi:type="dcterms:W3CDTF">2024-06-04T18:18:15Z</dcterms:modified>
</cp:coreProperties>
</file>