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337" r:id="rId2"/>
    <p:sldId id="363" r:id="rId3"/>
    <p:sldId id="256" r:id="rId4"/>
    <p:sldId id="257" r:id="rId5"/>
    <p:sldId id="338" r:id="rId6"/>
    <p:sldId id="339" r:id="rId7"/>
    <p:sldId id="342" r:id="rId8"/>
    <p:sldId id="343" r:id="rId9"/>
    <p:sldId id="344" r:id="rId10"/>
    <p:sldId id="345" r:id="rId11"/>
    <p:sldId id="361" r:id="rId12"/>
    <p:sldId id="362" r:id="rId13"/>
    <p:sldId id="346" r:id="rId14"/>
    <p:sldId id="351" r:id="rId15"/>
    <p:sldId id="358" r:id="rId16"/>
    <p:sldId id="352" r:id="rId17"/>
    <p:sldId id="353" r:id="rId18"/>
    <p:sldId id="354" r:id="rId19"/>
    <p:sldId id="355" r:id="rId20"/>
    <p:sldId id="359" r:id="rId21"/>
    <p:sldId id="29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011430-CE5D-4E85-8D88-B3E7AC504615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8651BD-54AA-448E-9CA0-5879DE508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8781D3-3D3F-4BED-8C15-66E93E9C956C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496944" cy="6192688"/>
          </a:xfrm>
        </p:spPr>
        <p:txBody>
          <a:bodyPr>
            <a:normAutofit fontScale="40000" lnSpcReduction="20000"/>
          </a:bodyPr>
          <a:lstStyle/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Министерство образования и науки Республики Казахстан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Карагандинский государственный университет имени академика Е.А. </a:t>
            </a:r>
            <a:r>
              <a:rPr lang="ru-RU" sz="4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Букетова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Атабаева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Асия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Кайрошовна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Мультимедийные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презентации (лекция)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дисциплине «Государственные закупки»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специальность: «5B052100-Государственный аудит»»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7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Тема 8. Специальные и заключительные положения</a:t>
            </a: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Караганда 2018</a:t>
            </a:r>
          </a:p>
          <a:p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8072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По результатам рассмотрения жалобы, поступившей в сроки, установленные пунктом 2 настоящей статьи, уполномоченный орган принимает решение об отмене либо отказе в отмене итогов государственных закупок.</a:t>
            </a:r>
            <a:endParaRPr lang="ru-RU" sz="2800" i="1" dirty="0" smtClean="0"/>
          </a:p>
          <a:p>
            <a:r>
              <a:rPr lang="ru-RU" sz="2800" dirty="0" smtClean="0"/>
              <a:t>Решение уполномоченного органа, принятое по результатам рассмотрения жалобы, может быть обжаловано в судебном порядке в соответствии с законодательством Республики Казахстан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8183880" cy="648072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Порядок подачи жалобы</a:t>
            </a:r>
            <a:endParaRPr lang="ru-RU" sz="3600" i="1" dirty="0"/>
          </a:p>
        </p:txBody>
      </p:sp>
      <p:grpSp>
        <p:nvGrpSpPr>
          <p:cNvPr id="3" name="Группа 15"/>
          <p:cNvGrpSpPr/>
          <p:nvPr/>
        </p:nvGrpSpPr>
        <p:grpSpPr>
          <a:xfrm>
            <a:off x="755576" y="1772816"/>
            <a:ext cx="7957372" cy="4670434"/>
            <a:chOff x="791081" y="1196751"/>
            <a:chExt cx="7957372" cy="5534530"/>
          </a:xfrm>
        </p:grpSpPr>
        <p:sp>
          <p:nvSpPr>
            <p:cNvPr id="17" name="Полилиния 16"/>
            <p:cNvSpPr/>
            <p:nvPr/>
          </p:nvSpPr>
          <p:spPr>
            <a:xfrm>
              <a:off x="791081" y="1196751"/>
              <a:ext cx="7957372" cy="1608158"/>
            </a:xfrm>
            <a:custGeom>
              <a:avLst/>
              <a:gdLst>
                <a:gd name="connsiteX0" fmla="*/ 0 w 7957372"/>
                <a:gd name="connsiteY0" fmla="*/ 0 h 1608156"/>
                <a:gd name="connsiteX1" fmla="*/ 7153294 w 7957372"/>
                <a:gd name="connsiteY1" fmla="*/ 0 h 1608156"/>
                <a:gd name="connsiteX2" fmla="*/ 7957372 w 7957372"/>
                <a:gd name="connsiteY2" fmla="*/ 804078 h 1608156"/>
                <a:gd name="connsiteX3" fmla="*/ 7153294 w 7957372"/>
                <a:gd name="connsiteY3" fmla="*/ 1608156 h 1608156"/>
                <a:gd name="connsiteX4" fmla="*/ 0 w 7957372"/>
                <a:gd name="connsiteY4" fmla="*/ 1608156 h 1608156"/>
                <a:gd name="connsiteX5" fmla="*/ 0 w 7957372"/>
                <a:gd name="connsiteY5" fmla="*/ 0 h 1608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57372" h="1608156">
                  <a:moveTo>
                    <a:pt x="7957372" y="1608155"/>
                  </a:moveTo>
                  <a:lnTo>
                    <a:pt x="804078" y="1608155"/>
                  </a:lnTo>
                  <a:lnTo>
                    <a:pt x="0" y="804078"/>
                  </a:lnTo>
                  <a:lnTo>
                    <a:pt x="804078" y="1"/>
                  </a:lnTo>
                  <a:lnTo>
                    <a:pt x="7957372" y="1"/>
                  </a:lnTo>
                  <a:lnTo>
                    <a:pt x="7957372" y="1608155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78775" tIns="91441" rIns="170688" bIns="91441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1.</a:t>
              </a:r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dirty="0" smtClean="0">
                  <a:latin typeface="Times New Roman" pitchFamily="18" charset="0"/>
                  <a:cs typeface="Times New Roman" pitchFamily="18" charset="0"/>
                </a:rPr>
                <a:t>Наименование, место нахождения юридического лица, действия (бездействие), решения которого обжалуются</a:t>
              </a:r>
              <a:endParaRPr lang="ru-RU" sz="2800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Полилиния 18"/>
            <p:cNvSpPr/>
            <p:nvPr/>
          </p:nvSpPr>
          <p:spPr>
            <a:xfrm rot="21600000">
              <a:off x="827558" y="2996953"/>
              <a:ext cx="7859867" cy="1797585"/>
            </a:xfrm>
            <a:custGeom>
              <a:avLst/>
              <a:gdLst>
                <a:gd name="connsiteX0" fmla="*/ 0 w 7859867"/>
                <a:gd name="connsiteY0" fmla="*/ 0 h 1797584"/>
                <a:gd name="connsiteX1" fmla="*/ 6961075 w 7859867"/>
                <a:gd name="connsiteY1" fmla="*/ 0 h 1797584"/>
                <a:gd name="connsiteX2" fmla="*/ 7859867 w 7859867"/>
                <a:gd name="connsiteY2" fmla="*/ 898792 h 1797584"/>
                <a:gd name="connsiteX3" fmla="*/ 6961075 w 7859867"/>
                <a:gd name="connsiteY3" fmla="*/ 1797584 h 1797584"/>
                <a:gd name="connsiteX4" fmla="*/ 0 w 7859867"/>
                <a:gd name="connsiteY4" fmla="*/ 1797584 h 1797584"/>
                <a:gd name="connsiteX5" fmla="*/ 0 w 7859867"/>
                <a:gd name="connsiteY5" fmla="*/ 0 h 1797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59867" h="1797584">
                  <a:moveTo>
                    <a:pt x="7859867" y="1797583"/>
                  </a:moveTo>
                  <a:lnTo>
                    <a:pt x="898792" y="1797583"/>
                  </a:lnTo>
                  <a:lnTo>
                    <a:pt x="0" y="898792"/>
                  </a:lnTo>
                  <a:lnTo>
                    <a:pt x="898792" y="1"/>
                  </a:lnTo>
                  <a:lnTo>
                    <a:pt x="7859867" y="1"/>
                  </a:lnTo>
                  <a:lnTo>
                    <a:pt x="7859867" y="179758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26132" tIns="91441" rIns="170688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b="1" kern="1200" dirty="0" smtClean="0">
                  <a:latin typeface="Times New Roman" pitchFamily="18" charset="0"/>
                  <a:cs typeface="Times New Roman" pitchFamily="18" charset="0"/>
                </a:rPr>
                <a:t>2. </a:t>
              </a:r>
              <a:r>
                <a:rPr lang="ru-RU" sz="3200" dirty="0" smtClean="0"/>
                <a:t>Наименование, место нахождения лица, подавшего жалобу</a:t>
              </a:r>
              <a:endParaRPr lang="ru-RU" sz="3200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Полилиния 24"/>
            <p:cNvSpPr/>
            <p:nvPr/>
          </p:nvSpPr>
          <p:spPr>
            <a:xfrm rot="21600000">
              <a:off x="899611" y="4986817"/>
              <a:ext cx="7813384" cy="1744464"/>
            </a:xfrm>
            <a:custGeom>
              <a:avLst/>
              <a:gdLst>
                <a:gd name="connsiteX0" fmla="*/ 0 w 7813383"/>
                <a:gd name="connsiteY0" fmla="*/ 0 h 1744463"/>
                <a:gd name="connsiteX1" fmla="*/ 6941152 w 7813383"/>
                <a:gd name="connsiteY1" fmla="*/ 0 h 1744463"/>
                <a:gd name="connsiteX2" fmla="*/ 7813383 w 7813383"/>
                <a:gd name="connsiteY2" fmla="*/ 872232 h 1744463"/>
                <a:gd name="connsiteX3" fmla="*/ 6941152 w 7813383"/>
                <a:gd name="connsiteY3" fmla="*/ 1744463 h 1744463"/>
                <a:gd name="connsiteX4" fmla="*/ 0 w 7813383"/>
                <a:gd name="connsiteY4" fmla="*/ 1744463 h 1744463"/>
                <a:gd name="connsiteX5" fmla="*/ 0 w 7813383"/>
                <a:gd name="connsiteY5" fmla="*/ 0 h 174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13383" h="1744463">
                  <a:moveTo>
                    <a:pt x="7813383" y="1744462"/>
                  </a:moveTo>
                  <a:lnTo>
                    <a:pt x="872231" y="1744462"/>
                  </a:lnTo>
                  <a:lnTo>
                    <a:pt x="0" y="872231"/>
                  </a:lnTo>
                  <a:lnTo>
                    <a:pt x="872231" y="1"/>
                  </a:lnTo>
                  <a:lnTo>
                    <a:pt x="7813383" y="1"/>
                  </a:lnTo>
                  <a:lnTo>
                    <a:pt x="7813383" y="174446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12851" tIns="91441" rIns="170689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b="1" kern="1200" dirty="0" smtClean="0">
                  <a:latin typeface="Times New Roman" pitchFamily="18" charset="0"/>
                  <a:cs typeface="Times New Roman" pitchFamily="18" charset="0"/>
                </a:rPr>
                <a:t>3. </a:t>
              </a:r>
              <a:r>
                <a:rPr lang="ru-RU" sz="3200" dirty="0" smtClean="0"/>
                <a:t>сведения о государственных закупках, в рамках которых совершены нарушения</a:t>
              </a:r>
              <a:endParaRPr lang="ru-RU" sz="3200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252788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2745096" y="1700808"/>
            <a:ext cx="3430747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b="1" dirty="0" smtClean="0"/>
              <a:t>Уровень ПТ измеряется </a:t>
            </a:r>
          </a:p>
          <a:p>
            <a:pPr algn="ctr" eaLnBrk="0" hangingPunct="0"/>
            <a:r>
              <a:rPr lang="ru-RU" b="1" dirty="0" smtClean="0"/>
              <a:t>2 показателями:</a:t>
            </a:r>
            <a:endParaRPr lang="en-US" b="1" dirty="0"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2" name="Группа 22"/>
          <p:cNvGrpSpPr/>
          <p:nvPr/>
        </p:nvGrpSpPr>
        <p:grpSpPr>
          <a:xfrm>
            <a:off x="357158" y="620688"/>
            <a:ext cx="8319298" cy="5400598"/>
            <a:chOff x="285150" y="1052738"/>
            <a:chExt cx="8319298" cy="5400598"/>
          </a:xfrm>
        </p:grpSpPr>
        <p:sp>
          <p:nvSpPr>
            <p:cNvPr id="4" name="AutoShape 3"/>
            <p:cNvSpPr>
              <a:spLocks noChangeArrowheads="1"/>
            </p:cNvSpPr>
            <p:nvPr/>
          </p:nvSpPr>
          <p:spPr bwMode="auto">
            <a:xfrm>
              <a:off x="5562600" y="2789480"/>
              <a:ext cx="3041848" cy="3663856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ru-RU" sz="1800">
                <a:effectLst/>
              </a:endParaRPr>
            </a:p>
          </p:txBody>
        </p:sp>
        <p:sp>
          <p:nvSpPr>
            <p:cNvPr id="5" name="AutoShape 5"/>
            <p:cNvSpPr>
              <a:spLocks noChangeArrowheads="1"/>
            </p:cNvSpPr>
            <p:nvPr/>
          </p:nvSpPr>
          <p:spPr bwMode="auto">
            <a:xfrm>
              <a:off x="467544" y="2860918"/>
              <a:ext cx="2961456" cy="3592418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ru-RU" sz="1800">
                <a:effectLst/>
              </a:endParaRPr>
            </a:p>
          </p:txBody>
        </p:sp>
        <p:sp>
          <p:nvSpPr>
            <p:cNvPr id="6" name="Text Box 6"/>
            <p:cNvSpPr txBox="1">
              <a:spLocks noChangeArrowheads="1"/>
            </p:cNvSpPr>
            <p:nvPr/>
          </p:nvSpPr>
          <p:spPr bwMode="auto">
            <a:xfrm>
              <a:off x="285150" y="3003794"/>
              <a:ext cx="2991450" cy="19389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sz="2400" b="1" dirty="0" smtClean="0"/>
                <a:t>Жалоба не соответствует требованиям, установленным настоящей статьей</a:t>
              </a:r>
              <a:endParaRPr lang="en-US" sz="2400" b="1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gray">
            <a:xfrm>
              <a:off x="3222625" y="3255963"/>
              <a:ext cx="903288" cy="1241425"/>
            </a:xfrm>
            <a:custGeom>
              <a:avLst/>
              <a:gdLst/>
              <a:ahLst/>
              <a:cxnLst>
                <a:cxn ang="0">
                  <a:pos x="580" y="0"/>
                </a:cxn>
                <a:cxn ang="0">
                  <a:pos x="578" y="90"/>
                </a:cxn>
                <a:cxn ang="0">
                  <a:pos x="568" y="174"/>
                </a:cxn>
                <a:cxn ang="0">
                  <a:pos x="552" y="252"/>
                </a:cxn>
                <a:cxn ang="0">
                  <a:pos x="526" y="324"/>
                </a:cxn>
                <a:cxn ang="0">
                  <a:pos x="494" y="390"/>
                </a:cxn>
                <a:cxn ang="0">
                  <a:pos x="452" y="450"/>
                </a:cxn>
                <a:cxn ang="0">
                  <a:pos x="402" y="508"/>
                </a:cxn>
                <a:cxn ang="0">
                  <a:pos x="342" y="560"/>
                </a:cxn>
                <a:cxn ang="0">
                  <a:pos x="270" y="610"/>
                </a:cxn>
                <a:cxn ang="0">
                  <a:pos x="188" y="656"/>
                </a:cxn>
                <a:cxn ang="0">
                  <a:pos x="188" y="798"/>
                </a:cxn>
                <a:cxn ang="0">
                  <a:pos x="0" y="514"/>
                </a:cxn>
                <a:cxn ang="0">
                  <a:pos x="188" y="230"/>
                </a:cxn>
                <a:cxn ang="0">
                  <a:pos x="188" y="372"/>
                </a:cxn>
                <a:cxn ang="0">
                  <a:pos x="224" y="368"/>
                </a:cxn>
                <a:cxn ang="0">
                  <a:pos x="264" y="356"/>
                </a:cxn>
                <a:cxn ang="0">
                  <a:pos x="306" y="336"/>
                </a:cxn>
                <a:cxn ang="0">
                  <a:pos x="348" y="310"/>
                </a:cxn>
                <a:cxn ang="0">
                  <a:pos x="392" y="280"/>
                </a:cxn>
                <a:cxn ang="0">
                  <a:pos x="432" y="246"/>
                </a:cxn>
                <a:cxn ang="0">
                  <a:pos x="472" y="208"/>
                </a:cxn>
                <a:cxn ang="0">
                  <a:pos x="506" y="166"/>
                </a:cxn>
                <a:cxn ang="0">
                  <a:pos x="536" y="124"/>
                </a:cxn>
                <a:cxn ang="0">
                  <a:pos x="558" y="82"/>
                </a:cxn>
                <a:cxn ang="0">
                  <a:pos x="574" y="40"/>
                </a:cxn>
                <a:cxn ang="0">
                  <a:pos x="578" y="0"/>
                </a:cxn>
                <a:cxn ang="0">
                  <a:pos x="580" y="0"/>
                </a:cxn>
              </a:cxnLst>
              <a:rect l="0" t="0" r="r" b="b"/>
              <a:pathLst>
                <a:path w="580" h="798">
                  <a:moveTo>
                    <a:pt x="580" y="0"/>
                  </a:moveTo>
                  <a:lnTo>
                    <a:pt x="578" y="90"/>
                  </a:lnTo>
                  <a:lnTo>
                    <a:pt x="568" y="174"/>
                  </a:lnTo>
                  <a:lnTo>
                    <a:pt x="552" y="252"/>
                  </a:lnTo>
                  <a:lnTo>
                    <a:pt x="526" y="324"/>
                  </a:lnTo>
                  <a:lnTo>
                    <a:pt x="494" y="390"/>
                  </a:lnTo>
                  <a:lnTo>
                    <a:pt x="452" y="450"/>
                  </a:lnTo>
                  <a:lnTo>
                    <a:pt x="402" y="508"/>
                  </a:lnTo>
                  <a:lnTo>
                    <a:pt x="342" y="560"/>
                  </a:lnTo>
                  <a:lnTo>
                    <a:pt x="270" y="610"/>
                  </a:lnTo>
                  <a:lnTo>
                    <a:pt x="188" y="656"/>
                  </a:lnTo>
                  <a:lnTo>
                    <a:pt x="188" y="798"/>
                  </a:lnTo>
                  <a:lnTo>
                    <a:pt x="0" y="514"/>
                  </a:lnTo>
                  <a:lnTo>
                    <a:pt x="188" y="230"/>
                  </a:lnTo>
                  <a:lnTo>
                    <a:pt x="188" y="372"/>
                  </a:lnTo>
                  <a:lnTo>
                    <a:pt x="224" y="368"/>
                  </a:lnTo>
                  <a:lnTo>
                    <a:pt x="264" y="356"/>
                  </a:lnTo>
                  <a:lnTo>
                    <a:pt x="306" y="336"/>
                  </a:lnTo>
                  <a:lnTo>
                    <a:pt x="348" y="310"/>
                  </a:lnTo>
                  <a:lnTo>
                    <a:pt x="392" y="280"/>
                  </a:lnTo>
                  <a:lnTo>
                    <a:pt x="432" y="246"/>
                  </a:lnTo>
                  <a:lnTo>
                    <a:pt x="472" y="208"/>
                  </a:lnTo>
                  <a:lnTo>
                    <a:pt x="506" y="166"/>
                  </a:lnTo>
                  <a:lnTo>
                    <a:pt x="536" y="124"/>
                  </a:lnTo>
                  <a:lnTo>
                    <a:pt x="558" y="82"/>
                  </a:lnTo>
                  <a:lnTo>
                    <a:pt x="574" y="40"/>
                  </a:lnTo>
                  <a:lnTo>
                    <a:pt x="578" y="0"/>
                  </a:lnTo>
                  <a:lnTo>
                    <a:pt x="58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3529"/>
                    <a:invGamma/>
                  </a:schemeClr>
                </a:gs>
              </a:gsLst>
              <a:lin ang="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gray">
            <a:xfrm flipH="1">
              <a:off x="4875213" y="3255963"/>
              <a:ext cx="903287" cy="1241425"/>
            </a:xfrm>
            <a:custGeom>
              <a:avLst/>
              <a:gdLst/>
              <a:ahLst/>
              <a:cxnLst>
                <a:cxn ang="0">
                  <a:pos x="580" y="0"/>
                </a:cxn>
                <a:cxn ang="0">
                  <a:pos x="578" y="90"/>
                </a:cxn>
                <a:cxn ang="0">
                  <a:pos x="568" y="174"/>
                </a:cxn>
                <a:cxn ang="0">
                  <a:pos x="552" y="252"/>
                </a:cxn>
                <a:cxn ang="0">
                  <a:pos x="526" y="324"/>
                </a:cxn>
                <a:cxn ang="0">
                  <a:pos x="494" y="390"/>
                </a:cxn>
                <a:cxn ang="0">
                  <a:pos x="452" y="450"/>
                </a:cxn>
                <a:cxn ang="0">
                  <a:pos x="402" y="508"/>
                </a:cxn>
                <a:cxn ang="0">
                  <a:pos x="342" y="560"/>
                </a:cxn>
                <a:cxn ang="0">
                  <a:pos x="270" y="610"/>
                </a:cxn>
                <a:cxn ang="0">
                  <a:pos x="188" y="656"/>
                </a:cxn>
                <a:cxn ang="0">
                  <a:pos x="188" y="798"/>
                </a:cxn>
                <a:cxn ang="0">
                  <a:pos x="0" y="514"/>
                </a:cxn>
                <a:cxn ang="0">
                  <a:pos x="188" y="230"/>
                </a:cxn>
                <a:cxn ang="0">
                  <a:pos x="188" y="372"/>
                </a:cxn>
                <a:cxn ang="0">
                  <a:pos x="224" y="368"/>
                </a:cxn>
                <a:cxn ang="0">
                  <a:pos x="264" y="356"/>
                </a:cxn>
                <a:cxn ang="0">
                  <a:pos x="306" y="336"/>
                </a:cxn>
                <a:cxn ang="0">
                  <a:pos x="348" y="310"/>
                </a:cxn>
                <a:cxn ang="0">
                  <a:pos x="392" y="280"/>
                </a:cxn>
                <a:cxn ang="0">
                  <a:pos x="432" y="246"/>
                </a:cxn>
                <a:cxn ang="0">
                  <a:pos x="472" y="208"/>
                </a:cxn>
                <a:cxn ang="0">
                  <a:pos x="506" y="166"/>
                </a:cxn>
                <a:cxn ang="0">
                  <a:pos x="536" y="124"/>
                </a:cxn>
                <a:cxn ang="0">
                  <a:pos x="558" y="82"/>
                </a:cxn>
                <a:cxn ang="0">
                  <a:pos x="574" y="40"/>
                </a:cxn>
                <a:cxn ang="0">
                  <a:pos x="578" y="0"/>
                </a:cxn>
                <a:cxn ang="0">
                  <a:pos x="580" y="0"/>
                </a:cxn>
              </a:cxnLst>
              <a:rect l="0" t="0" r="r" b="b"/>
              <a:pathLst>
                <a:path w="580" h="798">
                  <a:moveTo>
                    <a:pt x="580" y="0"/>
                  </a:moveTo>
                  <a:lnTo>
                    <a:pt x="578" y="90"/>
                  </a:lnTo>
                  <a:lnTo>
                    <a:pt x="568" y="174"/>
                  </a:lnTo>
                  <a:lnTo>
                    <a:pt x="552" y="252"/>
                  </a:lnTo>
                  <a:lnTo>
                    <a:pt x="526" y="324"/>
                  </a:lnTo>
                  <a:lnTo>
                    <a:pt x="494" y="390"/>
                  </a:lnTo>
                  <a:lnTo>
                    <a:pt x="452" y="450"/>
                  </a:lnTo>
                  <a:lnTo>
                    <a:pt x="402" y="508"/>
                  </a:lnTo>
                  <a:lnTo>
                    <a:pt x="342" y="560"/>
                  </a:lnTo>
                  <a:lnTo>
                    <a:pt x="270" y="610"/>
                  </a:lnTo>
                  <a:lnTo>
                    <a:pt x="188" y="656"/>
                  </a:lnTo>
                  <a:lnTo>
                    <a:pt x="188" y="798"/>
                  </a:lnTo>
                  <a:lnTo>
                    <a:pt x="0" y="514"/>
                  </a:lnTo>
                  <a:lnTo>
                    <a:pt x="188" y="230"/>
                  </a:lnTo>
                  <a:lnTo>
                    <a:pt x="188" y="372"/>
                  </a:lnTo>
                  <a:lnTo>
                    <a:pt x="224" y="368"/>
                  </a:lnTo>
                  <a:lnTo>
                    <a:pt x="264" y="356"/>
                  </a:lnTo>
                  <a:lnTo>
                    <a:pt x="306" y="336"/>
                  </a:lnTo>
                  <a:lnTo>
                    <a:pt x="348" y="310"/>
                  </a:lnTo>
                  <a:lnTo>
                    <a:pt x="392" y="280"/>
                  </a:lnTo>
                  <a:lnTo>
                    <a:pt x="432" y="246"/>
                  </a:lnTo>
                  <a:lnTo>
                    <a:pt x="472" y="208"/>
                  </a:lnTo>
                  <a:lnTo>
                    <a:pt x="506" y="166"/>
                  </a:lnTo>
                  <a:lnTo>
                    <a:pt x="536" y="124"/>
                  </a:lnTo>
                  <a:lnTo>
                    <a:pt x="558" y="82"/>
                  </a:lnTo>
                  <a:lnTo>
                    <a:pt x="574" y="40"/>
                  </a:lnTo>
                  <a:lnTo>
                    <a:pt x="578" y="0"/>
                  </a:lnTo>
                  <a:lnTo>
                    <a:pt x="58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31765"/>
                    <a:invGamma/>
                  </a:schemeClr>
                </a:gs>
              </a:gsLst>
              <a:lin ang="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2427539" y="1052738"/>
              <a:ext cx="4072892" cy="2088232"/>
              <a:chOff x="1894" y="1314"/>
              <a:chExt cx="2095" cy="1009"/>
            </a:xfrm>
          </p:grpSpPr>
          <p:grpSp>
            <p:nvGrpSpPr>
              <p:cNvPr id="10" name="Group 11"/>
              <p:cNvGrpSpPr>
                <a:grpSpLocks/>
              </p:cNvGrpSpPr>
              <p:nvPr/>
            </p:nvGrpSpPr>
            <p:grpSpPr bwMode="auto">
              <a:xfrm>
                <a:off x="1894" y="1404"/>
                <a:ext cx="2095" cy="919"/>
                <a:chOff x="1868" y="1027"/>
                <a:chExt cx="2136" cy="937"/>
              </a:xfrm>
            </p:grpSpPr>
            <p:sp>
              <p:nvSpPr>
                <p:cNvPr id="16" name="Oval 12"/>
                <p:cNvSpPr>
                  <a:spLocks noChangeArrowheads="1"/>
                </p:cNvSpPr>
                <p:nvPr/>
              </p:nvSpPr>
              <p:spPr bwMode="gray">
                <a:xfrm>
                  <a:off x="1994" y="1057"/>
                  <a:ext cx="1905" cy="90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7" name="Oval 13"/>
                <p:cNvSpPr>
                  <a:spLocks noChangeArrowheads="1"/>
                </p:cNvSpPr>
                <p:nvPr/>
              </p:nvSpPr>
              <p:spPr bwMode="gray">
                <a:xfrm>
                  <a:off x="1868" y="1027"/>
                  <a:ext cx="2136" cy="90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2" name="Oval 14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1" cy="84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4" name="Oval 16"/>
              <p:cNvSpPr>
                <a:spLocks noChangeArrowheads="1"/>
              </p:cNvSpPr>
              <p:nvPr/>
            </p:nvSpPr>
            <p:spPr bwMode="gray">
              <a:xfrm>
                <a:off x="2125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5" name="Oval 17"/>
              <p:cNvSpPr>
                <a:spLocks noChangeArrowheads="1"/>
              </p:cNvSpPr>
              <p:nvPr/>
            </p:nvSpPr>
            <p:spPr bwMode="gray">
              <a:xfrm rot="16200000">
                <a:off x="2573" y="940"/>
                <a:ext cx="824" cy="1593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r>
                  <a:rPr lang="ru-RU" sz="2400" b="1" dirty="0" smtClean="0"/>
                  <a:t>Жалоба возвращается</a:t>
                </a:r>
                <a:r>
                  <a:rPr lang="ru-RU" sz="2400" dirty="0" smtClean="0"/>
                  <a:t>,</a:t>
                </a:r>
              </a:p>
              <a:p>
                <a:pPr algn="ctr"/>
                <a:r>
                  <a:rPr lang="ru-RU" sz="2400" dirty="0" smtClean="0"/>
                  <a:t> если: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19" name="Text Box 19"/>
            <p:cNvSpPr txBox="1">
              <a:spLocks noChangeArrowheads="1"/>
            </p:cNvSpPr>
            <p:nvPr/>
          </p:nvSpPr>
          <p:spPr bwMode="auto">
            <a:xfrm>
              <a:off x="5810250" y="2860918"/>
              <a:ext cx="2434158" cy="26776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sz="2400" b="1" dirty="0" smtClean="0"/>
                <a:t>Жалоба не подписана либо подписана лицом, не имеющим полномочий на ее подписание</a:t>
              </a:r>
              <a:endParaRPr lang="en-US" sz="2400" b="1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5857884" y="6215082"/>
            <a:ext cx="25742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(Составлено автором)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5976664"/>
          </a:xfrm>
        </p:spPr>
        <p:txBody>
          <a:bodyPr>
            <a:normAutofit/>
          </a:bodyPr>
          <a:lstStyle/>
          <a:p>
            <a:pPr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/>
              <a:t>В рамках статьи 47 Закона РК «О государственных закупках» (далее – Закон) потенциальный поставщик в течение 5 рабочих дней после размещения протокола об итогах государственных закупок вправе обжаловать действия (бездействие), решения заказчика, организатора государственных закупок, единого организатора государственных закупок, комиссий, эксперта, единого оператора в сфере государственных закупок, если их действия (бездействие), решения нарушают его права и законные интересы.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14290"/>
            <a:ext cx="8640960" cy="6383062"/>
          </a:xfrm>
        </p:spPr>
        <p:txBody>
          <a:bodyPr>
            <a:normAutofit/>
          </a:bodyPr>
          <a:lstStyle/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/>
              <a:t>Подача жалобы доступна только для пользователей с ролью «Поставщик» по тем лотам, на которые была подана заявка. Кнопка подачи жалобы доступна для способов закупок «Открытый конкурс», «Аукцион», «Государственный социальный заказ». Кнопка отображается в течение 5 рабочих дней со дня, следующего за днем публикации протокола итогов. При этом подать жалобу можно и в день публикации протокола итогов.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314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>
          <a:xfrm>
            <a:off x="571472" y="0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fontAlgn="base"/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Направляемая жалоба должна содержать: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Группа 48"/>
          <p:cNvGrpSpPr/>
          <p:nvPr/>
        </p:nvGrpSpPr>
        <p:grpSpPr>
          <a:xfrm>
            <a:off x="395536" y="1628800"/>
            <a:ext cx="8280920" cy="4035425"/>
            <a:chOff x="395536" y="1772816"/>
            <a:chExt cx="8280920" cy="4035425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395536" y="1772816"/>
              <a:ext cx="2616225" cy="4035425"/>
              <a:chOff x="720" y="1296"/>
              <a:chExt cx="1367" cy="2542"/>
            </a:xfrm>
          </p:grpSpPr>
          <p:sp>
            <p:nvSpPr>
              <p:cNvPr id="6" name="AutoShape 4"/>
              <p:cNvSpPr>
                <a:spLocks noChangeArrowheads="1"/>
              </p:cNvSpPr>
              <p:nvPr/>
            </p:nvSpPr>
            <p:spPr bwMode="gray">
              <a:xfrm>
                <a:off x="720" y="1490"/>
                <a:ext cx="1363" cy="180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rgbClr val="4E91D4"/>
                  </a:gs>
                  <a:gs pos="100000">
                    <a:srgbClr val="3477A4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" name="AutoShape 5"/>
              <p:cNvSpPr>
                <a:spLocks noChangeArrowheads="1"/>
              </p:cNvSpPr>
              <p:nvPr/>
            </p:nvSpPr>
            <p:spPr bwMode="gray">
              <a:xfrm>
                <a:off x="741" y="1495"/>
                <a:ext cx="1322" cy="1766"/>
              </a:xfrm>
              <a:prstGeom prst="roundRect">
                <a:avLst>
                  <a:gd name="adj" fmla="val 16667"/>
                </a:avLst>
              </a:prstGeom>
              <a:solidFill>
                <a:srgbClr val="3CA1E6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" name="AutoShape 6"/>
              <p:cNvSpPr>
                <a:spLocks noChangeArrowheads="1"/>
              </p:cNvSpPr>
              <p:nvPr/>
            </p:nvSpPr>
            <p:spPr bwMode="gray">
              <a:xfrm>
                <a:off x="752" y="2795"/>
                <a:ext cx="1304" cy="44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3CA1E6">
                      <a:alpha val="0"/>
                    </a:srgbClr>
                  </a:gs>
                  <a:gs pos="100000">
                    <a:srgbClr val="3CA1E6">
                      <a:gamma/>
                      <a:tint val="51373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" name="AutoShape 7"/>
              <p:cNvSpPr>
                <a:spLocks noChangeArrowheads="1"/>
              </p:cNvSpPr>
              <p:nvPr/>
            </p:nvSpPr>
            <p:spPr bwMode="gray">
              <a:xfrm>
                <a:off x="752" y="1509"/>
                <a:ext cx="1304" cy="4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3CA1E6">
                      <a:gamma/>
                      <a:tint val="33333"/>
                      <a:invGamma/>
                    </a:srgbClr>
                  </a:gs>
                  <a:gs pos="100000">
                    <a:srgbClr val="3CA1E6"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" name="AutoShape 8"/>
              <p:cNvSpPr>
                <a:spLocks noChangeArrowheads="1"/>
              </p:cNvSpPr>
              <p:nvPr/>
            </p:nvSpPr>
            <p:spPr bwMode="gray">
              <a:xfrm>
                <a:off x="724" y="3290"/>
                <a:ext cx="1363" cy="548"/>
              </a:xfrm>
              <a:prstGeom prst="roundRect">
                <a:avLst>
                  <a:gd name="adj" fmla="val 40389"/>
                </a:avLst>
              </a:prstGeom>
              <a:gradFill rotWithShape="1">
                <a:gsLst>
                  <a:gs pos="0">
                    <a:srgbClr val="729EB4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" name="AutoShape 9"/>
              <p:cNvSpPr>
                <a:spLocks noChangeArrowheads="1"/>
              </p:cNvSpPr>
              <p:nvPr/>
            </p:nvSpPr>
            <p:spPr bwMode="gray">
              <a:xfrm>
                <a:off x="752" y="3305"/>
                <a:ext cx="1304" cy="48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DAFD4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5" name="Group 10"/>
              <p:cNvGrpSpPr>
                <a:grpSpLocks/>
              </p:cNvGrpSpPr>
              <p:nvPr/>
            </p:nvGrpSpPr>
            <p:grpSpPr bwMode="auto">
              <a:xfrm>
                <a:off x="1189" y="1296"/>
                <a:ext cx="405" cy="405"/>
                <a:chOff x="1289" y="582"/>
                <a:chExt cx="668" cy="668"/>
              </a:xfrm>
            </p:grpSpPr>
            <p:sp>
              <p:nvSpPr>
                <p:cNvPr id="15" name="Oval 11"/>
                <p:cNvSpPr>
                  <a:spLocks noChangeArrowheads="1"/>
                </p:cNvSpPr>
                <p:nvPr/>
              </p:nvSpPr>
              <p:spPr bwMode="gray">
                <a:xfrm>
                  <a:off x="1289" y="582"/>
                  <a:ext cx="668" cy="668"/>
                </a:xfrm>
                <a:prstGeom prst="ellipse">
                  <a:avLst/>
                </a:prstGeom>
                <a:solidFill>
                  <a:srgbClr val="333333"/>
                </a:soli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6" name="Oval 12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7" name="Oval 13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8" name="Oval 14"/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" name="Oval 15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3" name="Text Box 16"/>
              <p:cNvSpPr txBox="1">
                <a:spLocks noChangeArrowheads="1"/>
              </p:cNvSpPr>
              <p:nvPr/>
            </p:nvSpPr>
            <p:spPr bwMode="gray">
              <a:xfrm>
                <a:off x="1276" y="1354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400">
                    <a:solidFill>
                      <a:srgbClr val="000000"/>
                    </a:solidFill>
                    <a:effectLst/>
                    <a:latin typeface="Arial" charset="0"/>
                  </a:rPr>
                  <a:t>1</a:t>
                </a:r>
                <a:endParaRPr lang="en-US" sz="1800">
                  <a:effectLst/>
                  <a:latin typeface="Arial" charset="0"/>
                </a:endParaRPr>
              </a:p>
            </p:txBody>
          </p:sp>
          <p:sp>
            <p:nvSpPr>
              <p:cNvPr id="14" name="Text Box 17"/>
              <p:cNvSpPr txBox="1">
                <a:spLocks noChangeArrowheads="1"/>
              </p:cNvSpPr>
              <p:nvPr/>
            </p:nvSpPr>
            <p:spPr bwMode="gray">
              <a:xfrm>
                <a:off x="720" y="1776"/>
                <a:ext cx="1344" cy="168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ctr">
                  <a:buNone/>
                </a:pPr>
                <a:r>
                  <a:rPr lang="ru-RU" sz="2400" dirty="0" smtClean="0"/>
                  <a:t>Наименование, местонахождение юридического лица, действия (бездействие), решения которого обжалуются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12" name="Group 18"/>
            <p:cNvGrpSpPr>
              <a:grpSpLocks/>
            </p:cNvGrpSpPr>
            <p:nvPr/>
          </p:nvGrpSpPr>
          <p:grpSpPr bwMode="auto">
            <a:xfrm>
              <a:off x="3131841" y="1772816"/>
              <a:ext cx="2654203" cy="4035425"/>
              <a:chOff x="2208" y="1296"/>
              <a:chExt cx="1394" cy="2542"/>
            </a:xfrm>
          </p:grpSpPr>
          <p:sp>
            <p:nvSpPr>
              <p:cNvPr id="21" name="AutoShape 19"/>
              <p:cNvSpPr>
                <a:spLocks noChangeArrowheads="1"/>
              </p:cNvSpPr>
              <p:nvPr/>
            </p:nvSpPr>
            <p:spPr bwMode="gray">
              <a:xfrm>
                <a:off x="2208" y="1490"/>
                <a:ext cx="1363" cy="180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rgbClr val="34B034"/>
                  </a:gs>
                  <a:gs pos="100000">
                    <a:srgbClr val="3F8B4A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2" name="AutoShape 20"/>
              <p:cNvSpPr>
                <a:spLocks noChangeArrowheads="1"/>
              </p:cNvSpPr>
              <p:nvPr/>
            </p:nvSpPr>
            <p:spPr bwMode="gray">
              <a:xfrm>
                <a:off x="2229" y="1495"/>
                <a:ext cx="1322" cy="1766"/>
              </a:xfrm>
              <a:prstGeom prst="roundRect">
                <a:avLst>
                  <a:gd name="adj" fmla="val 16667"/>
                </a:avLst>
              </a:prstGeom>
              <a:solidFill>
                <a:srgbClr val="73E77E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3" name="AutoShape 21"/>
              <p:cNvSpPr>
                <a:spLocks noChangeArrowheads="1"/>
              </p:cNvSpPr>
              <p:nvPr/>
            </p:nvSpPr>
            <p:spPr bwMode="gray">
              <a:xfrm>
                <a:off x="2240" y="2795"/>
                <a:ext cx="1304" cy="44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3E77E"/>
                  </a:gs>
                  <a:gs pos="100000">
                    <a:srgbClr val="73E77E">
                      <a:gamma/>
                      <a:tint val="5451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4" name="AutoShape 22"/>
              <p:cNvSpPr>
                <a:spLocks noChangeArrowheads="1"/>
              </p:cNvSpPr>
              <p:nvPr/>
            </p:nvSpPr>
            <p:spPr bwMode="gray">
              <a:xfrm>
                <a:off x="2240" y="1509"/>
                <a:ext cx="1304" cy="4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3E77E">
                      <a:gamma/>
                      <a:tint val="33333"/>
                      <a:invGamma/>
                    </a:srgbClr>
                  </a:gs>
                  <a:gs pos="100000">
                    <a:srgbClr val="73E77E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5" name="Oval 23"/>
              <p:cNvSpPr>
                <a:spLocks noChangeArrowheads="1"/>
              </p:cNvSpPr>
              <p:nvPr/>
            </p:nvSpPr>
            <p:spPr bwMode="gray">
              <a:xfrm>
                <a:off x="2677" y="1296"/>
                <a:ext cx="405" cy="40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6" name="Oval 24"/>
              <p:cNvSpPr>
                <a:spLocks noChangeArrowheads="1"/>
              </p:cNvSpPr>
              <p:nvPr/>
            </p:nvSpPr>
            <p:spPr bwMode="gray">
              <a:xfrm>
                <a:off x="2681" y="1299"/>
                <a:ext cx="392" cy="39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7" name="Oval 25"/>
              <p:cNvSpPr>
                <a:spLocks noChangeArrowheads="1"/>
              </p:cNvSpPr>
              <p:nvPr/>
            </p:nvSpPr>
            <p:spPr bwMode="gray">
              <a:xfrm>
                <a:off x="2686" y="1301"/>
                <a:ext cx="383" cy="383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8" name="Oval 26"/>
              <p:cNvSpPr>
                <a:spLocks noChangeArrowheads="1"/>
              </p:cNvSpPr>
              <p:nvPr/>
            </p:nvSpPr>
            <p:spPr bwMode="gray">
              <a:xfrm>
                <a:off x="2690" y="1305"/>
                <a:ext cx="364" cy="35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9" name="Oval 27"/>
              <p:cNvSpPr>
                <a:spLocks noChangeArrowheads="1"/>
              </p:cNvSpPr>
              <p:nvPr/>
            </p:nvSpPr>
            <p:spPr bwMode="gray">
              <a:xfrm>
                <a:off x="2712" y="1315"/>
                <a:ext cx="323" cy="29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30" name="Text Box 28"/>
              <p:cNvSpPr txBox="1">
                <a:spLocks noChangeArrowheads="1"/>
              </p:cNvSpPr>
              <p:nvPr/>
            </p:nvSpPr>
            <p:spPr bwMode="gray">
              <a:xfrm>
                <a:off x="2764" y="1354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400">
                    <a:solidFill>
                      <a:srgbClr val="000000"/>
                    </a:solidFill>
                    <a:effectLst/>
                    <a:latin typeface="Arial" charset="0"/>
                  </a:rPr>
                  <a:t>2</a:t>
                </a:r>
                <a:endParaRPr lang="en-US" sz="1800">
                  <a:effectLst/>
                  <a:latin typeface="Arial" charset="0"/>
                </a:endParaRPr>
              </a:p>
            </p:txBody>
          </p:sp>
          <p:sp>
            <p:nvSpPr>
              <p:cNvPr id="31" name="Text Box 29"/>
              <p:cNvSpPr txBox="1">
                <a:spLocks noChangeArrowheads="1"/>
              </p:cNvSpPr>
              <p:nvPr/>
            </p:nvSpPr>
            <p:spPr bwMode="gray">
              <a:xfrm>
                <a:off x="2256" y="1776"/>
                <a:ext cx="1346" cy="989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ctr">
                  <a:buNone/>
                </a:pPr>
                <a:r>
                  <a:rPr lang="ru-RU" sz="2400" dirty="0" smtClean="0"/>
                  <a:t>Наименование, местонахождение лица, подавшего жалобу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2" name="AutoShape 30"/>
              <p:cNvSpPr>
                <a:spLocks noChangeArrowheads="1"/>
              </p:cNvSpPr>
              <p:nvPr/>
            </p:nvSpPr>
            <p:spPr bwMode="gray">
              <a:xfrm>
                <a:off x="2210" y="3290"/>
                <a:ext cx="1363" cy="548"/>
              </a:xfrm>
              <a:prstGeom prst="roundRect">
                <a:avLst>
                  <a:gd name="adj" fmla="val 40389"/>
                </a:avLst>
              </a:prstGeom>
              <a:gradFill rotWithShape="1">
                <a:gsLst>
                  <a:gs pos="0">
                    <a:srgbClr val="58A4AE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3" name="AutoShape 31"/>
              <p:cNvSpPr>
                <a:spLocks noChangeArrowheads="1"/>
              </p:cNvSpPr>
              <p:nvPr/>
            </p:nvSpPr>
            <p:spPr bwMode="gray">
              <a:xfrm>
                <a:off x="2238" y="3305"/>
                <a:ext cx="1304" cy="48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2B2BB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20" name="Group 32"/>
            <p:cNvGrpSpPr>
              <a:grpSpLocks/>
            </p:cNvGrpSpPr>
            <p:nvPr/>
          </p:nvGrpSpPr>
          <p:grpSpPr bwMode="auto">
            <a:xfrm>
              <a:off x="5919738" y="1772816"/>
              <a:ext cx="2756718" cy="4035425"/>
              <a:chOff x="3692" y="1296"/>
              <a:chExt cx="1367" cy="2542"/>
            </a:xfrm>
          </p:grpSpPr>
          <p:sp>
            <p:nvSpPr>
              <p:cNvPr id="35" name="AutoShape 33"/>
              <p:cNvSpPr>
                <a:spLocks noChangeArrowheads="1"/>
              </p:cNvSpPr>
              <p:nvPr/>
            </p:nvSpPr>
            <p:spPr bwMode="gray">
              <a:xfrm>
                <a:off x="3696" y="1490"/>
                <a:ext cx="1363" cy="180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rgbClr val="B59F43"/>
                  </a:gs>
                  <a:gs pos="100000">
                    <a:srgbClr val="8F8849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" name="AutoShape 34"/>
              <p:cNvSpPr>
                <a:spLocks noChangeArrowheads="1"/>
              </p:cNvSpPr>
              <p:nvPr/>
            </p:nvSpPr>
            <p:spPr bwMode="gray">
              <a:xfrm>
                <a:off x="3717" y="1495"/>
                <a:ext cx="1322" cy="1766"/>
              </a:xfrm>
              <a:prstGeom prst="roundRect">
                <a:avLst>
                  <a:gd name="adj" fmla="val 16667"/>
                </a:avLst>
              </a:prstGeom>
              <a:solidFill>
                <a:srgbClr val="E9E065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7" name="AutoShape 35"/>
              <p:cNvSpPr>
                <a:spLocks noChangeArrowheads="1"/>
              </p:cNvSpPr>
              <p:nvPr/>
            </p:nvSpPr>
            <p:spPr bwMode="gray">
              <a:xfrm>
                <a:off x="3702" y="2566"/>
                <a:ext cx="1304" cy="44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E9E065"/>
                  </a:gs>
                  <a:gs pos="100000">
                    <a:srgbClr val="E9E065">
                      <a:gamma/>
                      <a:tint val="57647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8" name="AutoShape 36"/>
              <p:cNvSpPr>
                <a:spLocks noChangeArrowheads="1"/>
              </p:cNvSpPr>
              <p:nvPr/>
            </p:nvSpPr>
            <p:spPr bwMode="gray">
              <a:xfrm>
                <a:off x="3728" y="1509"/>
                <a:ext cx="1304" cy="4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E9E065">
                      <a:gamma/>
                      <a:tint val="33333"/>
                      <a:invGamma/>
                    </a:srgbClr>
                  </a:gs>
                  <a:gs pos="100000">
                    <a:srgbClr val="E9E065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80896" name="Group 37"/>
              <p:cNvGrpSpPr>
                <a:grpSpLocks/>
              </p:cNvGrpSpPr>
              <p:nvPr/>
            </p:nvGrpSpPr>
            <p:grpSpPr bwMode="auto">
              <a:xfrm>
                <a:off x="4165" y="1296"/>
                <a:ext cx="405" cy="405"/>
                <a:chOff x="1289" y="582"/>
                <a:chExt cx="668" cy="668"/>
              </a:xfrm>
            </p:grpSpPr>
            <p:sp>
              <p:nvSpPr>
                <p:cNvPr id="44" name="Oval 38"/>
                <p:cNvSpPr>
                  <a:spLocks noChangeArrowheads="1"/>
                </p:cNvSpPr>
                <p:nvPr/>
              </p:nvSpPr>
              <p:spPr bwMode="gray">
                <a:xfrm>
                  <a:off x="1289" y="582"/>
                  <a:ext cx="668" cy="668"/>
                </a:xfrm>
                <a:prstGeom prst="ellipse">
                  <a:avLst/>
                </a:prstGeom>
                <a:solidFill>
                  <a:srgbClr val="333333"/>
                </a:soli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45" name="Oval 39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6" name="Oval 40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7" name="Oval 41"/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8" name="Oval 42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40" name="Text Box 43"/>
              <p:cNvSpPr txBox="1">
                <a:spLocks noChangeArrowheads="1"/>
              </p:cNvSpPr>
              <p:nvPr/>
            </p:nvSpPr>
            <p:spPr bwMode="gray">
              <a:xfrm>
                <a:off x="4252" y="1354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400">
                    <a:solidFill>
                      <a:srgbClr val="000000"/>
                    </a:solidFill>
                    <a:effectLst/>
                    <a:latin typeface="Arial" charset="0"/>
                  </a:rPr>
                  <a:t>3</a:t>
                </a:r>
                <a:endParaRPr lang="en-US" sz="1800">
                  <a:effectLst/>
                  <a:latin typeface="Arial" charset="0"/>
                </a:endParaRPr>
              </a:p>
            </p:txBody>
          </p:sp>
          <p:sp>
            <p:nvSpPr>
              <p:cNvPr id="41" name="Text Box 44"/>
              <p:cNvSpPr txBox="1">
                <a:spLocks noChangeArrowheads="1"/>
              </p:cNvSpPr>
              <p:nvPr/>
            </p:nvSpPr>
            <p:spPr bwMode="gray">
              <a:xfrm>
                <a:off x="3744" y="1776"/>
                <a:ext cx="1296" cy="145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buNone/>
                </a:pPr>
                <a:r>
                  <a:rPr lang="ru-RU" sz="2400" dirty="0" smtClean="0"/>
                  <a:t>Сведения о государственных закупках, в рамках которых совершены нарушения 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2" name="AutoShape 45"/>
              <p:cNvSpPr>
                <a:spLocks noChangeArrowheads="1"/>
              </p:cNvSpPr>
              <p:nvPr/>
            </p:nvSpPr>
            <p:spPr bwMode="gray">
              <a:xfrm>
                <a:off x="3692" y="3290"/>
                <a:ext cx="1363" cy="548"/>
              </a:xfrm>
              <a:prstGeom prst="roundRect">
                <a:avLst>
                  <a:gd name="adj" fmla="val 40389"/>
                </a:avLst>
              </a:prstGeom>
              <a:gradFill rotWithShape="1">
                <a:gsLst>
                  <a:gs pos="0">
                    <a:srgbClr val="99BACC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" name="AutoShape 46"/>
              <p:cNvSpPr>
                <a:spLocks noChangeArrowheads="1"/>
              </p:cNvSpPr>
              <p:nvPr/>
            </p:nvSpPr>
            <p:spPr bwMode="gray">
              <a:xfrm>
                <a:off x="3720" y="3305"/>
                <a:ext cx="1304" cy="48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C8DAD4"/>
                  </a:gs>
                  <a:gs pos="100000">
                    <a:srgbClr val="FFFFFF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808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3" name="Заголовок 1"/>
          <p:cNvSpPr>
            <a:spLocks noGrp="1"/>
          </p:cNvSpPr>
          <p:nvPr>
            <p:ph type="title"/>
          </p:nvPr>
        </p:nvSpPr>
        <p:spPr>
          <a:xfrm>
            <a:off x="467544" y="5877272"/>
            <a:ext cx="7890120" cy="605808"/>
          </a:xfrm>
        </p:spPr>
        <p:txBody>
          <a:bodyPr>
            <a:normAutofit/>
          </a:bodyPr>
          <a:lstStyle/>
          <a:p>
            <a:pPr algn="r"/>
            <a:r>
              <a:rPr lang="ru-RU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(составлено автором)</a:t>
            </a:r>
            <a:endParaRPr lang="ru-RU" sz="24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500042"/>
            <a:ext cx="8928992" cy="6169318"/>
          </a:xfrm>
        </p:spPr>
        <p:txBody>
          <a:bodyPr>
            <a:noAutofit/>
          </a:bodyPr>
          <a:lstStyle/>
          <a:p>
            <a:pPr fontAlgn="base"/>
            <a:r>
              <a:rPr lang="ru-RU" sz="2800" dirty="0" err="1" smtClean="0"/>
              <a:t>Веб-портал</a:t>
            </a:r>
            <a:r>
              <a:rPr lang="ru-RU" sz="2800" dirty="0" smtClean="0"/>
              <a:t> государственных закупок позволяет подать одну жалобу на несколько лотов или на каждый лот отдельную жалобу.</a:t>
            </a:r>
            <a:endParaRPr lang="ru-RU" sz="2800" i="1" dirty="0" smtClean="0"/>
          </a:p>
          <a:p>
            <a:pPr fontAlgn="base"/>
            <a:r>
              <a:rPr lang="ru-RU" sz="2800" dirty="0" smtClean="0"/>
              <a:t>После нажатия на кнопку «Добавить выбранные» система добавит выбранные лоты и отобразит вкладку «Добавленные лоты».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xmlns="" val="221933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692696"/>
            <a:ext cx="8640960" cy="5688632"/>
          </a:xfrm>
        </p:spPr>
        <p:txBody>
          <a:bodyPr>
            <a:normAutofit/>
          </a:bodyPr>
          <a:lstStyle/>
          <a:p>
            <a:pPr fontAlgn="base"/>
            <a:r>
              <a:rPr lang="ru-RU" dirty="0" smtClean="0"/>
              <a:t>Для удаления лота, по которому не будет отправляться жалоба, необходимо выбрать лот и нажать на кнопку «Удалить отмеченный лот».</a:t>
            </a:r>
            <a:endParaRPr lang="ru-RU" i="1" dirty="0" smtClean="0"/>
          </a:p>
          <a:p>
            <a:r>
              <a:rPr lang="ru-RU" dirty="0" smtClean="0"/>
              <a:t>Для продолжения подачи жалобы необходимо нажать на кнопку «Далее». Система сохранит жалобу со статусом «Проект».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674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14290"/>
            <a:ext cx="8712968" cy="6383062"/>
          </a:xfrm>
        </p:spPr>
        <p:txBody>
          <a:bodyPr>
            <a:noAutofit/>
          </a:bodyPr>
          <a:lstStyle/>
          <a:p>
            <a:pPr fontAlgn="base"/>
            <a:r>
              <a:rPr lang="ru-RU" sz="2800" dirty="0" smtClean="0"/>
              <a:t>Для прикрепления вложения необходимо нажать на кнопку «Прикрепить файл».</a:t>
            </a:r>
            <a:endParaRPr lang="ru-RU" sz="2800" i="1" dirty="0" smtClean="0"/>
          </a:p>
          <a:p>
            <a:pPr fontAlgn="base"/>
            <a:r>
              <a:rPr lang="ru-RU" sz="2800" dirty="0" smtClean="0"/>
              <a:t>Максимальное количество вложений – 5 файлов. Объем каждого прикрепляемого вложения не должен превышать 10 Мб.</a:t>
            </a:r>
            <a:endParaRPr lang="ru-RU" sz="2800" i="1" dirty="0" smtClean="0"/>
          </a:p>
          <a:p>
            <a:pPr fontAlgn="base"/>
            <a:r>
              <a:rPr lang="ru-RU" sz="2800" dirty="0" smtClean="0"/>
              <a:t>После прикрепления вложений и заполнения всех обязательных полей необходимо нажать на кнопки «Сохранить» и «Сформировать».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xmlns="" val="332791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856984" cy="6336704"/>
          </a:xfrm>
        </p:spPr>
        <p:txBody>
          <a:bodyPr>
            <a:normAutofit/>
          </a:bodyPr>
          <a:lstStyle/>
          <a:p>
            <a:pPr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2800" dirty="0" smtClean="0"/>
              <a:t>На основании полученного уведомления субъект государственных закупок в течение 10 рабочих дней со дня, следующего за днем вручения, должен принять определенные меры.</a:t>
            </a:r>
            <a:endParaRPr lang="ru-RU" sz="2800" i="1" dirty="0" smtClean="0"/>
          </a:p>
          <a:p>
            <a:pPr fontAlgn="base"/>
            <a:r>
              <a:rPr lang="ru-RU" sz="2800" dirty="0" smtClean="0"/>
              <a:t>Итоги по конкурсу могут быть отменены в случае выявления нарушений (по двум или по всем лотам – в зависимости от нарушений, выявленных по результатам камерального контроля).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xmlns="" val="275866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496944" cy="6192688"/>
          </a:xfrm>
        </p:spPr>
        <p:txBody>
          <a:bodyPr>
            <a:normAutofit fontScale="40000" lnSpcReduction="20000"/>
          </a:bodyPr>
          <a:lstStyle/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Министерство </a:t>
            </a:r>
            <a:r>
              <a:rPr lang="kk-KZ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высшего </a:t>
            </a:r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образования и науки Республики Казахстан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Карагандинский университет имени академика Е.А. </a:t>
            </a:r>
            <a:r>
              <a:rPr lang="ru-RU" sz="4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Букетова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Авторы: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Атабаева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Асия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Кайрошовна</a:t>
            </a:r>
            <a:endParaRPr lang="ru-RU" sz="45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Хамитова Дания Амантаевна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Мультимедийные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презентации (лекция)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дисциплине «Государственные закупки»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специальность: 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«6B04107-Государственный 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аудит»»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Тема 8. </a:t>
            </a:r>
            <a:r>
              <a:rPr lang="ru-RU" sz="6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Специальные и заключительные положения</a:t>
            </a:r>
            <a:endParaRPr lang="ru-RU" sz="6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Караганда </a:t>
            </a:r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2024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В случае обжалования действий (бездействия), решений заказчика, организатора государственных закупок, единого организатора государственных закупок, комиссий, эксперта, единого оператора в сфере государственных закупок в уполномоченный орган в сроки, установленные пунктом 2 настоящей статьи, жалоба рассматривается в течение десяти рабочих дней со дня ее поступления (пункт 5 статьи 47 Закона).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654032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Выводы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642918"/>
            <a:ext cx="8715436" cy="5929354"/>
          </a:xfrm>
        </p:spPr>
        <p:txBody>
          <a:bodyPr>
            <a:noAutofit/>
          </a:bodyPr>
          <a:lstStyle/>
          <a:p>
            <a:r>
              <a:rPr lang="ru-RU" sz="2400" dirty="0" smtClean="0"/>
              <a:t>1. Потенциальный поставщик вправе обжаловать действия (бездействие), решения заказчика, организатора государственных закупок, комиссий, эксперта, единого оператора в сфере государственных закупок, если их действия (бездействие), решения нарушают права и законные интересы потенциального поставщика.</a:t>
            </a:r>
            <a:endParaRPr lang="ru-RU" sz="2400" i="1" dirty="0" smtClean="0"/>
          </a:p>
          <a:p>
            <a:r>
              <a:rPr lang="ru-RU" sz="2400" dirty="0" smtClean="0"/>
              <a:t>2. В случае обжалования действий (бездействия), решений заказчика, организатора государственных закупок, единого организатора государственных закупок, комиссий, эксперта, единого оператора в сфере государственных закупок в уполномоченный орган не позднее пяти рабочих дней</a:t>
            </a:r>
            <a:endParaRPr lang="ru-RU" sz="2400" i="1" dirty="0" smtClean="0"/>
          </a:p>
          <a:p>
            <a:r>
              <a:rPr lang="ru-RU" sz="2400" dirty="0" smtClean="0"/>
              <a:t>3. По истечении срока, установленного пунктом 2 настоящей статьи, обжалование действий (бездействия), решений заказчика, организатора государственных закупок, эксперта, единого оператора в сфере государственных закупок.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Специальные и заключительные положения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 8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32656"/>
            <a:ext cx="8712968" cy="640871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План 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Обжалование действий (бездействия), решений заказчика, организатора государственных закупок, единого организатора государственных закупок, комиссий, эксперта, единого оператора в сфере государственных закупок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Особый порядок осуществления государственных закупок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Участие в государственных закупках отдельных категорий потенциальных поставщиков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Литература: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Закон Республики Казахстан от 4 декабря 2015 года № 434-V «О государственных закупках» (с изменениями по состоянию на 03.07.2017 г.);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Дёгтев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Г.В., Гладилина И.П., Акимов Н.А., Банников П.А. Управление закупками товаров, работ, услуг для обеспечения государственных нужд: учебно-методическое пособие. – М.: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Моск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гор.ун-т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управления Правительства Москвы, 2013. – 120с.;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Доронин, С. Н.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Госзакупки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законодательная основа, механизмы реализации,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риск-ориентированная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технология управления [Текст]: монография / С. Н. Доронин, Н. А.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Рыхтикова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А. О. Васильев. - М. : ФОРУМ: ИНФРА-М, 2013. - 231 с.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215106"/>
          </a:xfrm>
        </p:spPr>
        <p:txBody>
          <a:bodyPr>
            <a:normAutofit/>
          </a:bodyPr>
          <a:lstStyle/>
          <a:p>
            <a:pPr algn="just"/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Потенциальный поставщик вправе обжаловать действия (бездействие), решения заказчика, организатора государственных закупок, единого организатора государственных закупок, комиссий, эксперта, единого оператора в сфере государственных закупок, если их действия (бездействие), решения нарушают права и законные интересы потенциального поставщика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9960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60648"/>
            <a:ext cx="8229600" cy="626469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случае обжалования действий (бездействия), решений заказчика, организатора государственных закупок, единого организатора государственных закупок, комиссий, эксперта, единого оператора в сфере государственных закупок в уполномоченный орган не позднее пяти рабочих дней со дня размещения протокола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1676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715436" cy="6286544"/>
          </a:xfrm>
        </p:spPr>
        <p:txBody>
          <a:bodyPr>
            <a:noAutofit/>
          </a:bodyPr>
          <a:lstStyle/>
          <a:p>
            <a:pPr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/>
              <a:t>По истечении срока, установленного пунктом 2 настоящей статьи, обжалование действий (бездействия), решений заказчика, организатора государственных закупок, единого организатора государственных закупок, комиссий, эксперта, единого оператора в сфере государственных закупок осуществляется в соответствии с законами Республики Казахстан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8784976" cy="5544616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Жалоба потенциального поставщика может быть подана посредством </a:t>
            </a:r>
            <a:r>
              <a:rPr lang="ru-RU" dirty="0" err="1" smtClean="0"/>
              <a:t>веб-портала</a:t>
            </a:r>
            <a:r>
              <a:rPr lang="ru-RU" dirty="0" smtClean="0"/>
              <a:t> государственных закупок с использованием электронной цифровой подписи в уполномоченный орган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0625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980728"/>
            <a:ext cx="8579296" cy="5688632"/>
          </a:xfrm>
        </p:spPr>
        <p:txBody>
          <a:bodyPr>
            <a:normAutofit/>
          </a:bodyPr>
          <a:lstStyle/>
          <a:p>
            <a:pPr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/>
              <a:t>В случае обжалования действий (бездействия), решений заказчика, организатора государственных закупок, единого организатора государственных закупок, комиссий, эксперта, единого оператора в сфере государственных закупок в уполномоченный орган в сроки, установленные пунктом 2 настоящей статьи, жалоба рассматривается в течение десяти рабочих дней со дня ее поступления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788</TotalTime>
  <Words>775</Words>
  <Application>Microsoft Office PowerPoint</Application>
  <PresentationFormat>Экран (4:3)</PresentationFormat>
  <Paragraphs>107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Специальные и заключительные положения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Порядок подачи жалобы</vt:lpstr>
      <vt:lpstr>Слайд 12</vt:lpstr>
      <vt:lpstr>Слайд 13</vt:lpstr>
      <vt:lpstr>Слайд 14</vt:lpstr>
      <vt:lpstr>(составлено автором)</vt:lpstr>
      <vt:lpstr>Слайд 16</vt:lpstr>
      <vt:lpstr>Слайд 17</vt:lpstr>
      <vt:lpstr>Слайд 18</vt:lpstr>
      <vt:lpstr>Слайд 19</vt:lpstr>
      <vt:lpstr>Слайд 20</vt:lpstr>
      <vt:lpstr>Выводы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Зарождение и развитие учета в Древнем мире</dc:title>
  <dc:creator>Пользователь</dc:creator>
  <cp:lastModifiedBy>Асия</cp:lastModifiedBy>
  <cp:revision>301</cp:revision>
  <dcterms:created xsi:type="dcterms:W3CDTF">2017-12-23T13:28:19Z</dcterms:created>
  <dcterms:modified xsi:type="dcterms:W3CDTF">2024-06-04T19:50:51Z</dcterms:modified>
</cp:coreProperties>
</file>