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60" r:id="rId2"/>
    <p:sldId id="256" r:id="rId3"/>
    <p:sldId id="257" r:id="rId4"/>
    <p:sldId id="338" r:id="rId5"/>
    <p:sldId id="339" r:id="rId6"/>
    <p:sldId id="342" r:id="rId7"/>
    <p:sldId id="343" r:id="rId8"/>
    <p:sldId id="344" r:id="rId9"/>
    <p:sldId id="345" r:id="rId10"/>
    <p:sldId id="346" r:id="rId11"/>
    <p:sldId id="347" r:id="rId12"/>
    <p:sldId id="351" r:id="rId13"/>
    <p:sldId id="358" r:id="rId14"/>
    <p:sldId id="352" r:id="rId15"/>
    <p:sldId id="353" r:id="rId16"/>
    <p:sldId id="354" r:id="rId17"/>
    <p:sldId id="355" r:id="rId18"/>
    <p:sldId id="359" r:id="rId19"/>
    <p:sldId id="29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32500" lnSpcReduction="20000"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«6B04106-Учет и аудит»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Тема </a:t>
            </a:r>
            <a:r>
              <a:rPr lang="en-US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Государственные закупки способами из одного источника, через товарные биржи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17) приобретения товаров, работ, услуг, осуществляемого в соответствии с международными договорами Республики Казахстан, по перечню, утвержденному Правительством Республики Казахстан;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18) приобретения товаров, работ, услуг, связанных с использованием денег грантов, предоставляемых Правительству Республики Казахстан на безвозмездной основе государствами, правительствами государств, международными и государственными организациями.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92688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осуществлении государственных закупок способом из одного источника в случаях, организатор государственных закупок направляет потенциальному поставщику приглашение принять участие в государственных закупках, которое должно содержать следующие сведения: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наименование и место нахождения организатора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описание и требуемые функциональные, технические, качественные и эксплуатационные характеристики закупаемых товаров, работ, услуг, технические спецификации.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14290"/>
            <a:ext cx="8640960" cy="6383062"/>
          </a:xfrm>
        </p:spPr>
        <p:txBody>
          <a:bodyPr>
            <a:normAutofit/>
          </a:bodyPr>
          <a:lstStyle/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Перечень квалификационных требований, предусмотренных статьей 9 настоящего Закона, а также перечень документов, которые потенциальный поставщик должен представить в подтверждение его соответствия предъявляемым квалификационным требованиям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47667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Потенциальный поставщик должен предоставить следующую информацию:</a:t>
            </a:r>
          </a:p>
        </p:txBody>
      </p:sp>
      <p:grpSp>
        <p:nvGrpSpPr>
          <p:cNvPr id="2" name="Группа 48"/>
          <p:cNvGrpSpPr/>
          <p:nvPr/>
        </p:nvGrpSpPr>
        <p:grpSpPr>
          <a:xfrm>
            <a:off x="395536" y="1628800"/>
            <a:ext cx="8280920" cy="4035425"/>
            <a:chOff x="395536" y="1772816"/>
            <a:chExt cx="8280920" cy="403542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95536" y="1772816"/>
              <a:ext cx="2616225" cy="4035425"/>
              <a:chOff x="720" y="1296"/>
              <a:chExt cx="1367" cy="2542"/>
            </a:xfrm>
          </p:grpSpPr>
          <p:sp>
            <p:nvSpPr>
              <p:cNvPr id="6" name="AutoShape 4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" name="AutoShape 5"/>
              <p:cNvSpPr>
                <a:spLocks noChangeArrowheads="1"/>
              </p:cNvSpPr>
              <p:nvPr/>
            </p:nvSpPr>
            <p:spPr bwMode="gray">
              <a:xfrm>
                <a:off x="741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3CA1E6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gamma/>
                      <a:tint val="33333"/>
                      <a:invGamma/>
                    </a:srgbClr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utoShape 8"/>
              <p:cNvSpPr>
                <a:spLocks noChangeArrowheads="1"/>
              </p:cNvSpPr>
              <p:nvPr/>
            </p:nvSpPr>
            <p:spPr bwMode="gray">
              <a:xfrm>
                <a:off x="724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utoShape 9"/>
              <p:cNvSpPr>
                <a:spLocks noChangeArrowheads="1"/>
              </p:cNvSpPr>
              <p:nvPr/>
            </p:nvSpPr>
            <p:spPr bwMode="gray">
              <a:xfrm>
                <a:off x="752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1189" y="1296"/>
                <a:ext cx="405" cy="405"/>
                <a:chOff x="1289" y="582"/>
                <a:chExt cx="668" cy="668"/>
              </a:xfrm>
            </p:grpSpPr>
            <p:sp>
              <p:nvSpPr>
                <p:cNvPr id="15" name="Oval 11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" name="Oval 14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" name="Oval 15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gray">
              <a:xfrm>
                <a:off x="1276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1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gray">
              <a:xfrm>
                <a:off x="720" y="1776"/>
                <a:ext cx="1344" cy="75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Описание товаров, работ, услуг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3131841" y="1772816"/>
              <a:ext cx="2654203" cy="4035425"/>
              <a:chOff x="2208" y="1296"/>
              <a:chExt cx="1394" cy="2542"/>
            </a:xfrm>
          </p:grpSpPr>
          <p:sp>
            <p:nvSpPr>
              <p:cNvPr id="21" name="AutoShape 19"/>
              <p:cNvSpPr>
                <a:spLocks noChangeArrowheads="1"/>
              </p:cNvSpPr>
              <p:nvPr/>
            </p:nvSpPr>
            <p:spPr bwMode="gray">
              <a:xfrm>
                <a:off x="2208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2229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2240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73E77E">
                      <a:gamma/>
                      <a:tint val="5451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utoShape 22"/>
              <p:cNvSpPr>
                <a:spLocks noChangeArrowheads="1"/>
              </p:cNvSpPr>
              <p:nvPr/>
            </p:nvSpPr>
            <p:spPr bwMode="gray">
              <a:xfrm>
                <a:off x="2240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>
                      <a:gamma/>
                      <a:tint val="33333"/>
                      <a:invGamma/>
                    </a:srgbClr>
                  </a:gs>
                  <a:gs pos="100000">
                    <a:srgbClr val="73E77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2677" y="1296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" name="Oval 24"/>
              <p:cNvSpPr>
                <a:spLocks noChangeArrowheads="1"/>
              </p:cNvSpPr>
              <p:nvPr/>
            </p:nvSpPr>
            <p:spPr bwMode="gray">
              <a:xfrm>
                <a:off x="2681" y="1299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7" name="Oval 25"/>
              <p:cNvSpPr>
                <a:spLocks noChangeArrowheads="1"/>
              </p:cNvSpPr>
              <p:nvPr/>
            </p:nvSpPr>
            <p:spPr bwMode="gray">
              <a:xfrm>
                <a:off x="2686" y="1301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8" name="Oval 26"/>
              <p:cNvSpPr>
                <a:spLocks noChangeArrowheads="1"/>
              </p:cNvSpPr>
              <p:nvPr/>
            </p:nvSpPr>
            <p:spPr bwMode="gray">
              <a:xfrm>
                <a:off x="2690" y="1305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9" name="Oval 27"/>
              <p:cNvSpPr>
                <a:spLocks noChangeArrowheads="1"/>
              </p:cNvSpPr>
              <p:nvPr/>
            </p:nvSpPr>
            <p:spPr bwMode="gray">
              <a:xfrm>
                <a:off x="2712" y="1315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0" name="Text Box 28"/>
              <p:cNvSpPr txBox="1">
                <a:spLocks noChangeArrowheads="1"/>
              </p:cNvSpPr>
              <p:nvPr/>
            </p:nvSpPr>
            <p:spPr bwMode="gray">
              <a:xfrm>
                <a:off x="2764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2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31" name="Text Box 29"/>
              <p:cNvSpPr txBox="1">
                <a:spLocks noChangeArrowheads="1"/>
              </p:cNvSpPr>
              <p:nvPr/>
            </p:nvSpPr>
            <p:spPr bwMode="gray">
              <a:xfrm>
                <a:off x="2256" y="1776"/>
                <a:ext cx="1346" cy="14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Документы, подтверждающие соответствие </a:t>
                </a:r>
                <a:r>
                  <a:rPr lang="ru-RU" sz="2400" b="1" dirty="0" err="1" smtClean="0">
                    <a:latin typeface="Times New Roman" pitchFamily="18" charset="0"/>
                    <a:cs typeface="Times New Roman" pitchFamily="18" charset="0"/>
                  </a:rPr>
                  <a:t>квалификацион-ным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требованиям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AutoShape 30"/>
              <p:cNvSpPr>
                <a:spLocks noChangeArrowheads="1"/>
              </p:cNvSpPr>
              <p:nvPr/>
            </p:nvSpPr>
            <p:spPr bwMode="gray">
              <a:xfrm>
                <a:off x="2210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58A4AE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utoShape 31"/>
              <p:cNvSpPr>
                <a:spLocks noChangeArrowheads="1"/>
              </p:cNvSpPr>
              <p:nvPr/>
            </p:nvSpPr>
            <p:spPr bwMode="gray">
              <a:xfrm>
                <a:off x="2238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2B2BB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" name="Group 32"/>
            <p:cNvGrpSpPr>
              <a:grpSpLocks/>
            </p:cNvGrpSpPr>
            <p:nvPr/>
          </p:nvGrpSpPr>
          <p:grpSpPr bwMode="auto">
            <a:xfrm>
              <a:off x="5919738" y="1772816"/>
              <a:ext cx="2756718" cy="4035425"/>
              <a:chOff x="3692" y="1296"/>
              <a:chExt cx="1367" cy="2542"/>
            </a:xfrm>
          </p:grpSpPr>
          <p:sp>
            <p:nvSpPr>
              <p:cNvPr id="35" name="AutoShape 33"/>
              <p:cNvSpPr>
                <a:spLocks noChangeArrowheads="1"/>
              </p:cNvSpPr>
              <p:nvPr/>
            </p:nvSpPr>
            <p:spPr bwMode="gray">
              <a:xfrm>
                <a:off x="3696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34"/>
              <p:cNvSpPr>
                <a:spLocks noChangeArrowheads="1"/>
              </p:cNvSpPr>
              <p:nvPr/>
            </p:nvSpPr>
            <p:spPr bwMode="gray">
              <a:xfrm>
                <a:off x="3717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35"/>
              <p:cNvSpPr>
                <a:spLocks noChangeArrowheads="1"/>
              </p:cNvSpPr>
              <p:nvPr/>
            </p:nvSpPr>
            <p:spPr bwMode="gray">
              <a:xfrm>
                <a:off x="3702" y="2566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E9E065">
                      <a:gamma/>
                      <a:tint val="57647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36"/>
              <p:cNvSpPr>
                <a:spLocks noChangeArrowheads="1"/>
              </p:cNvSpPr>
              <p:nvPr/>
            </p:nvSpPr>
            <p:spPr bwMode="gray">
              <a:xfrm>
                <a:off x="3728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>
                      <a:gamma/>
                      <a:tint val="33333"/>
                      <a:invGamma/>
                    </a:srgbClr>
                  </a:gs>
                  <a:gs pos="100000">
                    <a:srgbClr val="E9E06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0896" name="Group 37"/>
              <p:cNvGrpSpPr>
                <a:grpSpLocks/>
              </p:cNvGrpSpPr>
              <p:nvPr/>
            </p:nvGrpSpPr>
            <p:grpSpPr bwMode="auto">
              <a:xfrm>
                <a:off x="4165" y="1296"/>
                <a:ext cx="405" cy="405"/>
                <a:chOff x="1289" y="582"/>
                <a:chExt cx="668" cy="668"/>
              </a:xfrm>
            </p:grpSpPr>
            <p:sp>
              <p:nvSpPr>
                <p:cNvPr id="44" name="Oval 3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Oval 3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" name="Oval 4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" name="Oval 4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4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0" name="Text Box 43"/>
              <p:cNvSpPr txBox="1">
                <a:spLocks noChangeArrowheads="1"/>
              </p:cNvSpPr>
              <p:nvPr/>
            </p:nvSpPr>
            <p:spPr bwMode="gray">
              <a:xfrm>
                <a:off x="4252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3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gray">
              <a:xfrm>
                <a:off x="3744" y="1776"/>
                <a:ext cx="1296" cy="1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Обоснование цены на предлагаемые товары, работы, услуги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AutoShape 45"/>
              <p:cNvSpPr>
                <a:spLocks noChangeArrowheads="1"/>
              </p:cNvSpPr>
              <p:nvPr/>
            </p:nvSpPr>
            <p:spPr bwMode="gray">
              <a:xfrm>
                <a:off x="3692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99BACC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46"/>
              <p:cNvSpPr>
                <a:spLocks noChangeArrowheads="1"/>
              </p:cNvSpPr>
              <p:nvPr/>
            </p:nvSpPr>
            <p:spPr bwMode="gray">
              <a:xfrm>
                <a:off x="3720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8DAD4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" name="Заголовок 1"/>
          <p:cNvSpPr>
            <a:spLocks noGrp="1"/>
          </p:cNvSpPr>
          <p:nvPr>
            <p:ph type="title"/>
          </p:nvPr>
        </p:nvSpPr>
        <p:spPr>
          <a:xfrm>
            <a:off x="467544" y="5877272"/>
            <a:ext cx="7890120" cy="60580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472608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осуществлении государственных закупок способом из одного источника в случае, предусмотренном подпунктом 1) пункта 2 статьи 39 настоящего Закона, участник конкурса (аукциона), признанного несостоявшимся, вправе не представлять повторно тому же организатору государственных закупок документы, подтверждающие соответствие данного участника конкурса (аукциона) квалификационным требованиям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Организатор государственных закупок рассматривает представленные потенциальным поставщиком документы на предмет их соответствия квалификационным требованиям, за исключением, когда государственные закупки способом из одного источника осуществляются на основании подпункта 2) пункта 2 статьи 39 настоящего Закона.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472608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Организатор государственных закупок в течение трех рабочих дней со дня предоставления потенциальным поставщиком запрашиваемой информации формирует и размещает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государственных закупок протокол об итогах государственных закупок способом из одного источника.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Требования о направлении приглашения потенциальному поставщику, предоставлении им необходимой информации посредством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государственных закупок и размещении организатором государственных закупок протокола об итогах государственных закупок способом из одного источника на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государственных закупок не распространяются на государственные закупки способом из одного источника, сведения о которых составляют государственные секреты в соответствии с законодательством Республики Казахстан о государственных секретах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осуществлении государственных закупок способом из одного источника путем прямого заключения договора о государственных закупках заказчик определяет поставщика и заключает с ним договор о государственных закупках посредством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государственных закупок.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из одного источника по несостоявшимся государственным закупкам осуществляются в случаях, если: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государственные закупки способом конкурса (аукциона) признаны несостоявшимися в случаях, предусмотренных настоящим Законом;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государственные закупки способом запроса ценовых предложений признаны несостоявшимися в случаях, предусмотренных настоящим Законом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способами из одного источника, через товарные биржи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Основания осуществления государственных закупок способом из одного источника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способом из одного источника по несостоявшимся государственным закупкам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товаров через товарные биржи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3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из одного источника по несостоявшимся государственным закупкам осуществляются в случаях, если: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государственные закупки способом конкурса (аукциона) признаны несостоявшимися в случаях, предусмотренных настоящим Законом;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государственные закупки способом запроса ценовых предложений признаны несостоявшимися в случаях, предусмотренных настоящим Законом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62646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/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из одного источника путем прямого заключения договора о государственных закупках осуществляются в случаях: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приобретения услуг, относящихся к сферам естественных монополий, а также услуг энергоснабжения или купли-продажи электрической энергии с гарантирующим поставщиком электрической энергии;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приобретения товаров, работ, услуг по ценам, тарифам, установленным законодательством Республики Казахстан;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приобретения товаров, услуг, являющихся объектами интеллектуальной собственности, у лица, обладающего исключительными правами в отношении приобретаемых товаров, услуг;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8654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приобретения товаров, работ, услуг вследствие возникновения обстоятельств непреодолимой силы, в том числе локализации и (или) ликвидации последствий чрезвычайных ситуаций, для ликвидации аварий на электроэнергетических объектах, коммуникационных системах жизнеобеспечения, объектах железнодорожного, воздушного, автомобильного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др.;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5) приобретения товаров, работ, услуг за счет денег, выделенных из резерва Правительства Республики Казахстан, в случаях возникновения ситуаций, угрожающих политической, экономической и социальной стабильности, жизни и здоровью людей;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6) приобретения товаров в государственный материальный резерв для оказания регулирующего воздействия на рынок;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7) приобретения услуг по хранению материальных ценностей государственного материального резерва.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8) приобретения в первоочередном порядке материальных ценностей государственного материального резерва, выпускаемых в порядке освежения;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9) приобретения для осуществления оперативно-розыскной, контрразведывательной деятельности, а также следственных действий органами, уполномоченными их осуществлять в соответствии с законодательством Республики Казахстан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10) приобретения права природопользования;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11) приобретения услуг рейтинговых агентств, финансовых услуг;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12) приобретения услуг специализированных библиотек для незрячих и слабовидящих граждан;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13) приобретения ценных бумаг, доли в уставном капитале юридических лиц;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14) приобретения товаров, работ, услуг, необходимых для осуществления монетарной деятельности, а также деятельности по управлению Национальным фондом Республики Казахстан и пенсионными активами единого накопительного пенсионного фонда;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15) приобретения товаров, работ, услуг, предусмотренных законодательством Республики Казахстан о выборах и республиканском референдуме, по перечню, утвержденному Правительством Республики Казахстан;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16) приобретения услуг по изготовлению государственных и ведомственных наград и документов к ним, нагрудного знака депутата Парламента Республики Казахстан и документа к нему, государственных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поверительных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клейм, паспортов, удостоверений личности граждан Р К;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1051</Words>
  <Application>Microsoft Office PowerPoint</Application>
  <PresentationFormat>Экран (4:3)</PresentationFormat>
  <Paragraphs>80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Государственные закупки способами из одного источника, через товарные биржи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(составлено автором)</vt:lpstr>
      <vt:lpstr>Слайд 14</vt:lpstr>
      <vt:lpstr>Слайд 15</vt:lpstr>
      <vt:lpstr>Слайд 16</vt:lpstr>
      <vt:lpstr>Слайд 17</vt:lpstr>
      <vt:lpstr>Слайд 18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285</cp:revision>
  <dcterms:created xsi:type="dcterms:W3CDTF">2017-12-23T13:28:19Z</dcterms:created>
  <dcterms:modified xsi:type="dcterms:W3CDTF">2024-06-25T13:36:34Z</dcterms:modified>
</cp:coreProperties>
</file>