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60" r:id="rId2"/>
    <p:sldId id="256" r:id="rId3"/>
    <p:sldId id="257" r:id="rId4"/>
    <p:sldId id="338" r:id="rId5"/>
    <p:sldId id="339" r:id="rId6"/>
    <p:sldId id="342" r:id="rId7"/>
    <p:sldId id="343" r:id="rId8"/>
    <p:sldId id="344" r:id="rId9"/>
    <p:sldId id="345" r:id="rId10"/>
    <p:sldId id="346" r:id="rId11"/>
    <p:sldId id="347" r:id="rId12"/>
    <p:sldId id="351" r:id="rId13"/>
    <p:sldId id="358" r:id="rId14"/>
    <p:sldId id="352" r:id="rId15"/>
    <p:sldId id="353" r:id="rId16"/>
    <p:sldId id="354" r:id="rId17"/>
    <p:sldId id="355" r:id="rId18"/>
    <p:sldId id="359" r:id="rId19"/>
    <p:sldId id="29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32500" lnSpcReduction="20000"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«6B04106-Учет и аудит»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Тема 5. Осуществление государственных закупок способом аукциона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/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результатам рассмотрения заявок на участие в аукционе на предмет соответствия потенциальных поставщиков квалификационным требованиям и требованиям аукционной документации оформляется протокол предварительного допуска к участию в аукционе, который подписывается председателем и всеми членами аукционной комиссии, а также секретарем аукционной комиссии в день принятия решения о предварительном рассмотрении заявок на участие в аукционе.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1926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повторном рассмотрении заявок на участие в аукционе, приведенных в соответствие с квалификационными требованиями и требованиями аукционной документации согласно пункту 4 настоящей статьи, аукционная комиссия вправе: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в письменной форме и (или) форме электронного документа запросить у потенциальных поставщиков материалы и разъяснения в связи с их заявками с тем, чтобы упростить рассмотрение, оценку и сопоставление заявок на участие в аукционе;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в целях уточнения сведений, содержащихся в заявках на участие в аукционе, в письменной форме и (или) форме электронного документа запросить необходимую информацию у соответствующих физических или юридических лиц, государственных органов.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0060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Аукционная комиссия рассматривает заявку на участие в аукционе как отвечающую требованиям аукционной документации, если в ней присутствуют грамматические или арифметические ошибки, которые можно исправить, не затрагивая существа представленной заявки.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47667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Потенциальный поставщик не может быть допущен к участию в аукционе, если:</a:t>
            </a:r>
          </a:p>
        </p:txBody>
      </p:sp>
      <p:grpSp>
        <p:nvGrpSpPr>
          <p:cNvPr id="2" name="Группа 48"/>
          <p:cNvGrpSpPr/>
          <p:nvPr/>
        </p:nvGrpSpPr>
        <p:grpSpPr>
          <a:xfrm>
            <a:off x="395536" y="1628800"/>
            <a:ext cx="8280920" cy="4035425"/>
            <a:chOff x="395536" y="1772816"/>
            <a:chExt cx="8280920" cy="4035425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95536" y="1772816"/>
              <a:ext cx="2616225" cy="4035425"/>
              <a:chOff x="720" y="1296"/>
              <a:chExt cx="1367" cy="2542"/>
            </a:xfrm>
          </p:grpSpPr>
          <p:sp>
            <p:nvSpPr>
              <p:cNvPr id="6" name="AutoShape 4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" name="AutoShape 5"/>
              <p:cNvSpPr>
                <a:spLocks noChangeArrowheads="1"/>
              </p:cNvSpPr>
              <p:nvPr/>
            </p:nvSpPr>
            <p:spPr bwMode="gray">
              <a:xfrm>
                <a:off x="741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AutoShape 6"/>
              <p:cNvSpPr>
                <a:spLocks noChangeArrowheads="1"/>
              </p:cNvSpPr>
              <p:nvPr/>
            </p:nvSpPr>
            <p:spPr bwMode="gray">
              <a:xfrm>
                <a:off x="752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3CA1E6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gray">
              <a:xfrm>
                <a:off x="752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gamma/>
                      <a:tint val="33333"/>
                      <a:invGamma/>
                    </a:srgbClr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utoShape 8"/>
              <p:cNvSpPr>
                <a:spLocks noChangeArrowheads="1"/>
              </p:cNvSpPr>
              <p:nvPr/>
            </p:nvSpPr>
            <p:spPr bwMode="gray">
              <a:xfrm>
                <a:off x="724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729EB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utoShape 9"/>
              <p:cNvSpPr>
                <a:spLocks noChangeArrowheads="1"/>
              </p:cNvSpPr>
              <p:nvPr/>
            </p:nvSpPr>
            <p:spPr bwMode="gray">
              <a:xfrm>
                <a:off x="752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DAFD4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1189" y="1296"/>
                <a:ext cx="405" cy="405"/>
                <a:chOff x="1289" y="582"/>
                <a:chExt cx="668" cy="668"/>
              </a:xfrm>
            </p:grpSpPr>
            <p:sp>
              <p:nvSpPr>
                <p:cNvPr id="15" name="Oval 11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16" name="Oval 12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7" name="Oval 13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8" name="Oval 14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19" name="Oval 15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gray">
              <a:xfrm>
                <a:off x="1276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1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gray">
              <a:xfrm>
                <a:off x="720" y="1776"/>
                <a:ext cx="1344" cy="98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Он определен не соответствующим </a:t>
                </a:r>
                <a:r>
                  <a:rPr lang="ru-RU" sz="2400" dirty="0" err="1" smtClean="0">
                    <a:latin typeface="Times New Roman" pitchFamily="18" charset="0"/>
                    <a:cs typeface="Times New Roman" pitchFamily="18" charset="0"/>
                  </a:rPr>
                  <a:t>квалификацион-ным</a:t>
                </a: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 требованиям 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3131840" y="1772816"/>
              <a:ext cx="2598986" cy="4035425"/>
              <a:chOff x="2208" y="1296"/>
              <a:chExt cx="1365" cy="2542"/>
            </a:xfrm>
          </p:grpSpPr>
          <p:sp>
            <p:nvSpPr>
              <p:cNvPr id="21" name="AutoShape 19"/>
              <p:cNvSpPr>
                <a:spLocks noChangeArrowheads="1"/>
              </p:cNvSpPr>
              <p:nvPr/>
            </p:nvSpPr>
            <p:spPr bwMode="gray">
              <a:xfrm>
                <a:off x="2208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34B034"/>
                  </a:gs>
                  <a:gs pos="100000">
                    <a:srgbClr val="3F8B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2229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73E77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2240" y="2795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/>
                  </a:gs>
                  <a:gs pos="100000">
                    <a:srgbClr val="73E77E">
                      <a:gamma/>
                      <a:tint val="54510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utoShape 22"/>
              <p:cNvSpPr>
                <a:spLocks noChangeArrowheads="1"/>
              </p:cNvSpPr>
              <p:nvPr/>
            </p:nvSpPr>
            <p:spPr bwMode="gray">
              <a:xfrm>
                <a:off x="2240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3E77E">
                      <a:gamma/>
                      <a:tint val="33333"/>
                      <a:invGamma/>
                    </a:srgbClr>
                  </a:gs>
                  <a:gs pos="100000">
                    <a:srgbClr val="73E77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2677" y="1296"/>
                <a:ext cx="405" cy="40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26" name="Oval 24"/>
              <p:cNvSpPr>
                <a:spLocks noChangeArrowheads="1"/>
              </p:cNvSpPr>
              <p:nvPr/>
            </p:nvSpPr>
            <p:spPr bwMode="gray">
              <a:xfrm>
                <a:off x="2681" y="1299"/>
                <a:ext cx="392" cy="39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7" name="Oval 25"/>
              <p:cNvSpPr>
                <a:spLocks noChangeArrowheads="1"/>
              </p:cNvSpPr>
              <p:nvPr/>
            </p:nvSpPr>
            <p:spPr bwMode="gray">
              <a:xfrm>
                <a:off x="2686" y="1301"/>
                <a:ext cx="383" cy="38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8" name="Oval 26"/>
              <p:cNvSpPr>
                <a:spLocks noChangeArrowheads="1"/>
              </p:cNvSpPr>
              <p:nvPr/>
            </p:nvSpPr>
            <p:spPr bwMode="gray">
              <a:xfrm>
                <a:off x="2690" y="1305"/>
                <a:ext cx="364" cy="35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9" name="Oval 27"/>
              <p:cNvSpPr>
                <a:spLocks noChangeArrowheads="1"/>
              </p:cNvSpPr>
              <p:nvPr/>
            </p:nvSpPr>
            <p:spPr bwMode="gray">
              <a:xfrm>
                <a:off x="2712" y="1315"/>
                <a:ext cx="323" cy="29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30" name="Text Box 28"/>
              <p:cNvSpPr txBox="1">
                <a:spLocks noChangeArrowheads="1"/>
              </p:cNvSpPr>
              <p:nvPr/>
            </p:nvSpPr>
            <p:spPr bwMode="gray">
              <a:xfrm>
                <a:off x="2764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2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31" name="Text Box 29"/>
              <p:cNvSpPr txBox="1">
                <a:spLocks noChangeArrowheads="1"/>
              </p:cNvSpPr>
              <p:nvPr/>
            </p:nvSpPr>
            <p:spPr bwMode="gray">
              <a:xfrm>
                <a:off x="2256" y="1776"/>
                <a:ext cx="1296" cy="122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Он нарушил требования статьи 6 настоящего Закона</a:t>
                </a: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      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AutoShape 30"/>
              <p:cNvSpPr>
                <a:spLocks noChangeArrowheads="1"/>
              </p:cNvSpPr>
              <p:nvPr/>
            </p:nvSpPr>
            <p:spPr bwMode="gray">
              <a:xfrm>
                <a:off x="2210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58A4AE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AutoShape 31"/>
              <p:cNvSpPr>
                <a:spLocks noChangeArrowheads="1"/>
              </p:cNvSpPr>
              <p:nvPr/>
            </p:nvSpPr>
            <p:spPr bwMode="gray">
              <a:xfrm>
                <a:off x="2238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72B2BB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0" name="Group 32"/>
            <p:cNvGrpSpPr>
              <a:grpSpLocks/>
            </p:cNvGrpSpPr>
            <p:nvPr/>
          </p:nvGrpSpPr>
          <p:grpSpPr bwMode="auto">
            <a:xfrm>
              <a:off x="5919738" y="1772816"/>
              <a:ext cx="2756718" cy="4035425"/>
              <a:chOff x="3692" y="1296"/>
              <a:chExt cx="1367" cy="2542"/>
            </a:xfrm>
          </p:grpSpPr>
          <p:sp>
            <p:nvSpPr>
              <p:cNvPr id="35" name="AutoShape 33"/>
              <p:cNvSpPr>
                <a:spLocks noChangeArrowheads="1"/>
              </p:cNvSpPr>
              <p:nvPr/>
            </p:nvSpPr>
            <p:spPr bwMode="gray">
              <a:xfrm>
                <a:off x="3696" y="1490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B59F43"/>
                  </a:gs>
                  <a:gs pos="100000">
                    <a:srgbClr val="8F8849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AutoShape 34"/>
              <p:cNvSpPr>
                <a:spLocks noChangeArrowheads="1"/>
              </p:cNvSpPr>
              <p:nvPr/>
            </p:nvSpPr>
            <p:spPr bwMode="gray">
              <a:xfrm>
                <a:off x="3717" y="1495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E9E06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AutoShape 35"/>
              <p:cNvSpPr>
                <a:spLocks noChangeArrowheads="1"/>
              </p:cNvSpPr>
              <p:nvPr/>
            </p:nvSpPr>
            <p:spPr bwMode="gray">
              <a:xfrm>
                <a:off x="3702" y="2566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/>
                  </a:gs>
                  <a:gs pos="100000">
                    <a:srgbClr val="E9E065">
                      <a:gamma/>
                      <a:tint val="57647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AutoShape 36"/>
              <p:cNvSpPr>
                <a:spLocks noChangeArrowheads="1"/>
              </p:cNvSpPr>
              <p:nvPr/>
            </p:nvSpPr>
            <p:spPr bwMode="gray">
              <a:xfrm>
                <a:off x="3728" y="1509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9E065">
                      <a:gamma/>
                      <a:tint val="33333"/>
                      <a:invGamma/>
                    </a:srgbClr>
                  </a:gs>
                  <a:gs pos="100000">
                    <a:srgbClr val="E9E06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0896" name="Group 37"/>
              <p:cNvGrpSpPr>
                <a:grpSpLocks/>
              </p:cNvGrpSpPr>
              <p:nvPr/>
            </p:nvGrpSpPr>
            <p:grpSpPr bwMode="auto">
              <a:xfrm>
                <a:off x="4165" y="1296"/>
                <a:ext cx="405" cy="405"/>
                <a:chOff x="1289" y="582"/>
                <a:chExt cx="668" cy="668"/>
              </a:xfrm>
            </p:grpSpPr>
            <p:sp>
              <p:nvSpPr>
                <p:cNvPr id="44" name="Oval 38"/>
                <p:cNvSpPr>
                  <a:spLocks noChangeArrowheads="1"/>
                </p:cNvSpPr>
                <p:nvPr/>
              </p:nvSpPr>
              <p:spPr bwMode="gray">
                <a:xfrm>
                  <a:off x="1289" y="582"/>
                  <a:ext cx="668" cy="668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Oval 39"/>
                <p:cNvSpPr>
                  <a:spLocks noChangeArrowheads="1"/>
                </p:cNvSpPr>
                <p:nvPr/>
              </p:nvSpPr>
              <p:spPr bwMode="gray">
                <a:xfrm>
                  <a:off x="1296" y="587"/>
                  <a:ext cx="646" cy="64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6" name="Oval 40"/>
                <p:cNvSpPr>
                  <a:spLocks noChangeArrowheads="1"/>
                </p:cNvSpPr>
                <p:nvPr/>
              </p:nvSpPr>
              <p:spPr bwMode="gray">
                <a:xfrm>
                  <a:off x="1304" y="591"/>
                  <a:ext cx="631" cy="63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7" name="Oval 41"/>
                <p:cNvSpPr>
                  <a:spLocks noChangeArrowheads="1"/>
                </p:cNvSpPr>
                <p:nvPr/>
              </p:nvSpPr>
              <p:spPr bwMode="gray">
                <a:xfrm>
                  <a:off x="1311" y="597"/>
                  <a:ext cx="600" cy="5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  <p:sp>
              <p:nvSpPr>
                <p:cNvPr id="48" name="Oval 42"/>
                <p:cNvSpPr>
                  <a:spLocks noChangeArrowheads="1"/>
                </p:cNvSpPr>
                <p:nvPr/>
              </p:nvSpPr>
              <p:spPr bwMode="gray">
                <a:xfrm>
                  <a:off x="1346" y="613"/>
                  <a:ext cx="53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40" name="Text Box 43"/>
              <p:cNvSpPr txBox="1">
                <a:spLocks noChangeArrowheads="1"/>
              </p:cNvSpPr>
              <p:nvPr/>
            </p:nvSpPr>
            <p:spPr bwMode="gray">
              <a:xfrm>
                <a:off x="4252" y="1354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>
                    <a:solidFill>
                      <a:srgbClr val="000000"/>
                    </a:solidFill>
                    <a:effectLst/>
                    <a:latin typeface="Arial" charset="0"/>
                  </a:rPr>
                  <a:t>3</a:t>
                </a:r>
                <a:endParaRPr lang="en-US" sz="1800">
                  <a:effectLst/>
                  <a:latin typeface="Arial" charset="0"/>
                </a:endParaRPr>
              </a:p>
            </p:txBody>
          </p:sp>
          <p:sp>
            <p:nvSpPr>
              <p:cNvPr id="41" name="Text Box 44"/>
              <p:cNvSpPr txBox="1">
                <a:spLocks noChangeArrowheads="1"/>
              </p:cNvSpPr>
              <p:nvPr/>
            </p:nvSpPr>
            <p:spPr bwMode="gray">
              <a:xfrm>
                <a:off x="3744" y="1776"/>
                <a:ext cx="1296" cy="149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buNone/>
                </a:pPr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Его заявка на участие в аукционе определена не соответствующей </a:t>
                </a:r>
                <a:r>
                  <a:rPr lang="ru-RU" sz="2400" dirty="0" smtClean="0"/>
                  <a:t>требованиям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2" name="AutoShape 45"/>
              <p:cNvSpPr>
                <a:spLocks noChangeArrowheads="1"/>
              </p:cNvSpPr>
              <p:nvPr/>
            </p:nvSpPr>
            <p:spPr bwMode="gray">
              <a:xfrm>
                <a:off x="3692" y="3290"/>
                <a:ext cx="1363" cy="548"/>
              </a:xfrm>
              <a:prstGeom prst="roundRect">
                <a:avLst>
                  <a:gd name="adj" fmla="val 40389"/>
                </a:avLst>
              </a:prstGeom>
              <a:gradFill rotWithShape="1">
                <a:gsLst>
                  <a:gs pos="0">
                    <a:srgbClr val="99BACC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AutoShape 46"/>
              <p:cNvSpPr>
                <a:spLocks noChangeArrowheads="1"/>
              </p:cNvSpPr>
              <p:nvPr/>
            </p:nvSpPr>
            <p:spPr bwMode="gray">
              <a:xfrm>
                <a:off x="3720" y="3305"/>
                <a:ext cx="1304" cy="48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8DAD4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" name="Заголовок 1"/>
          <p:cNvSpPr>
            <a:spLocks noGrp="1"/>
          </p:cNvSpPr>
          <p:nvPr>
            <p:ph type="title"/>
          </p:nvPr>
        </p:nvSpPr>
        <p:spPr>
          <a:xfrm>
            <a:off x="467544" y="5877272"/>
            <a:ext cx="7890120" cy="60580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(составлено автором)</a:t>
            </a:r>
            <a:endParaRPr lang="ru-RU" sz="24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47260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результатам повторного рассмотрения заявок на участие в аукционе аукционная комиссия: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определяет потенциальных поставщиков, которые соответствуют квалификационным требованиям и требованиям аукционной документации, и признает участниками аукциона;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оформляет протокол о допуске к участию в аукционе.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Аукцион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проводится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государственных закупок в день и время, указанные в протоколе о допуске к участию в аукционе.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Днем проведения аукциона является рабочий день, следующий после истечения двух рабочих дней с даты размещения протокола о допуске к участию в аукционе.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472608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Аукцион проводится путем снижения текущего предложения о цене начиная с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наименьшей стартовой цены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участника аукциона для приобретения товара, являющегося предметом проводимого аукциона, на шаг аукциона.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Шаг аукциона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составляет от половины процента (0,5) до пяти процентов от наименьшей стартовой цены участника аукциона для приобретения товара, являющегося предметом проводимого аукциона.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Протокол об итогах государственных закупок способом аукциона должен содержать следующую информацию: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о приведении заявок на участие в аукционе в соответствие с квалификационными требованиями и требованиями аукционной документации;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о запросах аукционной комиссии в соответствии с подпунктами 1) и 2) пункта 5 статьи 33 настоящего Закона;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о потенциальных поставщиках, заявки на участие в аукционе которых были отклонены, с подробным описанием причин их отклонения, в том числе с указанием сведений и документов, подтверждающих их несоответствие квалификационным требованиям и требованиям аукционной документации;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4) иные сведения, определенные правилами осуществления государственных закупок.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аукциона признаются несостоявшимися по одному из следующих оснований: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отсутствия представленных заявок на участие в аукционе;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представления менее двух заявок на участие в аукционе;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если к участию в аукционе не допущен ни один потенциальный поставщик;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если к участию в аукционе допущен один потенциальный поставщик.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аукциона осуществляются в режиме реального времени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государственных закупок, проведение которых обеспечивается единым оператором в сфере государственных закупок.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Аукцион проводится на один лот, при этом предметом аукциона является товар.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случае наличия нескольких мест поставок товара допускается указание в лоте, проводимом способом аукциона, нескольких мест поставок товара.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аукционе участвуют потенциальные поставщики, определенные по итогам рассмотрения заявок на участие в аукционе, соответствующие квалификационным требованиям и требованиям аукционной документации.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способом аукциона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5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аукциона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Рассмотрение заявок на участие в аукционе, допуск к участию в аукционе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Проведение аукциона</a:t>
            </a:r>
            <a:endParaRPr lang="ru-RU" sz="31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3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4392488" cy="850106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Аукцион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аукциона осуществляются в режиме реального времени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веб-портале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государственных закупок, проведение которых обеспечивается единым оператором в сфере государственных закупок.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Аукцион проводится на один лот, при этом предметом аукциона является товар.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626469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Государственные закупки способом аукциона очень схожи с конкурсом. Но существуют и определенные различия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1) аукцион в отличие от конкурса проводится только на один лот, что существенно упрощает подготовку необходимых сведений и ускоряет сам процесс осуществления закупок.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2) предметом аукциона является товар, т. е. ни работы, ни услуги не могут закупаться на аукционе; .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3) в аукционе не применяются условные ценовые скидки, соответственно нет и критериев, влияющих на условную цену;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4) нет демпинговой цены .</a:t>
            </a:r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5) в состав заявки на участие в аукционе наряду со всеми теми документами, которые входят и в конкурсную документацию, вместо конкурсного ценового предложения (окончательного) входит стартовая цена потенциального поставщика. </a:t>
            </a:r>
            <a:endParaRPr lang="ru-RU" sz="3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Главная особенность аукциона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Время приема предложений участников аукциона о цене товара, работы, услуги (ценового предложения) составляет всего лишь 30 минут от начала проведения аукциона плюс 10 минут после поступления последнего предложения о цене товара. И если в течение указанного времени ни одного предложения о более низкой цене товара, работы, услуги не поступило, аукцион завершается.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pPr marL="514350" indent="-51435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Рассмотрение заявок на участие в аукционе осуществляется аукционной комиссией в целях определения потенциальных поставщиков, которые соответствуют квалификационным требованиям и требованиям аукционной документации.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/>
          </a:bodyPr>
          <a:lstStyle/>
          <a:p>
            <a:pPr marL="514350" indent="-514350" algn="just">
              <a:buNone/>
            </a:pPr>
            <a:r>
              <a:rPr lang="ru-RU" sz="2800" dirty="0" smtClean="0"/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Организатор государственных закупок вправе образовать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экспертную комиссию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либо определить эксперта для подготовки экспертного заключения в отношении соответствия товаров, предлагаемых потенциальными поставщиками, технической спецификации, являющейся неотъемлемой частью аукционной документации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Экспертом не может являться лицо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 заинтересованное в результатах процедур государственных закупок;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 связанное трудовыми отношениями с заказчиком, организатором государственных закупок, единым организатором государственных закупок либо их подведомственными, дочерними и зависимыми организациями, либо потенциальными поставщиками;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являющееся близким родственником, супругом (супругой) или свойственником первых руководителей заказчика, организатора государственных закупок, единого организатора государственных закупок либо их подведомственных, дочерних и зависимых организаций.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1153</Words>
  <Application>Microsoft Office PowerPoint</Application>
  <PresentationFormat>Экран (4:3)</PresentationFormat>
  <Paragraphs>88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Осуществление государственных закупок способом аукциона</vt:lpstr>
      <vt:lpstr>Слайд 3</vt:lpstr>
      <vt:lpstr>Аукцион  </vt:lpstr>
      <vt:lpstr>Слайд 5</vt:lpstr>
      <vt:lpstr>Главная особенность аукциона</vt:lpstr>
      <vt:lpstr>Слайд 7</vt:lpstr>
      <vt:lpstr>Слайд 8</vt:lpstr>
      <vt:lpstr>Слайд 9</vt:lpstr>
      <vt:lpstr>Слайд 10</vt:lpstr>
      <vt:lpstr>Слайд 11</vt:lpstr>
      <vt:lpstr>Слайд 12</vt:lpstr>
      <vt:lpstr>(составлено автором)</vt:lpstr>
      <vt:lpstr>Слайд 14</vt:lpstr>
      <vt:lpstr>Слайд 15</vt:lpstr>
      <vt:lpstr>Слайд 16</vt:lpstr>
      <vt:lpstr>Слайд 17</vt:lpstr>
      <vt:lpstr>Слайд 18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271</cp:revision>
  <dcterms:created xsi:type="dcterms:W3CDTF">2017-12-23T13:28:19Z</dcterms:created>
  <dcterms:modified xsi:type="dcterms:W3CDTF">2024-06-25T13:34:22Z</dcterms:modified>
</cp:coreProperties>
</file>