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40" r:id="rId2"/>
    <p:sldId id="256" r:id="rId3"/>
    <p:sldId id="257" r:id="rId4"/>
    <p:sldId id="258" r:id="rId5"/>
    <p:sldId id="300" r:id="rId6"/>
    <p:sldId id="301" r:id="rId7"/>
    <p:sldId id="302" r:id="rId8"/>
    <p:sldId id="338" r:id="rId9"/>
    <p:sldId id="299" r:id="rId10"/>
    <p:sldId id="259" r:id="rId11"/>
    <p:sldId id="303" r:id="rId12"/>
    <p:sldId id="260" r:id="rId13"/>
    <p:sldId id="304" r:id="rId14"/>
    <p:sldId id="261" r:id="rId15"/>
    <p:sldId id="262" r:id="rId16"/>
    <p:sldId id="305" r:id="rId17"/>
    <p:sldId id="339" r:id="rId18"/>
    <p:sldId id="306" r:id="rId19"/>
    <p:sldId id="264" r:id="rId20"/>
    <p:sldId id="29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rus/docs/Z150000043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rus/docs/V1500012590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rus/docs/Z1500000434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adilet.zan.kz/rus/docs/Z150000043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науки и </a:t>
            </a:r>
            <a:r>
              <a:rPr lang="kk-KZ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Республики Казахстан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«6B04106-Учет и аудит»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Тема 1. Правовое регулирование государственных закупок в Республике Казахстан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640960" cy="6192688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Годовой план государственных закупок разрабатывается и утверждается заказчиком на основании соответствующего бюджета (плана развития, плана финансирования)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26469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Годовой план государственных закупок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(предварительный годовой план государственных закупок) содержит следующие сведения: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1) идентификационный код государственной закупки;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2) номенклатуру товаров, работ, услуг согласно справочнику, включая суммы, выделенные для осуществления государственных закупок, без учета налога на добавленную стоимость;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3) способ и сроки осуществления государственных закупок;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4) планируемые сроки и место поставки товаров, выполнения работ, оказания услуг;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5) планируемые сроки поставки товаров, выполнения работ, оказания услуг в соответствии с графиком и разбивкой по годам в пределах выделенных и предусмотренных сумм на каждый финансовый год в случаях, предусмотренных 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  <a:hlinkClick r:id="rId2"/>
              </a:rPr>
              <a:t>статьей 43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Закона;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6) условия осуществления государственных закупок в соответствии со 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  <a:hlinkClick r:id="rId2"/>
              </a:rPr>
              <a:t>статьей 51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Закона.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264696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Заказчик в течение пяти рабочих дней со дня утверждения годового плана государственных закупок (предварительного годового плана государственных закупок) размещает его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за исключением сведений, составляющих государственные секреты в соответствии с законодательством Республики Казахстан о государственных секретах.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19268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Заказчик до заключения договора, в соответствии с пунктом 10 статьи 5 Закона вправе отказаться от осуществления государственных закупок в случаях: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сокращения (не включения) расходов на приобретение товаров, работ, услуг, предусмотренных в утвержденном (уточненном) годовом плане государственных закупок соответствующего бюджета, утверждении проекта бюджета, в соответствии с законодательством Республики Казахстан;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внесения изменений и дополнений в стратегический план государственного органа, бюджет (план развития) заказчика, исключающих необходимость приобретения товаров, работ, услуг, предусмотренных в утвержденном (уточненном) годовом плане государственных, в соответствии с законодательством Республики Казахстан.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Заказчик либо организатор в течение пяти рабочих дней со дня принятия решения, указанного в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пункте 18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настоящих Правил: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извещает о принятом решении лиц, участвующих в проводимых государственных закупках;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возвращает внесенные обеспечения заявок на участие в конкурсе (аукционе).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3. Принципы и процесс осуществления государственных закупок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29288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  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Осуществление государственных закупок основывается на принципах: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оптимального и эффективного расходования денег, используемых для государственных закупок;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предоставления потенциальным поставщикам равных возможностей для участия в процедуре проведения государственных закупок, кроме случаев, предусмотренных настоящим Законом;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добросовестной конкуренции среди потенциальных поставщиков;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 открытости и прозрачности процесса государственных закупок;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572560" cy="621510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5) оказания поддержки отечественным производителям товаров, а также отечественным поставщикам работ и услуг в той мере, в которой это не противоречит международным договорам, ратифицированным Республикой Казахстан;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6) ответственности участников государственных закупок;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7) недопущения коррупционных проявлений;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8) приобретения инновационных и высокотехнологичных товаров, работ, услуг.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47667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Процесс государственных закупок</a:t>
            </a:r>
          </a:p>
        </p:txBody>
      </p:sp>
      <p:grpSp>
        <p:nvGrpSpPr>
          <p:cNvPr id="2" name="Группа 48"/>
          <p:cNvGrpSpPr/>
          <p:nvPr/>
        </p:nvGrpSpPr>
        <p:grpSpPr>
          <a:xfrm>
            <a:off x="395536" y="1628800"/>
            <a:ext cx="8280920" cy="4035425"/>
            <a:chOff x="395536" y="1772816"/>
            <a:chExt cx="8280920" cy="403542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95536" y="1772816"/>
              <a:ext cx="2616225" cy="4035425"/>
              <a:chOff x="720" y="1296"/>
              <a:chExt cx="1367" cy="2542"/>
            </a:xfrm>
          </p:grpSpPr>
          <p:sp>
            <p:nvSpPr>
              <p:cNvPr id="6" name="AutoShape 4"/>
              <p:cNvSpPr>
                <a:spLocks noChangeArrowheads="1"/>
              </p:cNvSpPr>
              <p:nvPr/>
            </p:nvSpPr>
            <p:spPr bwMode="gray">
              <a:xfrm>
                <a:off x="720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" name="AutoShape 5"/>
              <p:cNvSpPr>
                <a:spLocks noChangeArrowheads="1"/>
              </p:cNvSpPr>
              <p:nvPr/>
            </p:nvSpPr>
            <p:spPr bwMode="gray">
              <a:xfrm>
                <a:off x="741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AutoShape 6"/>
              <p:cNvSpPr>
                <a:spLocks noChangeArrowheads="1"/>
              </p:cNvSpPr>
              <p:nvPr/>
            </p:nvSpPr>
            <p:spPr bwMode="gray">
              <a:xfrm>
                <a:off x="752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3CA1E6">
                      <a:gamma/>
                      <a:tint val="51373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gray">
              <a:xfrm>
                <a:off x="752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gamma/>
                      <a:tint val="33333"/>
                      <a:invGamma/>
                    </a:srgbClr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utoShape 8"/>
              <p:cNvSpPr>
                <a:spLocks noChangeArrowheads="1"/>
              </p:cNvSpPr>
              <p:nvPr/>
            </p:nvSpPr>
            <p:spPr bwMode="gray">
              <a:xfrm>
                <a:off x="724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729EB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utoShape 9"/>
              <p:cNvSpPr>
                <a:spLocks noChangeArrowheads="1"/>
              </p:cNvSpPr>
              <p:nvPr/>
            </p:nvSpPr>
            <p:spPr bwMode="gray">
              <a:xfrm>
                <a:off x="752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DAFD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1189" y="1296"/>
                <a:ext cx="405" cy="405"/>
                <a:chOff x="1289" y="582"/>
                <a:chExt cx="668" cy="668"/>
              </a:xfrm>
            </p:grpSpPr>
            <p:sp>
              <p:nvSpPr>
                <p:cNvPr id="15" name="Oval 11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" name="Oval 14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" name="Oval 15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" name="Text Box 16"/>
              <p:cNvSpPr txBox="1">
                <a:spLocks noChangeArrowheads="1"/>
              </p:cNvSpPr>
              <p:nvPr/>
            </p:nvSpPr>
            <p:spPr bwMode="gray">
              <a:xfrm>
                <a:off x="1276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1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gray">
              <a:xfrm>
                <a:off x="768" y="1776"/>
                <a:ext cx="1296" cy="131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600" b="1" dirty="0" smtClean="0">
                    <a:latin typeface="Times New Roman" pitchFamily="18" charset="0"/>
                    <a:cs typeface="Times New Roman" pitchFamily="18" charset="0"/>
                  </a:rPr>
                  <a:t>Разработка и утверждение годового плана </a:t>
                </a:r>
                <a:r>
                  <a:rPr lang="ru-RU" sz="2600" b="1" dirty="0" err="1" smtClean="0">
                    <a:latin typeface="Times New Roman" pitchFamily="18" charset="0"/>
                    <a:cs typeface="Times New Roman" pitchFamily="18" charset="0"/>
                  </a:rPr>
                  <a:t>государствен-ных</a:t>
                </a:r>
                <a:r>
                  <a:rPr lang="ru-RU" sz="2600" b="1" dirty="0" smtClean="0">
                    <a:latin typeface="Times New Roman" pitchFamily="18" charset="0"/>
                    <a:cs typeface="Times New Roman" pitchFamily="18" charset="0"/>
                  </a:rPr>
                  <a:t> закупок</a:t>
                </a:r>
                <a:endParaRPr lang="ru-RU" sz="2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2" name="Group 18"/>
            <p:cNvGrpSpPr>
              <a:grpSpLocks/>
            </p:cNvGrpSpPr>
            <p:nvPr/>
          </p:nvGrpSpPr>
          <p:grpSpPr bwMode="auto">
            <a:xfrm>
              <a:off x="3131840" y="1772816"/>
              <a:ext cx="2598986" cy="4035425"/>
              <a:chOff x="2208" y="1296"/>
              <a:chExt cx="1365" cy="2542"/>
            </a:xfrm>
          </p:grpSpPr>
          <p:sp>
            <p:nvSpPr>
              <p:cNvPr id="21" name="AutoShape 19"/>
              <p:cNvSpPr>
                <a:spLocks noChangeArrowheads="1"/>
              </p:cNvSpPr>
              <p:nvPr/>
            </p:nvSpPr>
            <p:spPr bwMode="gray">
              <a:xfrm>
                <a:off x="2208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34B034"/>
                  </a:gs>
                  <a:gs pos="100000">
                    <a:srgbClr val="3F8B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AutoShape 20"/>
              <p:cNvSpPr>
                <a:spLocks noChangeArrowheads="1"/>
              </p:cNvSpPr>
              <p:nvPr/>
            </p:nvSpPr>
            <p:spPr bwMode="gray">
              <a:xfrm>
                <a:off x="2229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73E77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AutoShape 21"/>
              <p:cNvSpPr>
                <a:spLocks noChangeArrowheads="1"/>
              </p:cNvSpPr>
              <p:nvPr/>
            </p:nvSpPr>
            <p:spPr bwMode="gray">
              <a:xfrm>
                <a:off x="2240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/>
                  </a:gs>
                  <a:gs pos="100000">
                    <a:srgbClr val="73E77E">
                      <a:gamma/>
                      <a:tint val="5451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AutoShape 22"/>
              <p:cNvSpPr>
                <a:spLocks noChangeArrowheads="1"/>
              </p:cNvSpPr>
              <p:nvPr/>
            </p:nvSpPr>
            <p:spPr bwMode="gray">
              <a:xfrm>
                <a:off x="2240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>
                      <a:gamma/>
                      <a:tint val="33333"/>
                      <a:invGamma/>
                    </a:srgbClr>
                  </a:gs>
                  <a:gs pos="100000">
                    <a:srgbClr val="73E77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Oval 23"/>
              <p:cNvSpPr>
                <a:spLocks noChangeArrowheads="1"/>
              </p:cNvSpPr>
              <p:nvPr/>
            </p:nvSpPr>
            <p:spPr bwMode="gray">
              <a:xfrm>
                <a:off x="2677" y="1296"/>
                <a:ext cx="405" cy="40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" name="Oval 24"/>
              <p:cNvSpPr>
                <a:spLocks noChangeArrowheads="1"/>
              </p:cNvSpPr>
              <p:nvPr/>
            </p:nvSpPr>
            <p:spPr bwMode="gray">
              <a:xfrm>
                <a:off x="2681" y="1299"/>
                <a:ext cx="392" cy="39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7" name="Oval 25"/>
              <p:cNvSpPr>
                <a:spLocks noChangeArrowheads="1"/>
              </p:cNvSpPr>
              <p:nvPr/>
            </p:nvSpPr>
            <p:spPr bwMode="gray">
              <a:xfrm>
                <a:off x="2686" y="1301"/>
                <a:ext cx="383" cy="38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8" name="Oval 26"/>
              <p:cNvSpPr>
                <a:spLocks noChangeArrowheads="1"/>
              </p:cNvSpPr>
              <p:nvPr/>
            </p:nvSpPr>
            <p:spPr bwMode="gray">
              <a:xfrm>
                <a:off x="2690" y="1305"/>
                <a:ext cx="364" cy="35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9" name="Oval 27"/>
              <p:cNvSpPr>
                <a:spLocks noChangeArrowheads="1"/>
              </p:cNvSpPr>
              <p:nvPr/>
            </p:nvSpPr>
            <p:spPr bwMode="gray">
              <a:xfrm>
                <a:off x="2712" y="1315"/>
                <a:ext cx="323" cy="29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30" name="Text Box 28"/>
              <p:cNvSpPr txBox="1">
                <a:spLocks noChangeArrowheads="1"/>
              </p:cNvSpPr>
              <p:nvPr/>
            </p:nvSpPr>
            <p:spPr bwMode="gray">
              <a:xfrm>
                <a:off x="2764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2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31" name="Text Box 29"/>
              <p:cNvSpPr txBox="1">
                <a:spLocks noChangeArrowheads="1"/>
              </p:cNvSpPr>
              <p:nvPr/>
            </p:nvSpPr>
            <p:spPr bwMode="gray">
              <a:xfrm>
                <a:off x="2256" y="1776"/>
                <a:ext cx="1296" cy="106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600" b="1" dirty="0" smtClean="0">
                    <a:latin typeface="Times New Roman" pitchFamily="18" charset="0"/>
                    <a:cs typeface="Times New Roman" pitchFamily="18" charset="0"/>
                  </a:rPr>
                  <a:t>Выбор  поставщика и заключение с ним договора</a:t>
                </a:r>
                <a:endParaRPr lang="ru-RU" sz="2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AutoShape 30"/>
              <p:cNvSpPr>
                <a:spLocks noChangeArrowheads="1"/>
              </p:cNvSpPr>
              <p:nvPr/>
            </p:nvSpPr>
            <p:spPr bwMode="gray">
              <a:xfrm>
                <a:off x="2210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58A4AE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AutoShape 31"/>
              <p:cNvSpPr>
                <a:spLocks noChangeArrowheads="1"/>
              </p:cNvSpPr>
              <p:nvPr/>
            </p:nvSpPr>
            <p:spPr bwMode="gray">
              <a:xfrm>
                <a:off x="2238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2B2BB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" name="Group 32"/>
            <p:cNvGrpSpPr>
              <a:grpSpLocks/>
            </p:cNvGrpSpPr>
            <p:nvPr/>
          </p:nvGrpSpPr>
          <p:grpSpPr bwMode="auto">
            <a:xfrm>
              <a:off x="5919738" y="1772816"/>
              <a:ext cx="2756718" cy="4035425"/>
              <a:chOff x="3692" y="1296"/>
              <a:chExt cx="1367" cy="2542"/>
            </a:xfrm>
          </p:grpSpPr>
          <p:sp>
            <p:nvSpPr>
              <p:cNvPr id="35" name="AutoShape 33"/>
              <p:cNvSpPr>
                <a:spLocks noChangeArrowheads="1"/>
              </p:cNvSpPr>
              <p:nvPr/>
            </p:nvSpPr>
            <p:spPr bwMode="gray">
              <a:xfrm>
                <a:off x="3696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B59F43"/>
                  </a:gs>
                  <a:gs pos="100000">
                    <a:srgbClr val="8F884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AutoShape 34"/>
              <p:cNvSpPr>
                <a:spLocks noChangeArrowheads="1"/>
              </p:cNvSpPr>
              <p:nvPr/>
            </p:nvSpPr>
            <p:spPr bwMode="gray">
              <a:xfrm>
                <a:off x="3717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E9E065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utoShape 35"/>
              <p:cNvSpPr>
                <a:spLocks noChangeArrowheads="1"/>
              </p:cNvSpPr>
              <p:nvPr/>
            </p:nvSpPr>
            <p:spPr bwMode="gray">
              <a:xfrm>
                <a:off x="3702" y="2566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/>
                  </a:gs>
                  <a:gs pos="100000">
                    <a:srgbClr val="E9E065">
                      <a:gamma/>
                      <a:tint val="57647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AutoShape 36"/>
              <p:cNvSpPr>
                <a:spLocks noChangeArrowheads="1"/>
              </p:cNvSpPr>
              <p:nvPr/>
            </p:nvSpPr>
            <p:spPr bwMode="gray">
              <a:xfrm>
                <a:off x="3728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>
                      <a:gamma/>
                      <a:tint val="33333"/>
                      <a:invGamma/>
                    </a:srgbClr>
                  </a:gs>
                  <a:gs pos="100000">
                    <a:srgbClr val="E9E06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0896" name="Group 37"/>
              <p:cNvGrpSpPr>
                <a:grpSpLocks/>
              </p:cNvGrpSpPr>
              <p:nvPr/>
            </p:nvGrpSpPr>
            <p:grpSpPr bwMode="auto">
              <a:xfrm>
                <a:off x="4165" y="1296"/>
                <a:ext cx="405" cy="405"/>
                <a:chOff x="1289" y="582"/>
                <a:chExt cx="668" cy="668"/>
              </a:xfrm>
            </p:grpSpPr>
            <p:sp>
              <p:nvSpPr>
                <p:cNvPr id="44" name="Oval 38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5" name="Oval 39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6" name="Oval 40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7" name="Oval 41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8" name="Oval 42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0" name="Text Box 43"/>
              <p:cNvSpPr txBox="1">
                <a:spLocks noChangeArrowheads="1"/>
              </p:cNvSpPr>
              <p:nvPr/>
            </p:nvSpPr>
            <p:spPr bwMode="gray">
              <a:xfrm>
                <a:off x="4252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3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41" name="Text Box 44"/>
              <p:cNvSpPr txBox="1">
                <a:spLocks noChangeArrowheads="1"/>
              </p:cNvSpPr>
              <p:nvPr/>
            </p:nvSpPr>
            <p:spPr bwMode="gray">
              <a:xfrm>
                <a:off x="3744" y="1776"/>
                <a:ext cx="1296" cy="114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Исполнение  договора о </a:t>
                </a:r>
                <a:r>
                  <a:rPr lang="ru-RU" sz="2800" b="1" dirty="0" err="1" smtClean="0">
                    <a:latin typeface="Times New Roman" pitchFamily="18" charset="0"/>
                    <a:cs typeface="Times New Roman" pitchFamily="18" charset="0"/>
                  </a:rPr>
                  <a:t>государствен-ных</a:t>
                </a: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 закупках</a:t>
                </a:r>
                <a:endParaRPr lang="ru-RU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AutoShape 45"/>
              <p:cNvSpPr>
                <a:spLocks noChangeArrowheads="1"/>
              </p:cNvSpPr>
              <p:nvPr/>
            </p:nvSpPr>
            <p:spPr bwMode="gray">
              <a:xfrm>
                <a:off x="3692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99BACC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AutoShape 46"/>
              <p:cNvSpPr>
                <a:spLocks noChangeArrowheads="1"/>
              </p:cNvSpPr>
              <p:nvPr/>
            </p:nvSpPr>
            <p:spPr bwMode="gray">
              <a:xfrm>
                <a:off x="3720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8DAD4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" name="Заголовок 1"/>
          <p:cNvSpPr>
            <a:spLocks noGrp="1"/>
          </p:cNvSpPr>
          <p:nvPr>
            <p:ph type="title"/>
          </p:nvPr>
        </p:nvSpPr>
        <p:spPr>
          <a:xfrm>
            <a:off x="467544" y="5877272"/>
            <a:ext cx="7890120" cy="60580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286544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Годовой план государственных закупок должен содержать следующие сведения: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идентификационный код государственной закупки;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номенклатуру товаров, работ, услуг согласно справочнику, включая суммы, выделенные для осуществления государственных закупок, без учета налога на добавленную стоимость;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способ и сроки осуществления государственных закупок;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 планируемые сроки и место поставки товаров, выполнения работ, оказания услуг;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5) планируемые сроки поставки товаров, выполнения работ, оказания услуг в соответствии с графиком и разбивкой по годам в пределах выделенных и предусмотренных сумм на каждый финансовый год;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6) условия осуществления государственных закупок в соответствии со статьей 51 настоящего Закона.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332656"/>
            <a:ext cx="8715436" cy="6168178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Требование части первой настоящего пункта не распространяется на случаи: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осуществления государственных закупок государственными предприятиями, юридическими лицами, более пятидесяти процентов голосующих акций (долей участия в уставном капитале) которых принадлежат государству,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аффилированными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 ними юридическими лицами;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исполнения предписаний, уведомлений об устранении нарушений, выявленных по результатам контрольных мероприятий, в том числе по результатам камерального контроля;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осуществления государственных закупок при уточнении (корректировке) соответствующего бюджета в соответствии с законодательством Республики Казахстан.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Правовое регулирование государственных закупок в Республике Казахстан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1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Решение об осуществлении государственных закупок принимается заказчиком на основании утвержденного либо уточненного годового плана государственных закупок.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Годовой план государственных закупок разрабатывается и утверждается заказчиком на основании соответствующего бюджета (плана развития, плана финансирования).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Заказчик разрабатывает и утверждает предварительный годовой план государственных закупок на основании положительного предложения соответствующей бюджетной комиссии.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Предварительный годовой план государственных закупок действует до утверждения годового плана государственных закупок. Заказчик посредством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переносит сведения из предварительного годового плана государственных закупок в утвержденный годовой план государственных закупок,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Основные понятия сферы государственных закупок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Планирование государственных закупок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Принципы и процесс осуществления государственных закупок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rgbClr val="00B0F0"/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1 .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Основные понятия сферы государственных закупок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511256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регистрация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допуск субъекта системы государственных закупок, к участию в государственных закупках посредством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участник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заказчик, организатор государственных закупок, единый организатор, потенциальный поставщик, прошедшие регистрацию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государственных закупок (далее –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– информационная система государственного органа, предоставляющая единую точку доступа к электронным услугам государственных закупок;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организатор государственных закупок (далее – организатор) – должностное лицо либо структурное подразделение заказчика, или юридическое лицо, определенное ответственным за выполнение процедур организации и проведения государственных закупок в порядке, установленном настоящими Правилами;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 единый организатор государственных закупок (далее – единый организатор) – юридическое лицо, определенное Правительством Республики Казахстан,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акиматом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области, города республиканского значения и столицы или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акиматом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района, города, района в городе, в соответствии с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пунктом 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статьи 8 Закона, осуществляющее выполнение процедур организации и проведения государственных закупок;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6) уполномоченный орган в сфере государственных закупок – государственный орган, осуществляющий руководство в сфере государственных закупок;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7) единый оператор в сфере государственных закупок – юридическое лицо, определенное уполномоченным органом в сфере государственных закупок, единственным собственником акций которого является государство;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8) договор о государственных закупках – гражданско-правовой договор, заключенный посредством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между заказчиком и поставщиком, удостоверенный электронными цифровыми подписями, за исключением случаев, предусмотренных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Законом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264696"/>
          </a:xfrm>
        </p:spPr>
        <p:txBody>
          <a:bodyPr>
            <a:normAutofit fontScale="92500"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9) электронный документ –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документ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в котором информация представлена в электронно-цифровой форме и удостоверена посредством электронной цифровой подписи;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10) электронная копия документа – документ, полностью воспроизводящий вид и информацию (данные) подлинного документа в электронно-цифровой форме, удостоверенный электронной цифровой подписью заявителя или лица, обладающего полномочиями на удостоверение данного документа;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11) уполномоченный представитель – пользователь участника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которому соответствующим решением первого руководителя участника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делегированы права на выполнение всех действий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3"/>
          <p:cNvSpPr>
            <a:spLocks noGrp="1"/>
          </p:cNvSpPr>
          <p:nvPr>
            <p:ph type="body" idx="4294967295"/>
          </p:nvPr>
        </p:nvSpPr>
        <p:spPr>
          <a:xfrm>
            <a:off x="395536" y="260648"/>
            <a:ext cx="8208912" cy="862906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8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понятия </a:t>
            </a:r>
          </a:p>
          <a:p>
            <a:pPr algn="ctr">
              <a:lnSpc>
                <a:spcPct val="8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государственных закупок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88224" y="6309320"/>
            <a:ext cx="2283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2636912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КОНКУРС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5856" y="2636912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ПОСТАВЩИК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12160" y="2636912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ЦЕНОВОЕ ПРЕДЛОЖЕНИЕ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75856" y="141277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ЗАКАЗЧИК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9552" y="393305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АУКЦИОН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75856" y="393305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ОРГАНИЗАТОР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012160" y="393305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ОДНОГО ИСТОЧНИКА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75856" y="5013176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БИРЖА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ru-RU" sz="3200" b="1" dirty="0" smtClean="0"/>
              <a:t>2. Планирование государственных закупок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853136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Решение об осуществлении государственных закупок принимается заказчиком на основании утвержденного либо уточненного годового плана государственных закупок (предварительного годового плана государственных закупок)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1244</Words>
  <Application>Microsoft Office PowerPoint</Application>
  <PresentationFormat>Экран (4:3)</PresentationFormat>
  <Paragraphs>112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Правовое регулирование государственных закупок в Республике Казахстан</vt:lpstr>
      <vt:lpstr>Слайд 3</vt:lpstr>
      <vt:lpstr> 1 . Основные понятия сферы государственных закупок  </vt:lpstr>
      <vt:lpstr>Слайд 5</vt:lpstr>
      <vt:lpstr>Слайд 6</vt:lpstr>
      <vt:lpstr>Слайд 7</vt:lpstr>
      <vt:lpstr>Слайд 8</vt:lpstr>
      <vt:lpstr>2. Планирование государственных закупок</vt:lpstr>
      <vt:lpstr>Слайд 10</vt:lpstr>
      <vt:lpstr>Слайд 11</vt:lpstr>
      <vt:lpstr>Слайд 12</vt:lpstr>
      <vt:lpstr>Слайд 13</vt:lpstr>
      <vt:lpstr>Слайд 14</vt:lpstr>
      <vt:lpstr>3. Принципы и процесс осуществления государственных закупок</vt:lpstr>
      <vt:lpstr>Слайд 16</vt:lpstr>
      <vt:lpstr>(составлено автором)</vt:lpstr>
      <vt:lpstr>Слайд 18</vt:lpstr>
      <vt:lpstr>Слайд 19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221</cp:revision>
  <dcterms:created xsi:type="dcterms:W3CDTF">2017-12-23T13:28:19Z</dcterms:created>
  <dcterms:modified xsi:type="dcterms:W3CDTF">2024-06-25T13:32:39Z</dcterms:modified>
</cp:coreProperties>
</file>