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350" r:id="rId2"/>
    <p:sldId id="256" r:id="rId3"/>
    <p:sldId id="257" r:id="rId4"/>
    <p:sldId id="340" r:id="rId5"/>
    <p:sldId id="341" r:id="rId6"/>
    <p:sldId id="342" r:id="rId7"/>
    <p:sldId id="343" r:id="rId8"/>
    <p:sldId id="344" r:id="rId9"/>
    <p:sldId id="345" r:id="rId10"/>
    <p:sldId id="346" r:id="rId11"/>
    <p:sldId id="347" r:id="rId12"/>
    <p:sldId id="348" r:id="rId13"/>
    <p:sldId id="349" r:id="rId14"/>
    <p:sldId id="258" r:id="rId15"/>
    <p:sldId id="300" r:id="rId16"/>
    <p:sldId id="29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011430-CE5D-4E85-8D88-B3E7AC504615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8651BD-54AA-448E-9CA0-5879DE508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ender.sk.kz/" TargetMode="External"/><Relationship Id="rId2" Type="http://schemas.openxmlformats.org/officeDocument/2006/relationships/hyperlink" Target="http://www.goszakup.gov.kz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reestr.nadloc.kz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496944" cy="6192688"/>
          </a:xfrm>
        </p:spPr>
        <p:txBody>
          <a:bodyPr>
            <a:normAutofit fontScale="40000" lnSpcReduction="20000"/>
          </a:bodyPr>
          <a:lstStyle/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Министерство </a:t>
            </a:r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науки и </a:t>
            </a:r>
            <a:r>
              <a:rPr lang="kk-KZ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высшего </a:t>
            </a:r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образования </a:t>
            </a:r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Республики </a:t>
            </a:r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Казахстан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Карагандинский университет имени академика Е.А. </a:t>
            </a:r>
            <a:r>
              <a:rPr lang="ru-RU" sz="4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Букетова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Авторы: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Атабаева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Асия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Кайрошовна</a:t>
            </a:r>
            <a:endParaRPr lang="ru-RU" sz="45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Хамитова Дания Амантаевна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Мультимедийные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презентации (лекция)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дисциплине «Государственные закупки»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специальность: «6B04106-Учет и аудит»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 Тема 2. Государственное регулирование осуществления государственных закупок</a:t>
            </a: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Караганда 2024</a:t>
            </a:r>
          </a:p>
          <a:p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 cstate="print"/>
          <a:srcRect l="19817" t="8534" r="20569" b="30811"/>
          <a:stretch/>
        </p:blipFill>
        <p:spPr bwMode="auto">
          <a:xfrm>
            <a:off x="179512" y="260648"/>
            <a:ext cx="8712967" cy="640871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4105869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 rotWithShape="1">
          <a:blip r:embed="rId2" cstate="print"/>
          <a:srcRect l="12801" t="10503" r="13671" b="24247"/>
          <a:stretch/>
        </p:blipFill>
        <p:spPr bwMode="auto">
          <a:xfrm>
            <a:off x="107504" y="548680"/>
            <a:ext cx="8928992" cy="590465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315691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государственных закупок</a:t>
            </a:r>
            <a:endParaRPr lang="ru-RU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323528" y="1412777"/>
            <a:ext cx="8352928" cy="2418066"/>
            <a:chOff x="0" y="0"/>
            <a:chExt cx="5837479" cy="1185037"/>
          </a:xfrm>
        </p:grpSpPr>
        <p:sp>
          <p:nvSpPr>
            <p:cNvPr id="5" name="Поле 2"/>
            <p:cNvSpPr txBox="1"/>
            <p:nvPr/>
          </p:nvSpPr>
          <p:spPr>
            <a:xfrm>
              <a:off x="1748333" y="0"/>
              <a:ext cx="2538196" cy="35113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2200" b="1" dirty="0">
                  <a:effectLst/>
                  <a:latin typeface="Times New Roman"/>
                  <a:ea typeface="Calibri"/>
                  <a:cs typeface="Times New Roman"/>
                </a:rPr>
                <a:t>Государственные закупки</a:t>
              </a:r>
              <a:endParaRPr lang="ru-RU" sz="2200" dirty="0">
                <a:effectLst/>
                <a:ea typeface="Calibri"/>
                <a:cs typeface="Times New Roman"/>
              </a:endParaRPr>
            </a:p>
          </p:txBody>
        </p:sp>
        <p:sp>
          <p:nvSpPr>
            <p:cNvPr id="6" name="Поле 3"/>
            <p:cNvSpPr txBox="1"/>
            <p:nvPr/>
          </p:nvSpPr>
          <p:spPr>
            <a:xfrm>
              <a:off x="0" y="804672"/>
              <a:ext cx="943610" cy="380365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2200" b="1" dirty="0">
                  <a:effectLst/>
                  <a:latin typeface="Times New Roman"/>
                  <a:ea typeface="Calibri"/>
                  <a:cs typeface="Times New Roman"/>
                </a:rPr>
                <a:t>ЦП</a:t>
              </a:r>
              <a:endParaRPr lang="ru-RU" sz="2200" dirty="0">
                <a:effectLst/>
                <a:ea typeface="Calibri"/>
                <a:cs typeface="Times New Roman"/>
              </a:endParaRPr>
            </a:p>
          </p:txBody>
        </p:sp>
        <p:sp>
          <p:nvSpPr>
            <p:cNvPr id="7" name="Поле 4"/>
            <p:cNvSpPr txBox="1"/>
            <p:nvPr/>
          </p:nvSpPr>
          <p:spPr>
            <a:xfrm>
              <a:off x="1097280" y="797357"/>
              <a:ext cx="943610" cy="380365"/>
            </a:xfrm>
            <a:prstGeom prst="rect">
              <a:avLst/>
            </a:prstGeom>
            <a:solidFill>
              <a:srgbClr val="00B0F0"/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2200" b="1" dirty="0">
                  <a:effectLst/>
                  <a:latin typeface="Times New Roman"/>
                  <a:ea typeface="Calibri"/>
                  <a:cs typeface="Times New Roman"/>
                </a:rPr>
                <a:t>Конкурс</a:t>
              </a:r>
              <a:r>
                <a:rPr lang="ru-RU" sz="1400" b="1" dirty="0">
                  <a:effectLst/>
                  <a:latin typeface="Times New Roman"/>
                  <a:ea typeface="Calibri"/>
                  <a:cs typeface="Times New Roman"/>
                </a:rPr>
                <a:t> 	</a:t>
              </a:r>
              <a:endParaRPr lang="ru-RU" sz="1100" dirty="0">
                <a:effectLst/>
                <a:ea typeface="Calibri"/>
                <a:cs typeface="Times New Roman"/>
              </a:endParaRPr>
            </a:p>
          </p:txBody>
        </p:sp>
        <p:sp>
          <p:nvSpPr>
            <p:cNvPr id="8" name="Поле 5"/>
            <p:cNvSpPr txBox="1"/>
            <p:nvPr/>
          </p:nvSpPr>
          <p:spPr>
            <a:xfrm>
              <a:off x="2209190" y="804672"/>
              <a:ext cx="943610" cy="38036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2200" b="1" dirty="0">
                  <a:effectLst/>
                  <a:latin typeface="Times New Roman"/>
                  <a:ea typeface="Calibri"/>
                  <a:cs typeface="Times New Roman"/>
                </a:rPr>
                <a:t>Аукцион </a:t>
              </a:r>
              <a:endParaRPr lang="ru-RU" sz="2200" dirty="0">
                <a:effectLst/>
                <a:ea typeface="Calibri"/>
                <a:cs typeface="Times New Roman"/>
              </a:endParaRPr>
            </a:p>
          </p:txBody>
        </p:sp>
        <p:sp>
          <p:nvSpPr>
            <p:cNvPr id="9" name="Поле 6"/>
            <p:cNvSpPr txBox="1"/>
            <p:nvPr/>
          </p:nvSpPr>
          <p:spPr>
            <a:xfrm>
              <a:off x="3313786" y="804672"/>
              <a:ext cx="1462405" cy="380365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2200" b="1" dirty="0">
                  <a:effectLst/>
                  <a:latin typeface="Times New Roman"/>
                  <a:ea typeface="Calibri"/>
                  <a:cs typeface="Times New Roman"/>
                </a:rPr>
                <a:t>Из 1 источника </a:t>
              </a:r>
              <a:endParaRPr lang="ru-RU" sz="2200" dirty="0">
                <a:effectLst/>
                <a:ea typeface="Calibri"/>
                <a:cs typeface="Times New Roman"/>
              </a:endParaRPr>
            </a:p>
          </p:txBody>
        </p:sp>
        <p:sp>
          <p:nvSpPr>
            <p:cNvPr id="10" name="Поле 7"/>
            <p:cNvSpPr txBox="1"/>
            <p:nvPr/>
          </p:nvSpPr>
          <p:spPr>
            <a:xfrm>
              <a:off x="4893869" y="797357"/>
              <a:ext cx="943610" cy="380365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2200" b="1" dirty="0">
                  <a:effectLst/>
                  <a:latin typeface="Times New Roman"/>
                  <a:ea typeface="Calibri"/>
                  <a:cs typeface="Times New Roman"/>
                </a:rPr>
                <a:t>Биржа </a:t>
              </a:r>
              <a:endParaRPr lang="ru-RU" sz="2200" dirty="0">
                <a:effectLst/>
                <a:ea typeface="Calibri"/>
                <a:cs typeface="Times New Roman"/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497434" y="534010"/>
              <a:ext cx="4791456" cy="731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2984602" y="351130"/>
              <a:ext cx="0" cy="18986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 стрелкой 12"/>
            <p:cNvCxnSpPr/>
            <p:nvPr/>
          </p:nvCxnSpPr>
          <p:spPr>
            <a:xfrm>
              <a:off x="497434" y="541325"/>
              <a:ext cx="0" cy="25636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 стрелкой 13"/>
            <p:cNvCxnSpPr/>
            <p:nvPr/>
          </p:nvCxnSpPr>
          <p:spPr>
            <a:xfrm>
              <a:off x="1558138" y="548640"/>
              <a:ext cx="0" cy="25636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 стрелкой 14"/>
            <p:cNvCxnSpPr/>
            <p:nvPr/>
          </p:nvCxnSpPr>
          <p:spPr>
            <a:xfrm>
              <a:off x="2677363" y="548640"/>
              <a:ext cx="0" cy="25636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 стрелкой 15"/>
            <p:cNvCxnSpPr/>
            <p:nvPr/>
          </p:nvCxnSpPr>
          <p:spPr>
            <a:xfrm>
              <a:off x="4045306" y="548640"/>
              <a:ext cx="0" cy="25636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 стрелкой 16"/>
            <p:cNvCxnSpPr/>
            <p:nvPr/>
          </p:nvCxnSpPr>
          <p:spPr>
            <a:xfrm>
              <a:off x="5281574" y="548640"/>
              <a:ext cx="0" cy="25636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930985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 Государственные закупки осуществляются одним из следующих способов: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1) конкурса (открытого конкурса, конкурса с предварительным квалификационным отбором, конкурса с использованием двухэтапных процедур);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2) на аукционах;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3) запроса ценовых предложений;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4) из одного источника;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5) через товарные биржи.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  <a:solidFill>
            <a:srgbClr val="00B0F0"/>
          </a:solidFill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Реестры государственных закупок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686800" cy="5112568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Уполномоченный орган осуществляет формирование и ведение следующих республиканских реестров в сфере государственных закупок :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1) заказчиков;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2) договоров о государственных закупках;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3) недобросовестных участников государственных закупок;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4) квалифицированных потенциальных поставщиков.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Реестр недобросовестных участников государственных закупок представляет собой перечень:</a:t>
            </a:r>
            <a:endParaRPr lang="ru-RU" sz="3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1) поставщиков, с которыми заказчики в одностороннем порядке расторгли договоры о государственных закупках, в ходе исполнения которых установлено, что поставщик не соответствует квалификационным требованиям и требованиям конкурсной документации (аукционной документации);</a:t>
            </a:r>
            <a:endParaRPr lang="ru-RU" sz="3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2) потенциальных поставщиков, определенных победителями (потенциальных поставщиков, занявших второе место), уклонившихся от заключения договора о государственных закупках;</a:t>
            </a:r>
            <a:endParaRPr lang="ru-RU" sz="3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3) поставщиков, не исполнивших либо ненадлежащим образом исполнивших свои обязательства по заключенным с ними договорам о государственных закупках.</a:t>
            </a:r>
            <a:endParaRPr lang="ru-RU" sz="34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654032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Выводы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642918"/>
            <a:ext cx="8715436" cy="5929354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Реестр заказчиков представляет собой перечень юридических лиц, обязанных осуществлять приобретение товаров, работ, услуг, необходимых им для обеспечения функционирования, а также выполнения государственных функций либо уставной деятельности в соответствии с настоящим Законом и гражданским законодательством Республики Казахстан.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Реестр договоров о государственных закупках представляет собой перечень договоров о государственных закупках, заключенных заказчиками в соответствующем финансовом году, и содержит сведения о предмете, количественных и стоимостных показателях договора о государственных закупках, о результатах исполнения сторонами договорных обязательств.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Государственное регулирование осуществления государственных закупок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 2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32656"/>
            <a:ext cx="8712968" cy="640871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План 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Квалификационные требования, предъявляемые к потенциальному поставщику</a:t>
            </a:r>
            <a:endParaRPr lang="ru-RU" sz="3100" i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Реестры, формируемые в сфере государственных закупок</a:t>
            </a:r>
            <a:endParaRPr lang="ru-RU" sz="3100" i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Способы осуществления государственных закупок</a:t>
            </a:r>
            <a:endParaRPr lang="ru-RU" sz="3100" i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Литература: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Закон Республики Казахстан от 4 декабря 2015 года № 434-V «О государственных закупках» (с изменениями по состоянию на 03.07.2017 г.);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Дёгтев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Г.В., Гладилина И.П., Акимов Н.А., Банников П.А. Управление закупками товаров, работ, услуг для обеспечения государственных нужд: учебно-методическое пособие. – М.: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Моск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гор.ун-т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управления Правительства Москвы, 2013. – 120с.;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Доронин, С. Н.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Госзакупки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законодательная основа, механизмы реализации,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риск-ориентированная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технология управления [Текст]: монография / С. Н. Доронин, Н. А.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Рыхтикова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А. О. Васильев. - М. : ФОРУМ: ИНФРА-М, 2013. - 231 с.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4525963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r>
              <a:rPr lang="ru-RU" dirty="0"/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ЗАКОН РЕСПУБЛИКИ КАЗАХСТАН О государственных закупках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декабря 2015 года 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№ 434-V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ЗРК </a:t>
            </a:r>
          </a:p>
        </p:txBody>
      </p:sp>
    </p:spTree>
    <p:extLst>
      <p:ext uri="{BB962C8B-B14F-4D97-AF65-F5344CB8AC3E}">
        <p14:creationId xmlns:p14="http://schemas.microsoft.com/office/powerpoint/2010/main" xmlns="" val="19368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Статья 1. Сфера применения настоящего Закона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     Настоящий Закон применяется к отношениям, связанным с приобретением товаров, работ, услуг, необходимых для обеспечения функционирования, а также выполнения государственных функций либо уставной деятельности заказчика</a:t>
            </a:r>
          </a:p>
        </p:txBody>
      </p:sp>
    </p:spTree>
    <p:extLst>
      <p:ext uri="{BB962C8B-B14F-4D97-AF65-F5344CB8AC3E}">
        <p14:creationId xmlns:p14="http://schemas.microsoft.com/office/powerpoint/2010/main" xmlns="" val="1165394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192688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Статья 4. Принципы осуществления государственных закупок</a:t>
            </a:r>
            <a:endParaRPr lang="ru-RU" sz="3800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      Осуществление государственных закупок основывается на принципах:</a:t>
            </a:r>
            <a:endParaRPr lang="ru-RU" sz="3800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      1) оптимального и эффективного расходования денег, используемых для государственных закупок;</a:t>
            </a:r>
            <a:endParaRPr lang="ru-RU" sz="3800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      2) предоставления потенциальным поставщикам равных возможностей для участия в процедуре проведения государственных закупок, кроме случаев, предусмотренных настоящим Законом;</a:t>
            </a:r>
            <a:endParaRPr lang="ru-RU" sz="3800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      3) добросовестной конкуренции среди потенциальных поставщиков;</a:t>
            </a:r>
            <a:endParaRPr lang="ru-RU" sz="3800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     </a:t>
            </a:r>
            <a:r>
              <a:rPr lang="ru-RU" sz="38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 4) открытости и прозрачности процесса государственных закупок;</a:t>
            </a:r>
            <a:endParaRPr lang="ru-RU" sz="3800" i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      5) оказания поддержки отечественным производителям товаров, а также отечественным поставщикам работ и услуг в той мере, в которой это не противоречит международным договорам, ратифицированным Республикой Казахстан;</a:t>
            </a:r>
            <a:endParaRPr lang="ru-RU" sz="3800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      6) ответственности участников государственных закупок;</a:t>
            </a:r>
            <a:endParaRPr lang="ru-RU" sz="3800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      7) недопущения коррупционных проявлений;</a:t>
            </a:r>
            <a:endParaRPr lang="ru-RU" sz="3800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      8) приобретения инновационных и высокотехнологичных товаров, работ, услуг.</a:t>
            </a:r>
            <a:endParaRPr lang="ru-RU" sz="38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77244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19268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Статья 9. Квалификационные требования, предъявляемые к потенциальному поставщику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      1. К потенциальным поставщикам предъявляются следующие квалификационные требования: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      1) обладать правоспособностью (для юридических лиц), гражданской дееспособностью (для физических лиц);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      2) являться платежеспособным, не иметь налоговой задолженности;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      3) не подлежать процедуре банкротства либо ликвидации;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      4) обладать соответствующими материальными и трудовыми ресурсами, достаточными для исполнения обязательств по договору о государственных закупках товаров, работ, услуг;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      5) наличие опыта работы.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0826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/>
          <a:lstStyle/>
          <a:p>
            <a:pPr>
              <a:buNone/>
            </a:pPr>
            <a:r>
              <a:rPr lang="ru-RU" i="1" dirty="0">
                <a:latin typeface="Times New Roman" pitchFamily="18" charset="0"/>
                <a:cs typeface="Times New Roman" pitchFamily="18" charset="0"/>
              </a:rPr>
              <a:t>Пункт 26 статьи 43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вводится в действие с 1 января 2017 года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26. Документы об исполнении договора о государственных закупках (акт приема-передачи товара, акт выполненных работ, оказанных услуг, счет-фактура) оформляются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ЭЛЕКТРОННОЙ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форме. </a:t>
            </a:r>
          </a:p>
        </p:txBody>
      </p:sp>
    </p:spTree>
    <p:extLst>
      <p:ext uri="{BB962C8B-B14F-4D97-AF65-F5344CB8AC3E}">
        <p14:creationId xmlns:p14="http://schemas.microsoft.com/office/powerpoint/2010/main" xmlns="" val="339345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Электронные порталы по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закупкам</a:t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Казахстане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748092223"/>
              </p:ext>
            </p:extLst>
          </p:nvPr>
        </p:nvGraphicFramePr>
        <p:xfrm>
          <a:off x="251520" y="1340768"/>
          <a:ext cx="8568950" cy="52886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56018"/>
                <a:gridCol w="2856018"/>
                <a:gridCol w="2856914"/>
              </a:tblGrid>
              <a:tr h="16081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Государственные закупки</a:t>
                      </a:r>
                      <a:endParaRPr lang="ru-RU" sz="3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Закупки АО «</a:t>
                      </a:r>
                      <a:r>
                        <a:rPr lang="ru-RU" sz="3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Самрук</a:t>
                      </a:r>
                      <a:r>
                        <a:rPr lang="ru-RU" sz="3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</a:t>
                      </a:r>
                      <a:r>
                        <a:rPr lang="kk-KZ" sz="3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3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азына</a:t>
                      </a:r>
                      <a:r>
                        <a:rPr lang="ru-RU" sz="3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3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3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Закупки недропользователей</a:t>
                      </a:r>
                      <a:endParaRPr lang="ru-RU" sz="3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797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 u="sng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www.goszakup.gov.kz</a:t>
                      </a:r>
                      <a:endParaRPr lang="ru-RU" sz="3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 u="sng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www.tender.sk.kz</a:t>
                      </a:r>
                      <a:endParaRPr lang="ru-RU" sz="3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000" u="sng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4"/>
                        </a:rPr>
                        <a:t>www.reestr.nadloc.kz</a:t>
                      </a:r>
                      <a:endParaRPr lang="ru-RU" sz="3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4366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ГО, ГУ, ГП, ЮП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4</a:t>
                      </a:r>
                      <a:endParaRPr lang="ru-RU" sz="3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АО «</a:t>
                      </a:r>
                      <a:r>
                        <a:rPr lang="ru-RU" sz="3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Самрук</a:t>
                      </a:r>
                      <a:r>
                        <a:rPr lang="ru-RU" sz="3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</a:t>
                      </a:r>
                      <a:r>
                        <a:rPr lang="kk-KZ" sz="3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3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азына</a:t>
                      </a:r>
                      <a:r>
                        <a:rPr lang="ru-RU" sz="3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», ЮП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2</a:t>
                      </a:r>
                      <a:endParaRPr lang="ru-RU" sz="3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Недропользователи</a:t>
                      </a:r>
                      <a:r>
                        <a:rPr lang="ru-RU" sz="3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Подрядчики, Представители Всего 3</a:t>
                      </a:r>
                      <a:endParaRPr lang="ru-RU" sz="3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7375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633</TotalTime>
  <Words>562</Words>
  <Application>Microsoft Office PowerPoint</Application>
  <PresentationFormat>Экран (4:3)</PresentationFormat>
  <Paragraphs>98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Государственное регулирование осуществления государственных закупок</vt:lpstr>
      <vt:lpstr>Слайд 3</vt:lpstr>
      <vt:lpstr>Слайд 4</vt:lpstr>
      <vt:lpstr>Слайд 5</vt:lpstr>
      <vt:lpstr>Слайд 6</vt:lpstr>
      <vt:lpstr>Слайд 7</vt:lpstr>
      <vt:lpstr>Слайд 8</vt:lpstr>
      <vt:lpstr>Электронные порталы по закупкам  в Казахстане</vt:lpstr>
      <vt:lpstr>Слайд 10</vt:lpstr>
      <vt:lpstr>Слайд 11</vt:lpstr>
      <vt:lpstr>Виды государственных закупок</vt:lpstr>
      <vt:lpstr>Слайд 13</vt:lpstr>
      <vt:lpstr> Реестры государственных закупок</vt:lpstr>
      <vt:lpstr>Слайд 15</vt:lpstr>
      <vt:lpstr>Выводы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Зарождение и развитие учета в Древнем мире</dc:title>
  <dc:creator>Пользователь</dc:creator>
  <cp:lastModifiedBy>Асия</cp:lastModifiedBy>
  <cp:revision>231</cp:revision>
  <dcterms:created xsi:type="dcterms:W3CDTF">2017-12-23T13:28:19Z</dcterms:created>
  <dcterms:modified xsi:type="dcterms:W3CDTF">2024-06-25T13:33:17Z</dcterms:modified>
</cp:coreProperties>
</file>