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58" r:id="rId2"/>
    <p:sldId id="256" r:id="rId3"/>
    <p:sldId id="25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29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11430-CE5D-4E85-8D88-B3E7AC504615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51BD-54AA-448E-9CA0-5879DE5089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32656"/>
            <a:ext cx="8496944" cy="6192688"/>
          </a:xfrm>
        </p:spPr>
        <p:txBody>
          <a:bodyPr>
            <a:normAutofit fontScale="32500" lnSpcReduction="20000"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науки и </a:t>
            </a:r>
            <a:r>
              <a:rPr lang="kk-KZ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высшего </a:t>
            </a:r>
            <a:r>
              <a:rPr lang="ru-RU" sz="4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Республики Казахстан</a:t>
            </a:r>
          </a:p>
          <a:p>
            <a:r>
              <a:rPr lang="ru-RU" sz="4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Карагандинский </a:t>
            </a:r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 имени академика Е.А. </a:t>
            </a:r>
            <a:r>
              <a:rPr lang="ru-RU" sz="4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Букетова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Атабаева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Асия </a:t>
            </a:r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Кайрошовна</a:t>
            </a:r>
            <a:endParaRPr lang="ru-RU" sz="4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Хамитова Дания Амантаевна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презентации (лекция)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дисциплине «Государственные закупки»</a:t>
            </a:r>
            <a:endParaRPr lang="ru-RU" sz="4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4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специальность: «6B04106-Учет и аудит»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Тема 4. Осуществление государственных закупок способом конкурса</a:t>
            </a:r>
          </a:p>
          <a:p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Караганда 2024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Документы для конкурса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688632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Приложение 1 (перечень лотов) – это самый простой документ. Просто поставить галочку.</a:t>
            </a:r>
          </a:p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Приложение 2 (техническая спецификация) – самый важный документ (сами составляем).</a:t>
            </a:r>
          </a:p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Приложение 4 (соглашение об участии в конкурсе) – нажимаем кнопку «Принять соглашение»</a:t>
            </a:r>
          </a:p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Приложение 7 (сведения о квалификации поставщика) – шаблонный документ. Даются сведения об опыте работы для расчета условной скидки. За каждый год работы по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товарам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0,5% скидки. Прикрепляем отсканированные накладные, № договора, счета-фактуры. 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Услуги – обязательно составляются списки сотрудников, персонала, механизмов и оборудования.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Если нет опыта работы, то выбираем «Отсутствуют данные»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5) Приложение 8 (обеспечение заявки, либо гарантийный денежный взнос) банковская гарантия или наличная оплата (квитанция, платежное поручение). Возвращается обратно.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6) Разрешение первой категории (лицензия).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Напр-р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лицензия на строительство, мед. товары, хим.препараты и др.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7) Разрешение второй категории – это согласно закону о ГЗ помимо лицензии другие разрешительные документы.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Н-р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для оказания услуг питания не требуется лицензия, но требуется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Санитарный паспорт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 разрешение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8) Свидетельства, сертификаты, дипломы и др.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док-ты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дипломы сотрудников, свидетельство ИП или ТОО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9) Свидетельство о постановке на учет по НДС (гарантийное письмо конкурсной комиссии, что ИП не является плательщиком НДС).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10) Консорциальное соглашение.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Условная скидка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1) Начисляется за опыт работы макс. 5% из расчета 0,5% за каждый год.</a:t>
            </a:r>
          </a:p>
          <a:p>
            <a:pPr>
              <a:buNone/>
            </a:pPr>
            <a:r>
              <a:rPr lang="ru-RU" dirty="0" smtClean="0"/>
              <a:t>    Скидка на конкретный товар по которому тендер проводится. Прикрепляем подтверждающие документы (</a:t>
            </a:r>
            <a:r>
              <a:rPr lang="ru-RU" dirty="0" err="1" smtClean="0"/>
              <a:t>Сч-Ф</a:t>
            </a:r>
            <a:r>
              <a:rPr lang="ru-RU" dirty="0" smtClean="0"/>
              <a:t>, накладная, договор).</a:t>
            </a:r>
          </a:p>
          <a:p>
            <a:pPr>
              <a:buNone/>
            </a:pPr>
            <a:r>
              <a:rPr lang="ru-RU" dirty="0" smtClean="0"/>
              <a:t>2) За наличие сертификата ИСО 9001-2009 (СМК) – 2%</a:t>
            </a:r>
          </a:p>
          <a:p>
            <a:pPr>
              <a:buNone/>
            </a:pPr>
            <a:r>
              <a:rPr lang="ru-RU" dirty="0" smtClean="0"/>
              <a:t>3) Сертификат ИСО 14001-2006 (Эко менеджмент) – 1%</a:t>
            </a:r>
          </a:p>
          <a:p>
            <a:pPr>
              <a:buNone/>
            </a:pPr>
            <a:r>
              <a:rPr lang="ru-RU" dirty="0"/>
              <a:t>4) Добровольная сертификация – 2%. Начисляется когда продается товар не подлежащий сертификации, но компания все равно сертифицирует его.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90729662"/>
              </p:ext>
            </p:extLst>
          </p:nvPr>
        </p:nvGraphicFramePr>
        <p:xfrm>
          <a:off x="107504" y="764704"/>
          <a:ext cx="8928991" cy="58056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1080120"/>
                <a:gridCol w="1368152"/>
                <a:gridCol w="1368152"/>
                <a:gridCol w="1071767"/>
                <a:gridCol w="1190407"/>
                <a:gridCol w="1554249"/>
              </a:tblGrid>
              <a:tr h="20607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 по 1%,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и Т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каждый год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0,5%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Дополни-тельный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опыт работ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Добровольная сертификация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ИСО 9001-2009 (СМК)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ИСО 14001-2006 (Эко менеджмент)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улучшение технической </a:t>
                      </a:r>
                      <a:r>
                        <a:rPr lang="ru-RU" sz="20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-тики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  <a:tr h="13053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Товары 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 10% (в 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сл.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наличия </a:t>
                      </a: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э.к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  <a:tr h="10626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более 5% 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 сл. нал. </a:t>
                      </a: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э.к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  <a:tr h="13053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 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0,2% за каждую </a:t>
                      </a: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работу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5462" marR="45462" marT="0" marB="0"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Максимальные значения условной скидки по ТРУ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64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условной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скидки на товар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66692838"/>
              </p:ext>
            </p:extLst>
          </p:nvPr>
        </p:nvGraphicFramePr>
        <p:xfrm>
          <a:off x="107504" y="1340768"/>
          <a:ext cx="8856983" cy="46085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6360"/>
                <a:gridCol w="1651302"/>
                <a:gridCol w="1276006"/>
                <a:gridCol w="1250369"/>
                <a:gridCol w="1476010"/>
                <a:gridCol w="1476936"/>
              </a:tblGrid>
              <a:tr h="1975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Постав-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щик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поставщика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Опыт работы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Условная скидка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цена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16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ТОО «Азамат»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930 000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1316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 Бахыт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950 000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года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9001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183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условной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скидки на товар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64773375"/>
              </p:ext>
            </p:extLst>
          </p:nvPr>
        </p:nvGraphicFramePr>
        <p:xfrm>
          <a:off x="107504" y="1340768"/>
          <a:ext cx="8856983" cy="46085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6360"/>
                <a:gridCol w="1651302"/>
                <a:gridCol w="1276006"/>
                <a:gridCol w="1250369"/>
                <a:gridCol w="1476010"/>
                <a:gridCol w="1476936"/>
              </a:tblGrid>
              <a:tr h="1975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Постав-</a:t>
                      </a:r>
                      <a:r>
                        <a:rPr lang="ru-RU" sz="2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щик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поставщика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Опыт работы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ISO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Условная скидка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цена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16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ТОО «Азамат»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930 000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920700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167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 Бахыт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950 000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года</a:t>
                      </a:r>
                      <a:endParaRPr lang="ru-RU" sz="2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9001 +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14001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902500</a:t>
                      </a:r>
                      <a:endParaRPr lang="ru-RU" sz="2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63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Куда отправлять 1% обеспечения?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00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 отправлять на расчетный счет организатора.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гос. учреждение, которое проводит тендер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Реквизиты находятся в «Документация» - «Конкурсная документация»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konkurs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расчетный счет находится в пункте 3 конкурсной документации. Можно самим заполнить платежное поручение и отнести в банк (обязательно поставить печать предприятия). Можно в одной платежке перечислить все лоты (номера).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314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Демпинг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Демпинг –это ограничение скидки.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устанавливают 10% демпинга, это значит, что поставщик не имеет права делать скидку больше, чем 10%.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вида демпинга: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Демпинг без обеспечения (без банковской гарантии);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Дополнительный демпинг. Ставим скидку больше, чем положено, но на дополнительную скидку делают банковскую гарантию (на сумму дополнительной скидки).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33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Демпинг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Строительно-монтажные работы – не более 5% от выделенной суммы. Если объявляют тендер на 100 млн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поставщик не имеет права подавать цену меньше чем 95 млн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Работы по разработке проектно-сметной документации – не более 10% от выделенной суммы.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На оказание услуг технического надзора – не более 10% от выделенной суммы.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Консультационные услуги – 70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674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Осуществление государственных закупок способом конкурса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отправить заявку на конкурс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472608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сведения о налоговой задолженности: «Профиль участников» → Данные о налоговой задолженности → Получить новые сведения (1 раз в сутки делать проверку).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лот по конкурсу. Закупки → Поиск лотов → «Способ закупки»: «Открытый конкурс» → Статус: «Опубликован (прием заявок)». Прочитать техническую спецификацию.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Нажать кнопку «Доступные действия» → Создать заявку → Подтверждаю → Юридический адрес → ИИК (банковские данные) → Далее → Выбираем нужный лот → Добавить выбранные → Далее → Выходит перечень документов → Заполняем только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документы.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 (перечень лотов) → Сформировать документ →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кнопка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Просто поставить галочку.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91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336704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Приложение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(техническая спецификация) – </a:t>
            </a: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кнопка </a:t>
            </a:r>
            <a:r>
              <a:rPr lang="ru-RU" sz="3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Добавить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разделы нужно заполнить:</a:t>
            </a: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товара с указанием марки, модели, типа, товарного знака либо знака обслуживания и т.д.;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происхождения;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Завод-изготовитель;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выпуска;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Гарантийный срок;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функциональных, технических, качественных характеристик (берем из нижней части технической спецификации);</a:t>
            </a:r>
          </a:p>
          <a:p>
            <a:pPr lvl="0"/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сведения.</a:t>
            </a:r>
          </a:p>
          <a:p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 «Иные сведения» можно написать: «Товар 100% соответствует технической спецификации. Товар сертифицирован».</a:t>
            </a:r>
          </a:p>
          <a:p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Утвердить техническую спецификацию → Подписать → Закрыть → Вернуться в список → Далее → Заполнение ценового предложения → Ввести цену → Желательно распечатать (потому что цена будет скрыта) → Далее → Подать заявку.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784976" cy="6336704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Приложение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(соглашение об участии в конкурсе)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нажимаем кнопку «Принять соглашение» → Подписать</a:t>
            </a:r>
          </a:p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(сведения о квалификации поставщика)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Выбрать лот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нет опыта работы, то в строке «Доступные действия по выбранным лотам» выбираем 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 данные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Применить (в Статус появится «Отсутствуют данные»)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приложение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Подписать → Вернуться в список документов</a:t>
            </a:r>
          </a:p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Приложение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(Обеспечение заявки) → Добавить → Выберите тип добавляемого документа → 2 варианта: 1 Электронная банковская гарантия; 2 Платежное поручение/Банковская гарантия.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 нужный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и нажимаем Обзор → Выберите файл → Добавить файл → Сохранить → Назад → Вернуться в заявку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0212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19268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Разрешение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категории (лицензия).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-р: лицензия на строительство, мед. товары,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хим.препараты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Разрешение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категории – это согласно закону о ГЗ помимо лицензии другие разрешительные документы. Н-р: для оказания услуг питания не требуется лицензия, но требуется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Санитарный паспорт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разрешение деятельности.</a:t>
            </a: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Свидетельства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сертификаты, дипломы и другие документы (дипломы сотрудников, свидетельство ИП или ТОО). Обзор → Добавить файл → Сохранить → Вернуться в список документов.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765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92935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осуществлении государственных закупок способом конкурса однородных товаров, работ, услуг заказчик, организатор, единый организатор в конкурсной документации разделяет однородные товары, работы, услуги на лоты по месту их поставки.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случае наличия не менее пяти мест поставок товара допускается указание в лоте, проводимом способом конкурса, нескольких мест поставок товара.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Рассмотрение заявок на участие в конкурсе, оценка и сопоставление конкурсных ценовых предложений участников конкурса, а также определение победителя конкурса осуществляются по каждому лоту, предусмотренному в конкурсной документации.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4087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конкурса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конкурса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для конкурса</a:t>
            </a:r>
          </a:p>
          <a:p>
            <a:pPr marL="457200" lvl="0" indent="-457200">
              <a:buFont typeface="+mj-lt"/>
              <a:buAutoNum type="arabicPeriod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Закон Республики Казахстан от 4 декабря 2015 года № 434-V «О государственных закупках» (с изменениями по состоянию на 03.07.2017 г.);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Дёгтев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Г.В., Гладилина И.П., Акимов Н.А., Банников П.А. Управление закупками товаров, работ, услуг для обеспечения государственных нужд: учебно-методическое пособие. – М.: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Моск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гор.ун-т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управления Правительства Москвы, 2013. – 120с.;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Доронин, С. Н.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Госзакупки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законодательная основа, механизмы реализации,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риск-ориентированная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технология управления [Текст]: монография / С. Н. Доронин, Н.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Рыхтикова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 О. Васильев. - М. : ФОРУМ: ИНФРА-М, 2013. - 231 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4392488" cy="850106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объявляет конкурс когда: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Качество товара имеет значение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Хочет работать с опытной компанией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Сумма тендера превышает  4000 МРП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0996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проводится в два этапа: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Этап проверки документов и ДОПУСКА;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Выбор наименьшей цены среди тех кто прошел допуск.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6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/>
          </p:cNvGrpSpPr>
          <p:nvPr/>
        </p:nvGrpSpPr>
        <p:grpSpPr bwMode="auto">
          <a:xfrm>
            <a:off x="251520" y="1052736"/>
            <a:ext cx="8483272" cy="5617840"/>
            <a:chOff x="540" y="666"/>
            <a:chExt cx="10140" cy="671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175" y="666"/>
              <a:ext cx="1275" cy="1254"/>
              <a:chOff x="5175" y="666"/>
              <a:chExt cx="1275" cy="1254"/>
            </a:xfrm>
          </p:grpSpPr>
          <p:sp>
            <p:nvSpPr>
              <p:cNvPr id="1028" name="Oval 4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29" name="Text Box 5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р.д.</a:t>
                </a:r>
              </a:p>
            </p:txBody>
          </p:sp>
        </p:grpSp>
        <p:sp>
          <p:nvSpPr>
            <p:cNvPr id="1030" name="AutoShape 6"/>
            <p:cNvSpPr>
              <a:spLocks noChangeArrowheads="1"/>
            </p:cNvSpPr>
            <p:nvPr/>
          </p:nvSpPr>
          <p:spPr bwMode="auto">
            <a:xfrm>
              <a:off x="540" y="666"/>
              <a:ext cx="3705" cy="145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1401" y="666"/>
              <a:ext cx="1884" cy="10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1. </a:t>
              </a:r>
              <a:r>
                <a:rPr kumimoji="0" lang="ru-RU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Обсуждение конкурса</a:t>
              </a: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540" y="2400"/>
              <a:ext cx="3705" cy="1455"/>
              <a:chOff x="540" y="2400"/>
              <a:chExt cx="3705" cy="1455"/>
            </a:xfrm>
          </p:grpSpPr>
          <p:sp>
            <p:nvSpPr>
              <p:cNvPr id="1033" name="AutoShape 9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4" name="Text Box 10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08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16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2. </a:t>
                </a:r>
                <a:r>
                  <a:rPr kumimoji="0" lang="ru-RU" sz="17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Изменение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17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требований  конкурса</a:t>
                </a: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540" y="4260"/>
              <a:ext cx="3705" cy="1455"/>
              <a:chOff x="540" y="2400"/>
              <a:chExt cx="3705" cy="1455"/>
            </a:xfrm>
          </p:grpSpPr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7" name="Text Box 13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2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16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3. </a:t>
                </a: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Прием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заявок</a:t>
                </a:r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540" y="5925"/>
              <a:ext cx="3705" cy="1455"/>
              <a:chOff x="540" y="2400"/>
              <a:chExt cx="3705" cy="1455"/>
            </a:xfrm>
          </p:grpSpPr>
          <p:sp>
            <p:nvSpPr>
              <p:cNvPr id="1039" name="AutoShape 15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0" name="Text Box 16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2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4. </a:t>
                </a:r>
                <a:r>
                  <a:rPr kumimoji="0" lang="ru-RU" b="1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Предвари-тельный</a:t>
                </a: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допуск</a:t>
                </a:r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7725" y="666"/>
              <a:ext cx="2910" cy="1254"/>
              <a:chOff x="7725" y="666"/>
              <a:chExt cx="2910" cy="1254"/>
            </a:xfrm>
          </p:grpSpPr>
          <p:sp>
            <p:nvSpPr>
              <p:cNvPr id="1042" name="Rectangle 18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3" name="Text Box 19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Прием замечаний и дополнений от поставщиков</a:t>
                </a:r>
              </a:p>
            </p:txBody>
          </p:sp>
        </p:grp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7725" y="2129"/>
              <a:ext cx="2910" cy="1893"/>
              <a:chOff x="7725" y="485"/>
              <a:chExt cx="2910" cy="1573"/>
            </a:xfrm>
          </p:grpSpPr>
          <p:sp>
            <p:nvSpPr>
              <p:cNvPr id="1045" name="Rectangle 21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6" name="Text Box 22"/>
              <p:cNvSpPr txBox="1">
                <a:spLocks noChangeArrowheads="1"/>
              </p:cNvSpPr>
              <p:nvPr/>
            </p:nvSpPr>
            <p:spPr bwMode="auto">
              <a:xfrm>
                <a:off x="7725" y="485"/>
                <a:ext cx="2910" cy="1573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Протокол предварительного обсуждения и внесение изменений</a:t>
                </a:r>
              </a:p>
            </p:txBody>
          </p:sp>
        </p:grpSp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7770" y="4367"/>
              <a:ext cx="2910" cy="1254"/>
              <a:chOff x="7770" y="827"/>
              <a:chExt cx="2910" cy="1254"/>
            </a:xfrm>
          </p:grpSpPr>
          <p:sp>
            <p:nvSpPr>
              <p:cNvPr id="1048" name="Rectangle 24"/>
              <p:cNvSpPr>
                <a:spLocks noChangeArrowheads="1"/>
              </p:cNvSpPr>
              <p:nvPr/>
            </p:nvSpPr>
            <p:spPr bwMode="auto">
              <a:xfrm>
                <a:off x="7770" y="827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9" name="Text Box 25"/>
              <p:cNvSpPr txBox="1">
                <a:spLocks noChangeArrowheads="1"/>
              </p:cNvSpPr>
              <p:nvPr/>
            </p:nvSpPr>
            <p:spPr bwMode="auto">
              <a:xfrm>
                <a:off x="7770" y="827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Получение протокола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вскрытия</a:t>
                </a:r>
              </a:p>
            </p:txBody>
          </p:sp>
        </p:grpSp>
        <p:grpSp>
          <p:nvGrpSpPr>
            <p:cNvPr id="10" name="Group 26"/>
            <p:cNvGrpSpPr>
              <a:grpSpLocks/>
            </p:cNvGrpSpPr>
            <p:nvPr/>
          </p:nvGrpSpPr>
          <p:grpSpPr bwMode="auto">
            <a:xfrm>
              <a:off x="7725" y="5925"/>
              <a:ext cx="2910" cy="1254"/>
              <a:chOff x="7725" y="666"/>
              <a:chExt cx="2910" cy="1254"/>
            </a:xfrm>
          </p:grpSpPr>
          <p:sp>
            <p:nvSpPr>
              <p:cNvPr id="1051" name="Rectangle 27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2" name="Text Box 28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Протокол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предварительного допуска</a:t>
                </a:r>
              </a:p>
            </p:txBody>
          </p:sp>
        </p:grpSp>
        <p:grpSp>
          <p:nvGrpSpPr>
            <p:cNvPr id="11" name="Group 29"/>
            <p:cNvGrpSpPr>
              <a:grpSpLocks/>
            </p:cNvGrpSpPr>
            <p:nvPr/>
          </p:nvGrpSpPr>
          <p:grpSpPr bwMode="auto">
            <a:xfrm>
              <a:off x="5175" y="2400"/>
              <a:ext cx="1275" cy="1254"/>
              <a:chOff x="5175" y="666"/>
              <a:chExt cx="1275" cy="1254"/>
            </a:xfrm>
          </p:grpSpPr>
          <p:sp>
            <p:nvSpPr>
              <p:cNvPr id="1054" name="Oval 30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5" name="Text Box 31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р.д.</a:t>
                </a:r>
              </a:p>
            </p:txBody>
          </p:sp>
        </p:grpSp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5175" y="4206"/>
              <a:ext cx="1275" cy="1254"/>
              <a:chOff x="5175" y="666"/>
              <a:chExt cx="1275" cy="1254"/>
            </a:xfrm>
          </p:grpSpPr>
          <p:sp>
            <p:nvSpPr>
              <p:cNvPr id="1057" name="Oval 33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8" name="Text Box 34"/>
              <p:cNvSpPr txBox="1">
                <a:spLocks noChangeArrowheads="1"/>
              </p:cNvSpPr>
              <p:nvPr/>
            </p:nvSpPr>
            <p:spPr bwMode="auto">
              <a:xfrm>
                <a:off x="5274" y="913"/>
                <a:ext cx="1020" cy="78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15 к.д.</a:t>
                </a:r>
              </a:p>
            </p:txBody>
          </p:sp>
        </p:grpSp>
        <p:grpSp>
          <p:nvGrpSpPr>
            <p:cNvPr id="13" name="Group 35"/>
            <p:cNvGrpSpPr>
              <a:grpSpLocks/>
            </p:cNvGrpSpPr>
            <p:nvPr/>
          </p:nvGrpSpPr>
          <p:grpSpPr bwMode="auto">
            <a:xfrm>
              <a:off x="5175" y="5871"/>
              <a:ext cx="1275" cy="1254"/>
              <a:chOff x="5175" y="666"/>
              <a:chExt cx="1275" cy="1254"/>
            </a:xfrm>
          </p:grpSpPr>
          <p:sp>
            <p:nvSpPr>
              <p:cNvPr id="1060" name="Oval 36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1" name="Text Box 37"/>
              <p:cNvSpPr txBox="1">
                <a:spLocks noChangeArrowheads="1"/>
              </p:cNvSpPr>
              <p:nvPr/>
            </p:nvSpPr>
            <p:spPr bwMode="auto">
              <a:xfrm>
                <a:off x="5313" y="883"/>
                <a:ext cx="1020" cy="78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10 р.д.</a:t>
                </a:r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1835696" y="188640"/>
            <a:ext cx="5470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Процедуры конкурса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Grp="1"/>
          </p:cNvGrpSpPr>
          <p:nvPr/>
        </p:nvGrpSpPr>
        <p:grpSpPr bwMode="auto">
          <a:xfrm>
            <a:off x="251520" y="1052736"/>
            <a:ext cx="8445624" cy="4224676"/>
            <a:chOff x="540" y="666"/>
            <a:chExt cx="10095" cy="5049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175" y="666"/>
              <a:ext cx="1275" cy="1254"/>
              <a:chOff x="5175" y="666"/>
              <a:chExt cx="1275" cy="1254"/>
            </a:xfrm>
          </p:grpSpPr>
          <p:sp>
            <p:nvSpPr>
              <p:cNvPr id="1028" name="Oval 4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29" name="Text Box 5"/>
              <p:cNvSpPr txBox="1">
                <a:spLocks noChangeArrowheads="1"/>
              </p:cNvSpPr>
              <p:nvPr/>
            </p:nvSpPr>
            <p:spPr bwMode="auto">
              <a:xfrm>
                <a:off x="5313" y="924"/>
                <a:ext cx="1020" cy="74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3 р.д.</a:t>
                </a:r>
              </a:p>
            </p:txBody>
          </p:sp>
        </p:grpSp>
        <p:sp>
          <p:nvSpPr>
            <p:cNvPr id="1030" name="AutoShape 6"/>
            <p:cNvSpPr>
              <a:spLocks noChangeArrowheads="1"/>
            </p:cNvSpPr>
            <p:nvPr/>
          </p:nvSpPr>
          <p:spPr bwMode="auto">
            <a:xfrm>
              <a:off x="540" y="666"/>
              <a:ext cx="3705" cy="145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5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Text Box 7"/>
            <p:cNvSpPr txBox="1">
              <a:spLocks noChangeArrowheads="1"/>
            </p:cNvSpPr>
            <p:nvPr/>
          </p:nvSpPr>
          <p:spPr bwMode="auto">
            <a:xfrm>
              <a:off x="1455" y="666"/>
              <a:ext cx="1830" cy="10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kumimoji="0" lang="ru-RU" sz="19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5. Устранение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tabLst/>
              </a:pPr>
              <a:r>
                <a:rPr lang="ru-RU" sz="1900" b="1" dirty="0" smtClean="0">
                  <a:latin typeface="Times New Roman" pitchFamily="18" charset="0"/>
                  <a:cs typeface="Times New Roman" pitchFamily="18" charset="0"/>
                </a:rPr>
                <a:t>замечаний</a:t>
              </a:r>
              <a:endParaRPr kumimoji="0" lang="ru-RU" sz="19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540" y="2400"/>
              <a:ext cx="3705" cy="1455"/>
              <a:chOff x="540" y="2400"/>
              <a:chExt cx="3705" cy="1455"/>
            </a:xfrm>
          </p:grpSpPr>
          <p:sp>
            <p:nvSpPr>
              <p:cNvPr id="1033" name="AutoShape 9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4" name="Text Box 10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08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6. Допуск –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проверка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540" y="4260"/>
              <a:ext cx="3705" cy="1455"/>
              <a:chOff x="540" y="2400"/>
              <a:chExt cx="3705" cy="1455"/>
            </a:xfrm>
          </p:grpSpPr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>
                <a:off x="540" y="2400"/>
                <a:ext cx="3705" cy="1455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accent5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eaVert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7" name="Text Box 13"/>
              <p:cNvSpPr txBox="1">
                <a:spLocks noChangeArrowheads="1"/>
              </p:cNvSpPr>
              <p:nvPr/>
            </p:nvSpPr>
            <p:spPr bwMode="auto">
              <a:xfrm>
                <a:off x="1455" y="2400"/>
                <a:ext cx="1830" cy="12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7.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2 тур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7725" y="666"/>
              <a:ext cx="2910" cy="1254"/>
              <a:chOff x="7725" y="666"/>
              <a:chExt cx="2910" cy="1254"/>
            </a:xfrm>
          </p:grpSpPr>
          <p:sp>
            <p:nvSpPr>
              <p:cNvPr id="1042" name="Rectangle 18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3" name="Text Box 19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Исправленные документы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lang="ru-RU" sz="2000" b="1" dirty="0" smtClean="0">
                    <a:latin typeface="Times New Roman" pitchFamily="18" charset="0"/>
                    <a:cs typeface="Times New Roman" pitchFamily="18" charset="0"/>
                  </a:rPr>
                  <a:t>в срок</a:t>
                </a:r>
                <a:endParaRPr kumimoji="0" lang="ru-RU" sz="2000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7725" y="2346"/>
              <a:ext cx="2910" cy="3311"/>
              <a:chOff x="7725" y="666"/>
              <a:chExt cx="2910" cy="2751"/>
            </a:xfrm>
          </p:grpSpPr>
          <p:sp>
            <p:nvSpPr>
              <p:cNvPr id="1045" name="Rectangle 21"/>
              <p:cNvSpPr>
                <a:spLocks noChangeArrowheads="1"/>
              </p:cNvSpPr>
              <p:nvPr/>
            </p:nvSpPr>
            <p:spPr bwMode="auto">
              <a:xfrm>
                <a:off x="7725" y="666"/>
                <a:ext cx="2910" cy="125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6" name="Text Box 22"/>
              <p:cNvSpPr txBox="1">
                <a:spLocks noChangeArrowheads="1"/>
              </p:cNvSpPr>
              <p:nvPr/>
            </p:nvSpPr>
            <p:spPr bwMode="auto">
              <a:xfrm>
                <a:off x="7725" y="666"/>
                <a:ext cx="2910" cy="275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kumimoji="0" lang="ru-RU" b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endParaRPr lang="ru-RU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Протокол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с допуском и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</a:pPr>
                <a:r>
                  <a:rPr lang="ru-RU" sz="2400" b="1" dirty="0" smtClean="0">
                    <a:latin typeface="Times New Roman" pitchFamily="18" charset="0"/>
                    <a:cs typeface="Times New Roman" pitchFamily="18" charset="0"/>
                  </a:rPr>
                  <a:t>итоги</a:t>
                </a:r>
                <a:r>
                  <a:rPr kumimoji="0" lang="ru-RU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p:grpSp>
        <p:grpSp>
          <p:nvGrpSpPr>
            <p:cNvPr id="8" name="Group 29"/>
            <p:cNvGrpSpPr>
              <a:grpSpLocks/>
            </p:cNvGrpSpPr>
            <p:nvPr/>
          </p:nvGrpSpPr>
          <p:grpSpPr bwMode="auto">
            <a:xfrm>
              <a:off x="5175" y="2400"/>
              <a:ext cx="1275" cy="1254"/>
              <a:chOff x="5175" y="666"/>
              <a:chExt cx="1275" cy="1254"/>
            </a:xfrm>
          </p:grpSpPr>
          <p:sp>
            <p:nvSpPr>
              <p:cNvPr id="1054" name="Oval 30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5" name="Text Box 31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2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р.д.</a:t>
                </a:r>
              </a:p>
            </p:txBody>
          </p:sp>
        </p:grpSp>
        <p:grpSp>
          <p:nvGrpSpPr>
            <p:cNvPr id="9" name="Group 32"/>
            <p:cNvGrpSpPr>
              <a:grpSpLocks/>
            </p:cNvGrpSpPr>
            <p:nvPr/>
          </p:nvGrpSpPr>
          <p:grpSpPr bwMode="auto">
            <a:xfrm>
              <a:off x="5175" y="4206"/>
              <a:ext cx="1275" cy="1254"/>
              <a:chOff x="5175" y="666"/>
              <a:chExt cx="1275" cy="1254"/>
            </a:xfrm>
          </p:grpSpPr>
          <p:sp>
            <p:nvSpPr>
              <p:cNvPr id="1057" name="Oval 33"/>
              <p:cNvSpPr>
                <a:spLocks noChangeArrowheads="1"/>
              </p:cNvSpPr>
              <p:nvPr/>
            </p:nvSpPr>
            <p:spPr bwMode="auto">
              <a:xfrm>
                <a:off x="5175" y="666"/>
                <a:ext cx="1275" cy="1254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8" name="Text Box 34"/>
              <p:cNvSpPr txBox="1">
                <a:spLocks noChangeArrowheads="1"/>
              </p:cNvSpPr>
              <p:nvPr/>
            </p:nvSpPr>
            <p:spPr bwMode="auto">
              <a:xfrm>
                <a:off x="5313" y="990"/>
                <a:ext cx="1020" cy="6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5 мин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причина отклонения заявки: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Поставщик не отправил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/с заказчика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1% обеспечения конкурсной заявки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документы нужны?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квалификации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 об оплате 1% обеспечения конкурсной заявки (возврат в течении 3 дней).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Банковская гарантия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из банка об отсутствии задолженности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 из налоговой об отсутствии задолженности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субподрядчиков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о постановке на учет по НДС (при наличии)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Лицензии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Сертификаты, дипломы, свидетельства и т.д.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 спецификация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62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1501</Words>
  <Application>Microsoft Office PowerPoint</Application>
  <PresentationFormat>Экран (4:3)</PresentationFormat>
  <Paragraphs>219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Осуществление государственных закупок способом конкурса</vt:lpstr>
      <vt:lpstr>Слайд 3</vt:lpstr>
      <vt:lpstr>Конкурс </vt:lpstr>
      <vt:lpstr>Конкурс проводится в два этапа:</vt:lpstr>
      <vt:lpstr>Слайд 6</vt:lpstr>
      <vt:lpstr>Слайд 7</vt:lpstr>
      <vt:lpstr>1 причина отклонения заявки:</vt:lpstr>
      <vt:lpstr>Какие документы нужны?</vt:lpstr>
      <vt:lpstr>Документы для конкурса</vt:lpstr>
      <vt:lpstr>Слайд 11</vt:lpstr>
      <vt:lpstr>Слайд 12</vt:lpstr>
      <vt:lpstr>Условная скидка</vt:lpstr>
      <vt:lpstr>Максимальные значения условной скидки по ТРУ</vt:lpstr>
      <vt:lpstr>Пример условной скидки на товар</vt:lpstr>
      <vt:lpstr>Пример условной скидки на товар</vt:lpstr>
      <vt:lpstr>Куда отправлять 1% обеспечения? </vt:lpstr>
      <vt:lpstr>Демпинг</vt:lpstr>
      <vt:lpstr>Слайд 19</vt:lpstr>
      <vt:lpstr>Как отправить заявку на конкурс</vt:lpstr>
      <vt:lpstr>Слайд 21</vt:lpstr>
      <vt:lpstr>Слайд 22</vt:lpstr>
      <vt:lpstr>Слайд 23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Зарождение и развитие учета в Древнем мире</dc:title>
  <dc:creator>Пользователь</dc:creator>
  <cp:lastModifiedBy>Асия</cp:lastModifiedBy>
  <cp:revision>243</cp:revision>
  <dcterms:created xsi:type="dcterms:W3CDTF">2017-12-23T13:28:19Z</dcterms:created>
  <dcterms:modified xsi:type="dcterms:W3CDTF">2024-06-25T13:34:06Z</dcterms:modified>
</cp:coreProperties>
</file>