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63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61" r:id="rId11"/>
    <p:sldId id="362" r:id="rId12"/>
    <p:sldId id="346" r:id="rId13"/>
    <p:sldId id="351" r:id="rId14"/>
    <p:sldId id="358" r:id="rId15"/>
    <p:sldId id="352" r:id="rId16"/>
    <p:sldId id="353" r:id="rId17"/>
    <p:sldId id="354" r:id="rId18"/>
    <p:sldId id="355" r:id="rId19"/>
    <p:sldId id="359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781D3-3D3F-4BED-8C15-66E93E9C956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8. Специальные и заключительные положения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83880" cy="6480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Порядок подачи жалобы</a:t>
            </a:r>
            <a:endParaRPr lang="ru-RU" sz="3600" i="1" dirty="0"/>
          </a:p>
        </p:txBody>
      </p:sp>
      <p:grpSp>
        <p:nvGrpSpPr>
          <p:cNvPr id="3" name="Группа 15"/>
          <p:cNvGrpSpPr/>
          <p:nvPr/>
        </p:nvGrpSpPr>
        <p:grpSpPr>
          <a:xfrm>
            <a:off x="755576" y="1772816"/>
            <a:ext cx="7957372" cy="4670434"/>
            <a:chOff x="791081" y="1196751"/>
            <a:chExt cx="7957372" cy="5534530"/>
          </a:xfrm>
        </p:grpSpPr>
        <p:sp>
          <p:nvSpPr>
            <p:cNvPr id="17" name="Полилиния 16"/>
            <p:cNvSpPr/>
            <p:nvPr/>
          </p:nvSpPr>
          <p:spPr>
            <a:xfrm>
              <a:off x="791081" y="1196751"/>
              <a:ext cx="7957372" cy="1608158"/>
            </a:xfrm>
            <a:custGeom>
              <a:avLst/>
              <a:gdLst>
                <a:gd name="connsiteX0" fmla="*/ 0 w 7957372"/>
                <a:gd name="connsiteY0" fmla="*/ 0 h 1608156"/>
                <a:gd name="connsiteX1" fmla="*/ 7153294 w 7957372"/>
                <a:gd name="connsiteY1" fmla="*/ 0 h 1608156"/>
                <a:gd name="connsiteX2" fmla="*/ 7957372 w 7957372"/>
                <a:gd name="connsiteY2" fmla="*/ 804078 h 1608156"/>
                <a:gd name="connsiteX3" fmla="*/ 7153294 w 7957372"/>
                <a:gd name="connsiteY3" fmla="*/ 1608156 h 1608156"/>
                <a:gd name="connsiteX4" fmla="*/ 0 w 7957372"/>
                <a:gd name="connsiteY4" fmla="*/ 1608156 h 1608156"/>
                <a:gd name="connsiteX5" fmla="*/ 0 w 7957372"/>
                <a:gd name="connsiteY5" fmla="*/ 0 h 160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57372" h="1608156">
                  <a:moveTo>
                    <a:pt x="7957372" y="1608155"/>
                  </a:moveTo>
                  <a:lnTo>
                    <a:pt x="804078" y="1608155"/>
                  </a:lnTo>
                  <a:lnTo>
                    <a:pt x="0" y="804078"/>
                  </a:lnTo>
                  <a:lnTo>
                    <a:pt x="804078" y="1"/>
                  </a:lnTo>
                  <a:lnTo>
                    <a:pt x="7957372" y="1"/>
                  </a:lnTo>
                  <a:lnTo>
                    <a:pt x="7957372" y="160815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8775" tIns="91441" rIns="170688" bIns="91441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1.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Наименование, место нахождения юридического лица, действия (бездействие), решения которого обжалуются</a:t>
              </a:r>
              <a:endParaRPr lang="ru-RU" sz="28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 rot="21600000">
              <a:off x="827558" y="2996953"/>
              <a:ext cx="7859867" cy="1797585"/>
            </a:xfrm>
            <a:custGeom>
              <a:avLst/>
              <a:gdLst>
                <a:gd name="connsiteX0" fmla="*/ 0 w 7859867"/>
                <a:gd name="connsiteY0" fmla="*/ 0 h 1797584"/>
                <a:gd name="connsiteX1" fmla="*/ 6961075 w 7859867"/>
                <a:gd name="connsiteY1" fmla="*/ 0 h 1797584"/>
                <a:gd name="connsiteX2" fmla="*/ 7859867 w 7859867"/>
                <a:gd name="connsiteY2" fmla="*/ 898792 h 1797584"/>
                <a:gd name="connsiteX3" fmla="*/ 6961075 w 7859867"/>
                <a:gd name="connsiteY3" fmla="*/ 1797584 h 1797584"/>
                <a:gd name="connsiteX4" fmla="*/ 0 w 7859867"/>
                <a:gd name="connsiteY4" fmla="*/ 1797584 h 1797584"/>
                <a:gd name="connsiteX5" fmla="*/ 0 w 7859867"/>
                <a:gd name="connsiteY5" fmla="*/ 0 h 179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9867" h="1797584">
                  <a:moveTo>
                    <a:pt x="7859867" y="1797583"/>
                  </a:moveTo>
                  <a:lnTo>
                    <a:pt x="898792" y="1797583"/>
                  </a:lnTo>
                  <a:lnTo>
                    <a:pt x="0" y="898792"/>
                  </a:lnTo>
                  <a:lnTo>
                    <a:pt x="898792" y="1"/>
                  </a:lnTo>
                  <a:lnTo>
                    <a:pt x="7859867" y="1"/>
                  </a:lnTo>
                  <a:lnTo>
                    <a:pt x="7859867" y="17975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26132" tIns="91441" rIns="170688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ru-RU" sz="3200" dirty="0" smtClean="0"/>
                <a:t>Наименование, место нахождения лица, подавшего жалобу</a:t>
              </a:r>
              <a:endParaRPr lang="ru-RU" sz="3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 rot="21600000">
              <a:off x="899611" y="4986817"/>
              <a:ext cx="7813384" cy="1744464"/>
            </a:xfrm>
            <a:custGeom>
              <a:avLst/>
              <a:gdLst>
                <a:gd name="connsiteX0" fmla="*/ 0 w 7813383"/>
                <a:gd name="connsiteY0" fmla="*/ 0 h 1744463"/>
                <a:gd name="connsiteX1" fmla="*/ 6941152 w 7813383"/>
                <a:gd name="connsiteY1" fmla="*/ 0 h 1744463"/>
                <a:gd name="connsiteX2" fmla="*/ 7813383 w 7813383"/>
                <a:gd name="connsiteY2" fmla="*/ 872232 h 1744463"/>
                <a:gd name="connsiteX3" fmla="*/ 6941152 w 7813383"/>
                <a:gd name="connsiteY3" fmla="*/ 1744463 h 1744463"/>
                <a:gd name="connsiteX4" fmla="*/ 0 w 7813383"/>
                <a:gd name="connsiteY4" fmla="*/ 1744463 h 1744463"/>
                <a:gd name="connsiteX5" fmla="*/ 0 w 7813383"/>
                <a:gd name="connsiteY5" fmla="*/ 0 h 174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3383" h="1744463">
                  <a:moveTo>
                    <a:pt x="7813383" y="1744462"/>
                  </a:moveTo>
                  <a:lnTo>
                    <a:pt x="872231" y="1744462"/>
                  </a:lnTo>
                  <a:lnTo>
                    <a:pt x="0" y="872231"/>
                  </a:lnTo>
                  <a:lnTo>
                    <a:pt x="872231" y="1"/>
                  </a:lnTo>
                  <a:lnTo>
                    <a:pt x="7813383" y="1"/>
                  </a:lnTo>
                  <a:lnTo>
                    <a:pt x="7813383" y="174446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12851" tIns="91441" rIns="170689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latin typeface="Times New Roman" pitchFamily="18" charset="0"/>
                  <a:cs typeface="Times New Roman" pitchFamily="18" charset="0"/>
                </a:rPr>
                <a:t>3. </a:t>
              </a:r>
              <a:r>
                <a:rPr lang="ru-RU" sz="3200" dirty="0" smtClean="0"/>
                <a:t>сведения о государственных закупках, в рамках которых совершены нарушения</a:t>
              </a:r>
              <a:endParaRPr lang="ru-RU" sz="3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745096" y="1700808"/>
            <a:ext cx="343074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/>
              <a:t>Уровень ПТ измеряется </a:t>
            </a:r>
          </a:p>
          <a:p>
            <a:pPr algn="ctr" eaLnBrk="0" hangingPunct="0"/>
            <a:r>
              <a:rPr lang="ru-RU" b="1" dirty="0" smtClean="0"/>
              <a:t>2 показателями:</a:t>
            </a:r>
            <a:endParaRPr lang="en-US" b="1" dirty="0"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22"/>
          <p:cNvGrpSpPr/>
          <p:nvPr/>
        </p:nvGrpSpPr>
        <p:grpSpPr>
          <a:xfrm>
            <a:off x="357158" y="620688"/>
            <a:ext cx="8319298" cy="5400598"/>
            <a:chOff x="285150" y="1052738"/>
            <a:chExt cx="8319298" cy="5400598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5562600" y="2789480"/>
              <a:ext cx="3041848" cy="366385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67544" y="2860918"/>
              <a:ext cx="2961456" cy="359241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85150" y="3003794"/>
              <a:ext cx="2991450" cy="1938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b="1" dirty="0" smtClean="0"/>
                <a:t>Жалоба не соответствует требованиям, установленным настоящей статьей</a:t>
              </a:r>
              <a:endParaRPr lang="en-US" sz="24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3222625" y="3255963"/>
              <a:ext cx="903288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 flipH="1">
              <a:off x="4875213" y="3255963"/>
              <a:ext cx="903287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427539" y="1052738"/>
              <a:ext cx="4072892" cy="2088232"/>
              <a:chOff x="1894" y="1314"/>
              <a:chExt cx="2095" cy="1009"/>
            </a:xfrm>
          </p:grpSpPr>
          <p:grpSp>
            <p:nvGrpSpPr>
              <p:cNvPr id="10" name="Group 11"/>
              <p:cNvGrpSpPr>
                <a:grpSpLocks/>
              </p:cNvGrpSpPr>
              <p:nvPr/>
            </p:nvGrpSpPr>
            <p:grpSpPr bwMode="auto">
              <a:xfrm>
                <a:off x="1894" y="1404"/>
                <a:ext cx="2095" cy="919"/>
                <a:chOff x="1868" y="1027"/>
                <a:chExt cx="2136" cy="937"/>
              </a:xfrm>
            </p:grpSpPr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868" y="1027"/>
                  <a:ext cx="2136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" name="Oval 17"/>
              <p:cNvSpPr>
                <a:spLocks noChangeArrowheads="1"/>
              </p:cNvSpPr>
              <p:nvPr/>
            </p:nvSpPr>
            <p:spPr bwMode="gray">
              <a:xfrm rot="16200000">
                <a:off x="2573" y="940"/>
                <a:ext cx="824" cy="159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r>
                  <a:rPr lang="ru-RU" sz="2400" b="1" dirty="0" smtClean="0"/>
                  <a:t>Жалоба возвращается</a:t>
                </a:r>
                <a:r>
                  <a:rPr lang="ru-RU" sz="2400" dirty="0" smtClean="0"/>
                  <a:t>,</a:t>
                </a:r>
              </a:p>
              <a:p>
                <a:pPr algn="ctr"/>
                <a:r>
                  <a:rPr lang="ru-RU" sz="2400" dirty="0" smtClean="0"/>
                  <a:t> если: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5810250" y="2860918"/>
              <a:ext cx="2434158" cy="2677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b="1" dirty="0" smtClean="0"/>
                <a:t>Жалоба не подписана либо подписана лицом, не имеющим полномочий на ее подписание</a:t>
              </a:r>
              <a:endParaRPr lang="en-US" sz="24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857884" y="6215082"/>
            <a:ext cx="25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В рамках статьи 47 Закона РК «О государственных закупках» (далее – Закон) потенциальный поставщик в течение 5 рабочих дней после размещения протокола об итогах государственных закупок вправе обжаловать действия (бездействие), решения заказчика, организатора государственных закупок, единого организатора государственных закупок, комиссий, эксперта, единого оператора в сфере государственных закупок, если их действия (бездействие), решения нарушают его права и законные интересы.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/>
              <a:t>Подача жалобы доступна только для пользователей с ролью «Поставщик» по тем лотам, на которые была подана заявка. Кнопка подачи жалобы доступна для способов закупок «Открытый конкурс», «Аукцион», «Государственный социальный заказ». Кнопка отображается в течение 5 рабочих дней со дня, следующего за днем публикации протокола итогов. При этом подать жалобу можно и в день публикации протокола итогов.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0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fontAlgn="base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Направляемая жалоба должна содержать: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168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/>
                  <a:t>Наименование, местонахождение юридического лица, действия (бездействие), решения которого обжалуются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1" y="1772816"/>
              <a:ext cx="2654203" cy="4035425"/>
              <a:chOff x="2208" y="1296"/>
              <a:chExt cx="1394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346" cy="98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/>
                  <a:t>Наименование, местонахождение лица, подавшего жалобу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/>
                  <a:t>Сведения о государственных закупках, в рамках которых совершены нарушения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00042"/>
            <a:ext cx="8928992" cy="6169318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err="1" smtClean="0"/>
              <a:t>Веб-портал</a:t>
            </a:r>
            <a:r>
              <a:rPr lang="ru-RU" sz="2800" dirty="0" smtClean="0"/>
              <a:t> государственных закупок позволяет подать одну жалобу на несколько лотов или на каждый лот отдельную жалобу.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После нажатия на кнопку «Добавить выбранные» система добавит выбранные лоты и отобразит вкладку «Добавленные лоты».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/>
          </a:bodyPr>
          <a:lstStyle/>
          <a:p>
            <a:pPr fontAlgn="base"/>
            <a:r>
              <a:rPr lang="ru-RU" dirty="0" smtClean="0"/>
              <a:t>Для удаления лота, по которому не будет отправляться жалоба, необходимо выбрать лот и нажать на кнопку «Удалить отмеченный лот».</a:t>
            </a:r>
            <a:endParaRPr lang="ru-RU" i="1" dirty="0" smtClean="0"/>
          </a:p>
          <a:p>
            <a:r>
              <a:rPr lang="ru-RU" dirty="0" smtClean="0"/>
              <a:t>Для продолжения подачи жалобы необходимо нажать на кнопку «Далее». Система сохранит жалобу со статусом «Проект».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4290"/>
            <a:ext cx="8712968" cy="6383062"/>
          </a:xfrm>
        </p:spPr>
        <p:txBody>
          <a:bodyPr>
            <a:noAutofit/>
          </a:bodyPr>
          <a:lstStyle/>
          <a:p>
            <a:pPr fontAlgn="base"/>
            <a:r>
              <a:rPr lang="ru-RU" sz="2800" dirty="0" smtClean="0"/>
              <a:t>Для прикрепления вложения необходимо нажать на кнопку «Прикрепить файл».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Максимальное количество вложений – 5 файлов. Объем каждого прикрепляемого вложения не должен превышать 10 Мб.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После прикрепления вложений и заполнения всех обязательных полей необходимо нажать на кнопки «Сохранить» и «Сформировать».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800" dirty="0" smtClean="0"/>
              <a:t>На основании полученного уведомления субъект государственных закупок в течение 10 рабочих дней со дня, следующего за днем вручения, должен принять определенные меры.</a:t>
            </a:r>
            <a:endParaRPr lang="ru-RU" sz="2800" i="1" dirty="0" smtClean="0"/>
          </a:p>
          <a:p>
            <a:pPr fontAlgn="base"/>
            <a:r>
              <a:rPr lang="ru-RU" sz="2800" dirty="0" smtClean="0"/>
              <a:t>Итоги по конкурсу могут быть отменены в случае выявления нарушений (по двум или по всем лотам – в зависимости от нарушений, выявленных по результатам камерального контроля).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 сфере государственных закупок в уполномоченный орган в сроки, установленные пунктом 2 настоящей статьи, жалоба рассматривается в течение десяти рабочих дней со дня ее поступления (пункт 5 статьи 47 Закона).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Специальные и заключительные положения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8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r>
              <a:rPr lang="ru-RU" sz="2400" dirty="0" smtClean="0"/>
              <a:t>1. Потенциальный поставщик вправе обжаловать действия (бездействие), решения заказчика, организатора государственных закупок, комиссий, эксперта, единого оператора в сфере государственных закупок, если их действия (бездействие), решения нарушают права и законные интересы потенциального поставщика.</a:t>
            </a:r>
            <a:endParaRPr lang="ru-RU" sz="2400" i="1" dirty="0" smtClean="0"/>
          </a:p>
          <a:p>
            <a:r>
              <a:rPr lang="ru-RU" sz="2400" dirty="0" smtClean="0"/>
              <a:t>2. 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в уполномоченный орган не позднее пяти рабочих дней</a:t>
            </a:r>
            <a:endParaRPr lang="ru-RU" sz="2400" i="1" dirty="0" smtClean="0"/>
          </a:p>
          <a:p>
            <a:r>
              <a:rPr lang="ru-RU" sz="2400" dirty="0" smtClean="0"/>
              <a:t>3. По истечении срока, установленного пунктом 2 настоящей статьи, обжалование действий (бездействия), решений заказчика, организатора государственных закупок, эксперта, единого оператора в сфере государственных закупок.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Обжалование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Особый порядок осуществления государственных закупок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Участие в государственных закупках отдельных категорий потенциальных поставщиков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Потенциальный поставщик вправе обжаловать действия (бездействие), решения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закупок, если их действия (бездействие), решения нарушают права и законные интересы потенциального поставщика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в уполномоченный орган не позднее пяти рабочих дней со дня размещения протокола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По истечении срока, установленного пунктом 2 настоящей статьи, обжалование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осуществляется в соответствии с законами Республики Казахстан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Жалоба потенциального поставщика может быть подана посредством </a:t>
            </a:r>
            <a:r>
              <a:rPr lang="ru-RU" dirty="0" err="1" smtClean="0"/>
              <a:t>веб-портала</a:t>
            </a:r>
            <a:r>
              <a:rPr lang="ru-RU" dirty="0" smtClean="0"/>
              <a:t> государственных закупок с использованием электронной цифровой подписи в уполномоченный орган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В случае обжалования действий (бездействия), решений заказчика, организатора государственных закупок, единого организатора государственных закупок, комиссий, эксперта, единого оператора в сфере государственных закупок в уполномоченный орган в сроки, установленные пунктом 2 настоящей статьи, жалоба рассматривается в течение десяти рабочих дней со дня ее поступления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 результатам рассмотрения жалобы, поступившей в сроки, установленные пунктом 2 настоящей статьи, уполномоченный орган принимает решение об отмене либо отказе в отмене итогов государственных закупок.</a:t>
            </a:r>
            <a:endParaRPr lang="ru-RU" sz="2800" i="1" dirty="0" smtClean="0"/>
          </a:p>
          <a:p>
            <a:r>
              <a:rPr lang="ru-RU" sz="2800" dirty="0" smtClean="0"/>
              <a:t>Решение уполномоченного органа, принятое по результатам рассмотрения жалобы, может быть обжаловано в судебном порядке в соответствии с законодательством Республики Казахстан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761</Words>
  <Application>Microsoft Office PowerPoint</Application>
  <PresentationFormat>Экран (4:3)</PresentationFormat>
  <Paragraphs>86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Специальные и заключительные положения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Порядок подачи жалобы</vt:lpstr>
      <vt:lpstr>Слайд 11</vt:lpstr>
      <vt:lpstr>Слайд 12</vt:lpstr>
      <vt:lpstr>Слайд 13</vt:lpstr>
      <vt:lpstr>(составлено автором)</vt:lpstr>
      <vt:lpstr>Слайд 15</vt:lpstr>
      <vt:lpstr>Слайд 16</vt:lpstr>
      <vt:lpstr>Слайд 17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301</cp:revision>
  <dcterms:created xsi:type="dcterms:W3CDTF">2017-12-23T13:28:19Z</dcterms:created>
  <dcterms:modified xsi:type="dcterms:W3CDTF">2024-06-25T13:37:04Z</dcterms:modified>
</cp:coreProperties>
</file>