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3"/>
  </p:notesMasterIdLst>
  <p:sldIdLst>
    <p:sldId id="325" r:id="rId3"/>
    <p:sldId id="326" r:id="rId4"/>
    <p:sldId id="256" r:id="rId5"/>
    <p:sldId id="315" r:id="rId6"/>
    <p:sldId id="316" r:id="rId7"/>
    <p:sldId id="317" r:id="rId8"/>
    <p:sldId id="288" r:id="rId9"/>
    <p:sldId id="318" r:id="rId10"/>
    <p:sldId id="278" r:id="rId11"/>
    <p:sldId id="280" r:id="rId12"/>
    <p:sldId id="266" r:id="rId13"/>
    <p:sldId id="323" r:id="rId14"/>
    <p:sldId id="319" r:id="rId15"/>
    <p:sldId id="320" r:id="rId16"/>
    <p:sldId id="322" r:id="rId17"/>
    <p:sldId id="284" r:id="rId18"/>
    <p:sldId id="285" r:id="rId19"/>
    <p:sldId id="321" r:id="rId20"/>
    <p:sldId id="324" r:id="rId21"/>
    <p:sldId id="31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49" autoAdjust="0"/>
    <p:restoredTop sz="94660"/>
  </p:normalViewPr>
  <p:slideViewPr>
    <p:cSldViewPr>
      <p:cViewPr varScale="1">
        <p:scale>
          <a:sx n="64" d="100"/>
          <a:sy n="64" d="100"/>
        </p:scale>
        <p:origin x="-252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BEB361-D43F-4AB1-B7F5-A77632FA1D53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ACD8A22F-26D9-47DC-9321-960B54496E29}">
      <dgm:prSet phldrT="[Текст]"/>
      <dgm:spPr/>
      <dgm:t>
        <a:bodyPr/>
        <a:lstStyle/>
        <a:p>
          <a:r>
            <a:rPr lang="ru-RU" dirty="0"/>
            <a:t>Под </a:t>
          </a:r>
          <a:r>
            <a:rPr lang="ru-RU" b="1" dirty="0"/>
            <a:t>факторным анализом </a:t>
          </a:r>
          <a:r>
            <a:rPr lang="ru-RU" dirty="0"/>
            <a:t>понимается методика комплексного и системного изучения и измерения воздействия факторов на величину результативных показателей. Различают следующие типы факторного анализа:</a:t>
          </a:r>
          <a:endParaRPr lang="x-none" dirty="0"/>
        </a:p>
      </dgm:t>
    </dgm:pt>
    <dgm:pt modelId="{9BE6428C-3EF0-4CD8-8C73-B45119CA673A}" type="parTrans" cxnId="{34A67BF7-B7F6-444E-BFDD-F97472B69871}">
      <dgm:prSet/>
      <dgm:spPr/>
      <dgm:t>
        <a:bodyPr/>
        <a:lstStyle/>
        <a:p>
          <a:endParaRPr lang="x-none"/>
        </a:p>
      </dgm:t>
    </dgm:pt>
    <dgm:pt modelId="{D210CD79-3617-4120-B94E-8B73C706FC4E}" type="sibTrans" cxnId="{34A67BF7-B7F6-444E-BFDD-F97472B69871}">
      <dgm:prSet/>
      <dgm:spPr/>
      <dgm:t>
        <a:bodyPr/>
        <a:lstStyle/>
        <a:p>
          <a:endParaRPr lang="x-none"/>
        </a:p>
      </dgm:t>
    </dgm:pt>
    <dgm:pt modelId="{D9FB84A5-D3F0-44FE-BD36-3CEA4A901F13}">
      <dgm:prSet phldrT="[Текст]"/>
      <dgm:spPr/>
      <dgm:t>
        <a:bodyPr/>
        <a:lstStyle/>
        <a:p>
          <a:pPr algn="l">
            <a:buFont typeface="Wingdings" panose="05000000000000000000" pitchFamily="2" charset="2"/>
            <a:buChar char="v"/>
          </a:pPr>
          <a:r>
            <a:rPr lang="ru-RU" dirty="0"/>
            <a:t>детерминированный и стохастический;</a:t>
          </a:r>
        </a:p>
        <a:p>
          <a:pPr algn="l">
            <a:buNone/>
          </a:pPr>
          <a:r>
            <a:rPr lang="ru-RU" dirty="0"/>
            <a:t>прямой и обратный;</a:t>
          </a:r>
          <a:endParaRPr lang="x-none" dirty="0"/>
        </a:p>
      </dgm:t>
    </dgm:pt>
    <dgm:pt modelId="{3265A1B3-26E5-444B-91FF-B6390BBC80C7}" type="parTrans" cxnId="{52B3D59F-4F71-424B-ADA7-1CD6103ED3DC}">
      <dgm:prSet/>
      <dgm:spPr/>
      <dgm:t>
        <a:bodyPr/>
        <a:lstStyle/>
        <a:p>
          <a:endParaRPr lang="x-none"/>
        </a:p>
      </dgm:t>
    </dgm:pt>
    <dgm:pt modelId="{DC44301F-7511-4E03-88DF-F3ADC9AAFC07}" type="sibTrans" cxnId="{52B3D59F-4F71-424B-ADA7-1CD6103ED3DC}">
      <dgm:prSet/>
      <dgm:spPr/>
      <dgm:t>
        <a:bodyPr/>
        <a:lstStyle/>
        <a:p>
          <a:endParaRPr lang="x-none"/>
        </a:p>
      </dgm:t>
    </dgm:pt>
    <dgm:pt modelId="{434D597A-FB18-43A9-8B03-28ACC12AC614}">
      <dgm:prSet phldrT="[Текст]"/>
      <dgm:spPr/>
      <dgm:t>
        <a:bodyPr/>
        <a:lstStyle/>
        <a:p>
          <a:pPr algn="l"/>
          <a:r>
            <a:rPr lang="ru-RU" dirty="0"/>
            <a:t>одноступенчатый и многоступенчатый;</a:t>
          </a:r>
        </a:p>
        <a:p>
          <a:pPr algn="l"/>
          <a:r>
            <a:rPr lang="ru-RU" dirty="0"/>
            <a:t>статический и динамичный;</a:t>
          </a:r>
          <a:endParaRPr lang="x-none" dirty="0"/>
        </a:p>
      </dgm:t>
    </dgm:pt>
    <dgm:pt modelId="{9AF8C44B-31CB-449F-AEDA-DFA05228D3ED}" type="parTrans" cxnId="{FF67ED3D-E727-4969-B678-4E1D23FB6A25}">
      <dgm:prSet/>
      <dgm:spPr/>
      <dgm:t>
        <a:bodyPr/>
        <a:lstStyle/>
        <a:p>
          <a:endParaRPr lang="x-none"/>
        </a:p>
      </dgm:t>
    </dgm:pt>
    <dgm:pt modelId="{36FA2A96-ACAA-49FC-ACE8-14CE95BC746D}" type="sibTrans" cxnId="{FF67ED3D-E727-4969-B678-4E1D23FB6A25}">
      <dgm:prSet/>
      <dgm:spPr/>
      <dgm:t>
        <a:bodyPr/>
        <a:lstStyle/>
        <a:p>
          <a:endParaRPr lang="x-none"/>
        </a:p>
      </dgm:t>
    </dgm:pt>
    <dgm:pt modelId="{5DBEFDC8-F954-46DF-807D-E72539BA2037}">
      <dgm:prSet phldrT="[Текст]"/>
      <dgm:spPr/>
      <dgm:t>
        <a:bodyPr/>
        <a:lstStyle/>
        <a:p>
          <a:pPr algn="l"/>
          <a:r>
            <a:rPr lang="ru-RU" dirty="0"/>
            <a:t>ретроспективный и перспективный (прогнозный).</a:t>
          </a:r>
          <a:endParaRPr lang="x-none" dirty="0"/>
        </a:p>
      </dgm:t>
    </dgm:pt>
    <dgm:pt modelId="{5CFD3A61-0168-4A40-85C5-8DC27DE0C561}" type="parTrans" cxnId="{77A6A167-E32A-4FF4-A14A-6EFDCD3C0A35}">
      <dgm:prSet/>
      <dgm:spPr/>
      <dgm:t>
        <a:bodyPr/>
        <a:lstStyle/>
        <a:p>
          <a:endParaRPr lang="x-none"/>
        </a:p>
      </dgm:t>
    </dgm:pt>
    <dgm:pt modelId="{2DFA2F7B-FF98-4EB2-9539-BD5DD08423C2}" type="sibTrans" cxnId="{77A6A167-E32A-4FF4-A14A-6EFDCD3C0A35}">
      <dgm:prSet/>
      <dgm:spPr/>
      <dgm:t>
        <a:bodyPr/>
        <a:lstStyle/>
        <a:p>
          <a:endParaRPr lang="x-none"/>
        </a:p>
      </dgm:t>
    </dgm:pt>
    <dgm:pt modelId="{44D62086-6275-45AC-AE49-7E5D8ABFD0FE}" type="pres">
      <dgm:prSet presAssocID="{6ABEB361-D43F-4AB1-B7F5-A77632FA1D53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A03230F-800C-43FB-80FD-2EBB90D3D49F}" type="pres">
      <dgm:prSet presAssocID="{ACD8A22F-26D9-47DC-9321-960B54496E29}" presName="root" presStyleCnt="0">
        <dgm:presLayoutVars>
          <dgm:chMax/>
          <dgm:chPref val="4"/>
        </dgm:presLayoutVars>
      </dgm:prSet>
      <dgm:spPr/>
    </dgm:pt>
    <dgm:pt modelId="{A37CCCA3-6FC5-4B49-95DA-F8070EB28E95}" type="pres">
      <dgm:prSet presAssocID="{ACD8A22F-26D9-47DC-9321-960B54496E29}" presName="rootComposite" presStyleCnt="0">
        <dgm:presLayoutVars/>
      </dgm:prSet>
      <dgm:spPr/>
    </dgm:pt>
    <dgm:pt modelId="{7A1950FD-222E-4D25-BA5E-ED07DC749B7D}" type="pres">
      <dgm:prSet presAssocID="{ACD8A22F-26D9-47DC-9321-960B54496E29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6BCBF92-43FE-401D-A0EF-79ECE62288EF}" type="pres">
      <dgm:prSet presAssocID="{ACD8A22F-26D9-47DC-9321-960B54496E29}" presName="childShape" presStyleCnt="0">
        <dgm:presLayoutVars>
          <dgm:chMax val="0"/>
          <dgm:chPref val="0"/>
        </dgm:presLayoutVars>
      </dgm:prSet>
      <dgm:spPr/>
    </dgm:pt>
    <dgm:pt modelId="{96D919DE-2121-48B2-8C27-A72235E86A21}" type="pres">
      <dgm:prSet presAssocID="{D9FB84A5-D3F0-44FE-BD36-3CEA4A901F13}" presName="childComposite" presStyleCnt="0">
        <dgm:presLayoutVars>
          <dgm:chMax val="0"/>
          <dgm:chPref val="0"/>
        </dgm:presLayoutVars>
      </dgm:prSet>
      <dgm:spPr/>
    </dgm:pt>
    <dgm:pt modelId="{35932254-D69B-4948-92E2-C86122E8E0CD}" type="pres">
      <dgm:prSet presAssocID="{D9FB84A5-D3F0-44FE-BD36-3CEA4A901F13}" presName="Image" presStyleLbl="node1" presStyleIdx="0" presStyleCnt="3"/>
      <dgm:spPr/>
    </dgm:pt>
    <dgm:pt modelId="{551084AB-1084-4BC3-96A6-B3B3F3FCAD6F}" type="pres">
      <dgm:prSet presAssocID="{D9FB84A5-D3F0-44FE-BD36-3CEA4A901F13}" presName="childText" presStyleLbl="l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45628C-F192-4B1E-9ED0-A683495E8D95}" type="pres">
      <dgm:prSet presAssocID="{434D597A-FB18-43A9-8B03-28ACC12AC614}" presName="childComposite" presStyleCnt="0">
        <dgm:presLayoutVars>
          <dgm:chMax val="0"/>
          <dgm:chPref val="0"/>
        </dgm:presLayoutVars>
      </dgm:prSet>
      <dgm:spPr/>
    </dgm:pt>
    <dgm:pt modelId="{85A9FFBE-E71A-4D24-A4BA-E9D872137E2E}" type="pres">
      <dgm:prSet presAssocID="{434D597A-FB18-43A9-8B03-28ACC12AC614}" presName="Image" presStyleLbl="node1" presStyleIdx="1" presStyleCnt="3"/>
      <dgm:spPr/>
    </dgm:pt>
    <dgm:pt modelId="{83C86948-88FD-41B1-8B14-39A38F371C39}" type="pres">
      <dgm:prSet presAssocID="{434D597A-FB18-43A9-8B03-28ACC12AC614}" presName="childText" presStyleLbl="l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4721BA-B237-4675-8F56-5EE1F490912E}" type="pres">
      <dgm:prSet presAssocID="{5DBEFDC8-F954-46DF-807D-E72539BA2037}" presName="childComposite" presStyleCnt="0">
        <dgm:presLayoutVars>
          <dgm:chMax val="0"/>
          <dgm:chPref val="0"/>
        </dgm:presLayoutVars>
      </dgm:prSet>
      <dgm:spPr/>
    </dgm:pt>
    <dgm:pt modelId="{14EAC146-769B-4064-8ABB-AEB072A57567}" type="pres">
      <dgm:prSet presAssocID="{5DBEFDC8-F954-46DF-807D-E72539BA2037}" presName="Image" presStyleLbl="node1" presStyleIdx="2" presStyleCnt="3"/>
      <dgm:spPr/>
    </dgm:pt>
    <dgm:pt modelId="{81CFA7DA-0888-4A71-99A5-1A397884E6F2}" type="pres">
      <dgm:prSet presAssocID="{5DBEFDC8-F954-46DF-807D-E72539BA2037}" presName="childText" presStyleLbl="l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B3D59F-4F71-424B-ADA7-1CD6103ED3DC}" srcId="{ACD8A22F-26D9-47DC-9321-960B54496E29}" destId="{D9FB84A5-D3F0-44FE-BD36-3CEA4A901F13}" srcOrd="0" destOrd="0" parTransId="{3265A1B3-26E5-444B-91FF-B6390BBC80C7}" sibTransId="{DC44301F-7511-4E03-88DF-F3ADC9AAFC07}"/>
    <dgm:cxn modelId="{77A6A167-E32A-4FF4-A14A-6EFDCD3C0A35}" srcId="{ACD8A22F-26D9-47DC-9321-960B54496E29}" destId="{5DBEFDC8-F954-46DF-807D-E72539BA2037}" srcOrd="2" destOrd="0" parTransId="{5CFD3A61-0168-4A40-85C5-8DC27DE0C561}" sibTransId="{2DFA2F7B-FF98-4EB2-9539-BD5DD08423C2}"/>
    <dgm:cxn modelId="{FF67ED3D-E727-4969-B678-4E1D23FB6A25}" srcId="{ACD8A22F-26D9-47DC-9321-960B54496E29}" destId="{434D597A-FB18-43A9-8B03-28ACC12AC614}" srcOrd="1" destOrd="0" parTransId="{9AF8C44B-31CB-449F-AEDA-DFA05228D3ED}" sibTransId="{36FA2A96-ACAA-49FC-ACE8-14CE95BC746D}"/>
    <dgm:cxn modelId="{9388BDD0-3534-4156-96A6-158EF3DC296C}" type="presOf" srcId="{5DBEFDC8-F954-46DF-807D-E72539BA2037}" destId="{81CFA7DA-0888-4A71-99A5-1A397884E6F2}" srcOrd="0" destOrd="0" presId="urn:microsoft.com/office/officeart/2008/layout/PictureAccentList"/>
    <dgm:cxn modelId="{2F4DDDD7-9B88-4A06-A718-832A18CD02D8}" type="presOf" srcId="{D9FB84A5-D3F0-44FE-BD36-3CEA4A901F13}" destId="{551084AB-1084-4BC3-96A6-B3B3F3FCAD6F}" srcOrd="0" destOrd="0" presId="urn:microsoft.com/office/officeart/2008/layout/PictureAccentList"/>
    <dgm:cxn modelId="{B92E1178-0C3D-4F09-83CD-2E60C1A81335}" type="presOf" srcId="{ACD8A22F-26D9-47DC-9321-960B54496E29}" destId="{7A1950FD-222E-4D25-BA5E-ED07DC749B7D}" srcOrd="0" destOrd="0" presId="urn:microsoft.com/office/officeart/2008/layout/PictureAccentList"/>
    <dgm:cxn modelId="{EA4F6361-104C-4515-9976-755951D0894E}" type="presOf" srcId="{6ABEB361-D43F-4AB1-B7F5-A77632FA1D53}" destId="{44D62086-6275-45AC-AE49-7E5D8ABFD0FE}" srcOrd="0" destOrd="0" presId="urn:microsoft.com/office/officeart/2008/layout/PictureAccentList"/>
    <dgm:cxn modelId="{34A67BF7-B7F6-444E-BFDD-F97472B69871}" srcId="{6ABEB361-D43F-4AB1-B7F5-A77632FA1D53}" destId="{ACD8A22F-26D9-47DC-9321-960B54496E29}" srcOrd="0" destOrd="0" parTransId="{9BE6428C-3EF0-4CD8-8C73-B45119CA673A}" sibTransId="{D210CD79-3617-4120-B94E-8B73C706FC4E}"/>
    <dgm:cxn modelId="{3E0F3D35-8DBC-429E-9A09-662802328CF2}" type="presOf" srcId="{434D597A-FB18-43A9-8B03-28ACC12AC614}" destId="{83C86948-88FD-41B1-8B14-39A38F371C39}" srcOrd="0" destOrd="0" presId="urn:microsoft.com/office/officeart/2008/layout/PictureAccentList"/>
    <dgm:cxn modelId="{00E9BA90-8EE9-4721-8520-C2412E5F62E6}" type="presParOf" srcId="{44D62086-6275-45AC-AE49-7E5D8ABFD0FE}" destId="{0A03230F-800C-43FB-80FD-2EBB90D3D49F}" srcOrd="0" destOrd="0" presId="urn:microsoft.com/office/officeart/2008/layout/PictureAccentList"/>
    <dgm:cxn modelId="{237657E7-29A0-44BA-8195-D5A323FAEF2F}" type="presParOf" srcId="{0A03230F-800C-43FB-80FD-2EBB90D3D49F}" destId="{A37CCCA3-6FC5-4B49-95DA-F8070EB28E95}" srcOrd="0" destOrd="0" presId="urn:microsoft.com/office/officeart/2008/layout/PictureAccentList"/>
    <dgm:cxn modelId="{56F4A2F1-43B0-486A-819D-7BBA35223418}" type="presParOf" srcId="{A37CCCA3-6FC5-4B49-95DA-F8070EB28E95}" destId="{7A1950FD-222E-4D25-BA5E-ED07DC749B7D}" srcOrd="0" destOrd="0" presId="urn:microsoft.com/office/officeart/2008/layout/PictureAccentList"/>
    <dgm:cxn modelId="{DF3195DC-EEC0-4EF7-8967-08C548A2BF5C}" type="presParOf" srcId="{0A03230F-800C-43FB-80FD-2EBB90D3D49F}" destId="{96BCBF92-43FE-401D-A0EF-79ECE62288EF}" srcOrd="1" destOrd="0" presId="urn:microsoft.com/office/officeart/2008/layout/PictureAccentList"/>
    <dgm:cxn modelId="{86017D3E-FABD-4608-9262-1AABFE09E192}" type="presParOf" srcId="{96BCBF92-43FE-401D-A0EF-79ECE62288EF}" destId="{96D919DE-2121-48B2-8C27-A72235E86A21}" srcOrd="0" destOrd="0" presId="urn:microsoft.com/office/officeart/2008/layout/PictureAccentList"/>
    <dgm:cxn modelId="{FA66F9D7-84C0-428A-B141-F36F70C45148}" type="presParOf" srcId="{96D919DE-2121-48B2-8C27-A72235E86A21}" destId="{35932254-D69B-4948-92E2-C86122E8E0CD}" srcOrd="0" destOrd="0" presId="urn:microsoft.com/office/officeart/2008/layout/PictureAccentList"/>
    <dgm:cxn modelId="{ECF46B67-8286-4EAD-B333-D0A9567B48E3}" type="presParOf" srcId="{96D919DE-2121-48B2-8C27-A72235E86A21}" destId="{551084AB-1084-4BC3-96A6-B3B3F3FCAD6F}" srcOrd="1" destOrd="0" presId="urn:microsoft.com/office/officeart/2008/layout/PictureAccentList"/>
    <dgm:cxn modelId="{AD26A73C-CDDF-48C9-BE98-8B849FA18412}" type="presParOf" srcId="{96BCBF92-43FE-401D-A0EF-79ECE62288EF}" destId="{CA45628C-F192-4B1E-9ED0-A683495E8D95}" srcOrd="1" destOrd="0" presId="urn:microsoft.com/office/officeart/2008/layout/PictureAccentList"/>
    <dgm:cxn modelId="{4F533705-2702-4FE0-8386-CF29FA1473F6}" type="presParOf" srcId="{CA45628C-F192-4B1E-9ED0-A683495E8D95}" destId="{85A9FFBE-E71A-4D24-A4BA-E9D872137E2E}" srcOrd="0" destOrd="0" presId="urn:microsoft.com/office/officeart/2008/layout/PictureAccentList"/>
    <dgm:cxn modelId="{B79BE010-D238-40E8-BFCC-3D3C92AC02FD}" type="presParOf" srcId="{CA45628C-F192-4B1E-9ED0-A683495E8D95}" destId="{83C86948-88FD-41B1-8B14-39A38F371C39}" srcOrd="1" destOrd="0" presId="urn:microsoft.com/office/officeart/2008/layout/PictureAccentList"/>
    <dgm:cxn modelId="{69FBC355-4B73-4AB1-BF1A-CCF907775606}" type="presParOf" srcId="{96BCBF92-43FE-401D-A0EF-79ECE62288EF}" destId="{754721BA-B237-4675-8F56-5EE1F490912E}" srcOrd="2" destOrd="0" presId="urn:microsoft.com/office/officeart/2008/layout/PictureAccentList"/>
    <dgm:cxn modelId="{C8F0CECB-9CDA-4A85-AA89-1F66B4711C15}" type="presParOf" srcId="{754721BA-B237-4675-8F56-5EE1F490912E}" destId="{14EAC146-769B-4064-8ABB-AEB072A57567}" srcOrd="0" destOrd="0" presId="urn:microsoft.com/office/officeart/2008/layout/PictureAccentList"/>
    <dgm:cxn modelId="{A8C397FE-52A2-4C3C-9EB6-3D7357824199}" type="presParOf" srcId="{754721BA-B237-4675-8F56-5EE1F490912E}" destId="{81CFA7DA-0888-4A71-99A5-1A397884E6F2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1C0ADA-A618-4042-AB58-B6CB3D3C9C50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FEBBD2DB-FF67-4CCB-BF54-0AA4AF7458B7}">
      <dgm:prSet phldrT="[Текст]"/>
      <dgm:spPr/>
      <dgm:t>
        <a:bodyPr/>
        <a:lstStyle/>
        <a:p>
          <a:pPr>
            <a:buNone/>
          </a:pPr>
          <a:r>
            <a:rPr lang="ru-RU" dirty="0"/>
            <a:t>Отбор факторов, определяющих исследуемые результативные показатели.</a:t>
          </a:r>
          <a:endParaRPr lang="x-none" dirty="0"/>
        </a:p>
      </dgm:t>
    </dgm:pt>
    <dgm:pt modelId="{940D27E1-7BEB-4EF5-B924-4C84B565DBB2}" type="parTrans" cxnId="{65BEFEB3-DC36-45B4-A3E3-358F12ED0370}">
      <dgm:prSet/>
      <dgm:spPr/>
      <dgm:t>
        <a:bodyPr/>
        <a:lstStyle/>
        <a:p>
          <a:endParaRPr lang="x-none"/>
        </a:p>
      </dgm:t>
    </dgm:pt>
    <dgm:pt modelId="{419528F2-852F-44AF-9068-3DD030B837A7}" type="sibTrans" cxnId="{65BEFEB3-DC36-45B4-A3E3-358F12ED0370}">
      <dgm:prSet/>
      <dgm:spPr/>
      <dgm:t>
        <a:bodyPr/>
        <a:lstStyle/>
        <a:p>
          <a:endParaRPr lang="x-none"/>
        </a:p>
      </dgm:t>
    </dgm:pt>
    <dgm:pt modelId="{6A1D09EC-F00A-4AB9-AF6F-A3FDED0BFBE1}">
      <dgm:prSet phldrT="[Текст]"/>
      <dgm:spPr/>
      <dgm:t>
        <a:bodyPr/>
        <a:lstStyle/>
        <a:p>
          <a:pPr>
            <a:buNone/>
          </a:pPr>
          <a:r>
            <a:rPr lang="ru-RU" dirty="0"/>
            <a:t>Классификация и систематизация факторов с целью обеспечения комплексного и системного подхода к исследованию их влияния на результаты хозяйственной деятельности.</a:t>
          </a:r>
          <a:endParaRPr lang="x-none" dirty="0"/>
        </a:p>
      </dgm:t>
    </dgm:pt>
    <dgm:pt modelId="{CF532779-27AD-472A-BA89-EBEF9CDCAD6C}" type="parTrans" cxnId="{A0195EE6-6010-468B-8D40-7EEB702341E6}">
      <dgm:prSet/>
      <dgm:spPr/>
      <dgm:t>
        <a:bodyPr/>
        <a:lstStyle/>
        <a:p>
          <a:endParaRPr lang="x-none"/>
        </a:p>
      </dgm:t>
    </dgm:pt>
    <dgm:pt modelId="{271AA92F-E76C-4708-9E22-40B8F480D22C}" type="sibTrans" cxnId="{A0195EE6-6010-468B-8D40-7EEB702341E6}">
      <dgm:prSet/>
      <dgm:spPr/>
      <dgm:t>
        <a:bodyPr/>
        <a:lstStyle/>
        <a:p>
          <a:endParaRPr lang="x-none"/>
        </a:p>
      </dgm:t>
    </dgm:pt>
    <dgm:pt modelId="{C11D9A1E-9BB5-44D3-9D6B-9DD56602AC09}">
      <dgm:prSet phldrT="[Текст]"/>
      <dgm:spPr/>
      <dgm:t>
        <a:bodyPr/>
        <a:lstStyle/>
        <a:p>
          <a:pPr>
            <a:buNone/>
          </a:pPr>
          <a:r>
            <a:rPr lang="ru-RU" dirty="0"/>
            <a:t>Определение формы зависимости между факторами и результативным показателем.</a:t>
          </a:r>
          <a:endParaRPr lang="x-none" dirty="0"/>
        </a:p>
      </dgm:t>
    </dgm:pt>
    <dgm:pt modelId="{D4B491ED-051E-47BF-A081-24EC60AD9E5E}" type="parTrans" cxnId="{8F12F281-B703-43B6-A79B-84FE9C53F63D}">
      <dgm:prSet/>
      <dgm:spPr/>
      <dgm:t>
        <a:bodyPr/>
        <a:lstStyle/>
        <a:p>
          <a:endParaRPr lang="x-none"/>
        </a:p>
      </dgm:t>
    </dgm:pt>
    <dgm:pt modelId="{20A41916-8264-4286-9833-05F3A0B9E676}" type="sibTrans" cxnId="{8F12F281-B703-43B6-A79B-84FE9C53F63D}">
      <dgm:prSet/>
      <dgm:spPr/>
      <dgm:t>
        <a:bodyPr/>
        <a:lstStyle/>
        <a:p>
          <a:endParaRPr lang="x-none"/>
        </a:p>
      </dgm:t>
    </dgm:pt>
    <dgm:pt modelId="{3CB8550A-9897-40E5-B90D-4E4618BB0C25}">
      <dgm:prSet phldrT="[Текст]"/>
      <dgm:spPr/>
      <dgm:t>
        <a:bodyPr/>
        <a:lstStyle/>
        <a:p>
          <a:pPr>
            <a:buNone/>
          </a:pPr>
          <a:r>
            <a:rPr lang="ru-RU" dirty="0"/>
            <a:t> Моделирование взаимосвязей между результативным и факторными показателями.</a:t>
          </a:r>
          <a:endParaRPr lang="x-none" dirty="0"/>
        </a:p>
      </dgm:t>
    </dgm:pt>
    <dgm:pt modelId="{ED24139A-F057-40C1-A78D-4EB9215858FD}" type="parTrans" cxnId="{18163136-1E6A-421D-A90B-B078B4011431}">
      <dgm:prSet/>
      <dgm:spPr/>
      <dgm:t>
        <a:bodyPr/>
        <a:lstStyle/>
        <a:p>
          <a:endParaRPr lang="x-none"/>
        </a:p>
      </dgm:t>
    </dgm:pt>
    <dgm:pt modelId="{C52F4533-7BC9-477C-A265-F225E403F356}" type="sibTrans" cxnId="{18163136-1E6A-421D-A90B-B078B4011431}">
      <dgm:prSet/>
      <dgm:spPr/>
      <dgm:t>
        <a:bodyPr/>
        <a:lstStyle/>
        <a:p>
          <a:endParaRPr lang="x-none"/>
        </a:p>
      </dgm:t>
    </dgm:pt>
    <dgm:pt modelId="{307B1038-B174-444E-BFCB-3734EDADA45B}">
      <dgm:prSet phldrT="[Текст]"/>
      <dgm:spPr/>
      <dgm:t>
        <a:bodyPr/>
        <a:lstStyle/>
        <a:p>
          <a:pPr>
            <a:buNone/>
          </a:pPr>
          <a:r>
            <a:rPr lang="ru-RU" dirty="0"/>
            <a:t>Расчет влияния факторов и оценка роли каждого из них в изменении величины результативного показателя.</a:t>
          </a:r>
          <a:endParaRPr lang="x-none" dirty="0"/>
        </a:p>
      </dgm:t>
    </dgm:pt>
    <dgm:pt modelId="{199ADB58-FDCD-4569-979F-E9CD861846B5}" type="parTrans" cxnId="{11A200CA-1EE7-426E-A53F-A69FE38B47F1}">
      <dgm:prSet/>
      <dgm:spPr/>
      <dgm:t>
        <a:bodyPr/>
        <a:lstStyle/>
        <a:p>
          <a:endParaRPr lang="x-none"/>
        </a:p>
      </dgm:t>
    </dgm:pt>
    <dgm:pt modelId="{84EF62C5-311F-4E16-961C-94D1AFD69104}" type="sibTrans" cxnId="{11A200CA-1EE7-426E-A53F-A69FE38B47F1}">
      <dgm:prSet/>
      <dgm:spPr/>
      <dgm:t>
        <a:bodyPr/>
        <a:lstStyle/>
        <a:p>
          <a:endParaRPr lang="x-none"/>
        </a:p>
      </dgm:t>
    </dgm:pt>
    <dgm:pt modelId="{0C353C1C-E45A-49AD-9640-E2BC5D4A91BA}">
      <dgm:prSet/>
      <dgm:spPr/>
      <dgm:t>
        <a:bodyPr/>
        <a:lstStyle/>
        <a:p>
          <a:pPr>
            <a:buNone/>
          </a:pPr>
          <a:r>
            <a:rPr lang="ru-RU" dirty="0"/>
            <a:t>Работа с факторной моделью (практическое ее использование для управления экономическими процессами)</a:t>
          </a:r>
          <a:endParaRPr lang="x-none" dirty="0"/>
        </a:p>
      </dgm:t>
    </dgm:pt>
    <dgm:pt modelId="{ABCA7440-1C14-46C7-B726-CD9BFAA5F065}" type="parTrans" cxnId="{E4F43E46-492C-4B28-AE50-EC7C8CFFE31B}">
      <dgm:prSet/>
      <dgm:spPr/>
      <dgm:t>
        <a:bodyPr/>
        <a:lstStyle/>
        <a:p>
          <a:endParaRPr lang="x-none"/>
        </a:p>
      </dgm:t>
    </dgm:pt>
    <dgm:pt modelId="{C8C5363A-9C17-4689-831E-BE4221BD19EA}" type="sibTrans" cxnId="{E4F43E46-492C-4B28-AE50-EC7C8CFFE31B}">
      <dgm:prSet/>
      <dgm:spPr/>
      <dgm:t>
        <a:bodyPr/>
        <a:lstStyle/>
        <a:p>
          <a:endParaRPr lang="x-none"/>
        </a:p>
      </dgm:t>
    </dgm:pt>
    <dgm:pt modelId="{B94E615E-E12C-40B1-9F40-A4F3B18C6F95}" type="pres">
      <dgm:prSet presAssocID="{BF1C0ADA-A618-4042-AB58-B6CB3D3C9C5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7AB93D1-7CF9-4A78-A1F3-9DADDC974651}" type="pres">
      <dgm:prSet presAssocID="{BF1C0ADA-A618-4042-AB58-B6CB3D3C9C50}" presName="Name1" presStyleCnt="0"/>
      <dgm:spPr/>
    </dgm:pt>
    <dgm:pt modelId="{703304ED-2372-466B-A412-FBC8106365BC}" type="pres">
      <dgm:prSet presAssocID="{BF1C0ADA-A618-4042-AB58-B6CB3D3C9C50}" presName="cycle" presStyleCnt="0"/>
      <dgm:spPr/>
    </dgm:pt>
    <dgm:pt modelId="{BF0DA2F8-CAF3-4C64-99D3-0CF709F5CC03}" type="pres">
      <dgm:prSet presAssocID="{BF1C0ADA-A618-4042-AB58-B6CB3D3C9C50}" presName="srcNode" presStyleLbl="node1" presStyleIdx="0" presStyleCnt="6"/>
      <dgm:spPr/>
    </dgm:pt>
    <dgm:pt modelId="{101504E3-4B30-4F04-8B27-B55E8C55C93D}" type="pres">
      <dgm:prSet presAssocID="{BF1C0ADA-A618-4042-AB58-B6CB3D3C9C50}" presName="conn" presStyleLbl="parChTrans1D2" presStyleIdx="0" presStyleCnt="1"/>
      <dgm:spPr/>
      <dgm:t>
        <a:bodyPr/>
        <a:lstStyle/>
        <a:p>
          <a:endParaRPr lang="ru-RU"/>
        </a:p>
      </dgm:t>
    </dgm:pt>
    <dgm:pt modelId="{37689EC4-9F42-4BDC-8D40-FF4F7F806057}" type="pres">
      <dgm:prSet presAssocID="{BF1C0ADA-A618-4042-AB58-B6CB3D3C9C50}" presName="extraNode" presStyleLbl="node1" presStyleIdx="0" presStyleCnt="6"/>
      <dgm:spPr/>
    </dgm:pt>
    <dgm:pt modelId="{B28F0A18-4088-4789-876D-6D54F6645495}" type="pres">
      <dgm:prSet presAssocID="{BF1C0ADA-A618-4042-AB58-B6CB3D3C9C50}" presName="dstNode" presStyleLbl="node1" presStyleIdx="0" presStyleCnt="6"/>
      <dgm:spPr/>
    </dgm:pt>
    <dgm:pt modelId="{5531ECDC-7F36-450F-8E55-DF7F6AD15500}" type="pres">
      <dgm:prSet presAssocID="{FEBBD2DB-FF67-4CCB-BF54-0AA4AF7458B7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1B43A1-A9BA-46DF-94D7-7A86BC7D7BBE}" type="pres">
      <dgm:prSet presAssocID="{FEBBD2DB-FF67-4CCB-BF54-0AA4AF7458B7}" presName="accent_1" presStyleCnt="0"/>
      <dgm:spPr/>
    </dgm:pt>
    <dgm:pt modelId="{25A5B007-0A13-4506-84AD-DF36AB7E0D70}" type="pres">
      <dgm:prSet presAssocID="{FEBBD2DB-FF67-4CCB-BF54-0AA4AF7458B7}" presName="accentRepeatNode" presStyleLbl="solidFgAcc1" presStyleIdx="0" presStyleCnt="6"/>
      <dgm:spPr/>
    </dgm:pt>
    <dgm:pt modelId="{E22D5454-1B43-45A4-AA65-F23C9E9AE7E8}" type="pres">
      <dgm:prSet presAssocID="{6A1D09EC-F00A-4AB9-AF6F-A3FDED0BFBE1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262354-9F39-42A9-8785-3F188611D5FC}" type="pres">
      <dgm:prSet presAssocID="{6A1D09EC-F00A-4AB9-AF6F-A3FDED0BFBE1}" presName="accent_2" presStyleCnt="0"/>
      <dgm:spPr/>
    </dgm:pt>
    <dgm:pt modelId="{E1FAD3A9-8F54-40EC-893D-A56BDA3546ED}" type="pres">
      <dgm:prSet presAssocID="{6A1D09EC-F00A-4AB9-AF6F-A3FDED0BFBE1}" presName="accentRepeatNode" presStyleLbl="solidFgAcc1" presStyleIdx="1" presStyleCnt="6"/>
      <dgm:spPr/>
    </dgm:pt>
    <dgm:pt modelId="{D32DCF88-C1D5-44EB-AB83-3DD1D20A6EED}" type="pres">
      <dgm:prSet presAssocID="{C11D9A1E-9BB5-44D3-9D6B-9DD56602AC09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8ECDB-68CE-43C0-85CC-764BCBE16EA9}" type="pres">
      <dgm:prSet presAssocID="{C11D9A1E-9BB5-44D3-9D6B-9DD56602AC09}" presName="accent_3" presStyleCnt="0"/>
      <dgm:spPr/>
    </dgm:pt>
    <dgm:pt modelId="{2791CA98-0840-4C4D-BEA6-42AD367D3B28}" type="pres">
      <dgm:prSet presAssocID="{C11D9A1E-9BB5-44D3-9D6B-9DD56602AC09}" presName="accentRepeatNode" presStyleLbl="solidFgAcc1" presStyleIdx="2" presStyleCnt="6"/>
      <dgm:spPr/>
    </dgm:pt>
    <dgm:pt modelId="{AF527C33-6BD6-4DB2-85D3-758B217C0185}" type="pres">
      <dgm:prSet presAssocID="{3CB8550A-9897-40E5-B90D-4E4618BB0C2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03481E-165E-41BD-A967-B22442E92645}" type="pres">
      <dgm:prSet presAssocID="{3CB8550A-9897-40E5-B90D-4E4618BB0C25}" presName="accent_4" presStyleCnt="0"/>
      <dgm:spPr/>
    </dgm:pt>
    <dgm:pt modelId="{71247BF0-7BC9-4FC6-AF64-15D3B757A287}" type="pres">
      <dgm:prSet presAssocID="{3CB8550A-9897-40E5-B90D-4E4618BB0C25}" presName="accentRepeatNode" presStyleLbl="solidFgAcc1" presStyleIdx="3" presStyleCnt="6"/>
      <dgm:spPr/>
    </dgm:pt>
    <dgm:pt modelId="{6D60AB74-DE51-410D-8A56-58CBD59FA715}" type="pres">
      <dgm:prSet presAssocID="{307B1038-B174-444E-BFCB-3734EDADA45B}" presName="text_5" presStyleLbl="node1" presStyleIdx="4" presStyleCnt="6" custLinFactNeighborX="-374" custLinFactNeighborY="-8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330051-1D16-4317-81B2-61A5E9BF7706}" type="pres">
      <dgm:prSet presAssocID="{307B1038-B174-444E-BFCB-3734EDADA45B}" presName="accent_5" presStyleCnt="0"/>
      <dgm:spPr/>
    </dgm:pt>
    <dgm:pt modelId="{AF2C45A0-06EA-4CE1-8BCB-8C4D9BB89E27}" type="pres">
      <dgm:prSet presAssocID="{307B1038-B174-444E-BFCB-3734EDADA45B}" presName="accentRepeatNode" presStyleLbl="solidFgAcc1" presStyleIdx="4" presStyleCnt="6"/>
      <dgm:spPr/>
    </dgm:pt>
    <dgm:pt modelId="{B76AB5F5-DB0C-4850-A8AC-FB0A617AC6E9}" type="pres">
      <dgm:prSet presAssocID="{0C353C1C-E45A-49AD-9640-E2BC5D4A91BA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D3C29E-3073-42F0-A454-F64C5973A18F}" type="pres">
      <dgm:prSet presAssocID="{0C353C1C-E45A-49AD-9640-E2BC5D4A91BA}" presName="accent_6" presStyleCnt="0"/>
      <dgm:spPr/>
    </dgm:pt>
    <dgm:pt modelId="{9700841D-F9AB-4518-A50E-731FE8AE728D}" type="pres">
      <dgm:prSet presAssocID="{0C353C1C-E45A-49AD-9640-E2BC5D4A91BA}" presName="accentRepeatNode" presStyleLbl="solidFgAcc1" presStyleIdx="5" presStyleCnt="6"/>
      <dgm:spPr/>
    </dgm:pt>
  </dgm:ptLst>
  <dgm:cxnLst>
    <dgm:cxn modelId="{00CF6CC5-7212-4AD7-8866-34F6D11DB03F}" type="presOf" srcId="{0C353C1C-E45A-49AD-9640-E2BC5D4A91BA}" destId="{B76AB5F5-DB0C-4850-A8AC-FB0A617AC6E9}" srcOrd="0" destOrd="0" presId="urn:microsoft.com/office/officeart/2008/layout/VerticalCurvedList"/>
    <dgm:cxn modelId="{65BEFEB3-DC36-45B4-A3E3-358F12ED0370}" srcId="{BF1C0ADA-A618-4042-AB58-B6CB3D3C9C50}" destId="{FEBBD2DB-FF67-4CCB-BF54-0AA4AF7458B7}" srcOrd="0" destOrd="0" parTransId="{940D27E1-7BEB-4EF5-B924-4C84B565DBB2}" sibTransId="{419528F2-852F-44AF-9068-3DD030B837A7}"/>
    <dgm:cxn modelId="{7AD993B7-7C4D-4D39-9F24-40B72E8D9B3E}" type="presOf" srcId="{C11D9A1E-9BB5-44D3-9D6B-9DD56602AC09}" destId="{D32DCF88-C1D5-44EB-AB83-3DD1D20A6EED}" srcOrd="0" destOrd="0" presId="urn:microsoft.com/office/officeart/2008/layout/VerticalCurvedList"/>
    <dgm:cxn modelId="{18163136-1E6A-421D-A90B-B078B4011431}" srcId="{BF1C0ADA-A618-4042-AB58-B6CB3D3C9C50}" destId="{3CB8550A-9897-40E5-B90D-4E4618BB0C25}" srcOrd="3" destOrd="0" parTransId="{ED24139A-F057-40C1-A78D-4EB9215858FD}" sibTransId="{C52F4533-7BC9-477C-A265-F225E403F356}"/>
    <dgm:cxn modelId="{2F2D27F0-61F1-4484-9520-9FCB06857D2B}" type="presOf" srcId="{BF1C0ADA-A618-4042-AB58-B6CB3D3C9C50}" destId="{B94E615E-E12C-40B1-9F40-A4F3B18C6F95}" srcOrd="0" destOrd="0" presId="urn:microsoft.com/office/officeart/2008/layout/VerticalCurvedList"/>
    <dgm:cxn modelId="{E47EC810-AF01-47EA-8892-1991821F84F0}" type="presOf" srcId="{6A1D09EC-F00A-4AB9-AF6F-A3FDED0BFBE1}" destId="{E22D5454-1B43-45A4-AA65-F23C9E9AE7E8}" srcOrd="0" destOrd="0" presId="urn:microsoft.com/office/officeart/2008/layout/VerticalCurvedList"/>
    <dgm:cxn modelId="{00BC1008-63CA-4991-832B-D112DA15A057}" type="presOf" srcId="{419528F2-852F-44AF-9068-3DD030B837A7}" destId="{101504E3-4B30-4F04-8B27-B55E8C55C93D}" srcOrd="0" destOrd="0" presId="urn:microsoft.com/office/officeart/2008/layout/VerticalCurvedList"/>
    <dgm:cxn modelId="{11A200CA-1EE7-426E-A53F-A69FE38B47F1}" srcId="{BF1C0ADA-A618-4042-AB58-B6CB3D3C9C50}" destId="{307B1038-B174-444E-BFCB-3734EDADA45B}" srcOrd="4" destOrd="0" parTransId="{199ADB58-FDCD-4569-979F-E9CD861846B5}" sibTransId="{84EF62C5-311F-4E16-961C-94D1AFD69104}"/>
    <dgm:cxn modelId="{D0EA1EE1-33FA-4964-9E8C-DA63D1D68735}" type="presOf" srcId="{3CB8550A-9897-40E5-B90D-4E4618BB0C25}" destId="{AF527C33-6BD6-4DB2-85D3-758B217C0185}" srcOrd="0" destOrd="0" presId="urn:microsoft.com/office/officeart/2008/layout/VerticalCurvedList"/>
    <dgm:cxn modelId="{8F12F281-B703-43B6-A79B-84FE9C53F63D}" srcId="{BF1C0ADA-A618-4042-AB58-B6CB3D3C9C50}" destId="{C11D9A1E-9BB5-44D3-9D6B-9DD56602AC09}" srcOrd="2" destOrd="0" parTransId="{D4B491ED-051E-47BF-A081-24EC60AD9E5E}" sibTransId="{20A41916-8264-4286-9833-05F3A0B9E676}"/>
    <dgm:cxn modelId="{420ED92C-461A-49A5-AD78-5EBAC4282C7B}" type="presOf" srcId="{307B1038-B174-444E-BFCB-3734EDADA45B}" destId="{6D60AB74-DE51-410D-8A56-58CBD59FA715}" srcOrd="0" destOrd="0" presId="urn:microsoft.com/office/officeart/2008/layout/VerticalCurvedList"/>
    <dgm:cxn modelId="{74351E2B-099E-49B3-A51E-155ACB6C09A5}" type="presOf" srcId="{FEBBD2DB-FF67-4CCB-BF54-0AA4AF7458B7}" destId="{5531ECDC-7F36-450F-8E55-DF7F6AD15500}" srcOrd="0" destOrd="0" presId="urn:microsoft.com/office/officeart/2008/layout/VerticalCurvedList"/>
    <dgm:cxn modelId="{E4F43E46-492C-4B28-AE50-EC7C8CFFE31B}" srcId="{BF1C0ADA-A618-4042-AB58-B6CB3D3C9C50}" destId="{0C353C1C-E45A-49AD-9640-E2BC5D4A91BA}" srcOrd="5" destOrd="0" parTransId="{ABCA7440-1C14-46C7-B726-CD9BFAA5F065}" sibTransId="{C8C5363A-9C17-4689-831E-BE4221BD19EA}"/>
    <dgm:cxn modelId="{A0195EE6-6010-468B-8D40-7EEB702341E6}" srcId="{BF1C0ADA-A618-4042-AB58-B6CB3D3C9C50}" destId="{6A1D09EC-F00A-4AB9-AF6F-A3FDED0BFBE1}" srcOrd="1" destOrd="0" parTransId="{CF532779-27AD-472A-BA89-EBEF9CDCAD6C}" sibTransId="{271AA92F-E76C-4708-9E22-40B8F480D22C}"/>
    <dgm:cxn modelId="{25726777-1C3F-4B16-B384-C65773BCFE86}" type="presParOf" srcId="{B94E615E-E12C-40B1-9F40-A4F3B18C6F95}" destId="{67AB93D1-7CF9-4A78-A1F3-9DADDC974651}" srcOrd="0" destOrd="0" presId="urn:microsoft.com/office/officeart/2008/layout/VerticalCurvedList"/>
    <dgm:cxn modelId="{C92F5A83-ABD2-4886-A68A-4959E0447D41}" type="presParOf" srcId="{67AB93D1-7CF9-4A78-A1F3-9DADDC974651}" destId="{703304ED-2372-466B-A412-FBC8106365BC}" srcOrd="0" destOrd="0" presId="urn:microsoft.com/office/officeart/2008/layout/VerticalCurvedList"/>
    <dgm:cxn modelId="{D8F08EC2-F2FC-47D3-94E5-73F2D861605C}" type="presParOf" srcId="{703304ED-2372-466B-A412-FBC8106365BC}" destId="{BF0DA2F8-CAF3-4C64-99D3-0CF709F5CC03}" srcOrd="0" destOrd="0" presId="urn:microsoft.com/office/officeart/2008/layout/VerticalCurvedList"/>
    <dgm:cxn modelId="{BA1E8AC2-10C3-4F90-BCCC-B515D56C3855}" type="presParOf" srcId="{703304ED-2372-466B-A412-FBC8106365BC}" destId="{101504E3-4B30-4F04-8B27-B55E8C55C93D}" srcOrd="1" destOrd="0" presId="urn:microsoft.com/office/officeart/2008/layout/VerticalCurvedList"/>
    <dgm:cxn modelId="{AC909729-E42D-4D2E-89EA-BE70C2EFD999}" type="presParOf" srcId="{703304ED-2372-466B-A412-FBC8106365BC}" destId="{37689EC4-9F42-4BDC-8D40-FF4F7F806057}" srcOrd="2" destOrd="0" presId="urn:microsoft.com/office/officeart/2008/layout/VerticalCurvedList"/>
    <dgm:cxn modelId="{77935DA8-7C8A-4A4F-B018-57BDB4451250}" type="presParOf" srcId="{703304ED-2372-466B-A412-FBC8106365BC}" destId="{B28F0A18-4088-4789-876D-6D54F6645495}" srcOrd="3" destOrd="0" presId="urn:microsoft.com/office/officeart/2008/layout/VerticalCurvedList"/>
    <dgm:cxn modelId="{D274BF9D-397D-4740-AB34-C4704F4D73F8}" type="presParOf" srcId="{67AB93D1-7CF9-4A78-A1F3-9DADDC974651}" destId="{5531ECDC-7F36-450F-8E55-DF7F6AD15500}" srcOrd="1" destOrd="0" presId="urn:microsoft.com/office/officeart/2008/layout/VerticalCurvedList"/>
    <dgm:cxn modelId="{68579D87-C1AF-425B-8FCA-63643C962449}" type="presParOf" srcId="{67AB93D1-7CF9-4A78-A1F3-9DADDC974651}" destId="{E51B43A1-A9BA-46DF-94D7-7A86BC7D7BBE}" srcOrd="2" destOrd="0" presId="urn:microsoft.com/office/officeart/2008/layout/VerticalCurvedList"/>
    <dgm:cxn modelId="{E655F6C6-313F-4CD9-817E-06A0F240311E}" type="presParOf" srcId="{E51B43A1-A9BA-46DF-94D7-7A86BC7D7BBE}" destId="{25A5B007-0A13-4506-84AD-DF36AB7E0D70}" srcOrd="0" destOrd="0" presId="urn:microsoft.com/office/officeart/2008/layout/VerticalCurvedList"/>
    <dgm:cxn modelId="{0CA0FFBC-2FCD-4827-B33C-D80EACADFBB5}" type="presParOf" srcId="{67AB93D1-7CF9-4A78-A1F3-9DADDC974651}" destId="{E22D5454-1B43-45A4-AA65-F23C9E9AE7E8}" srcOrd="3" destOrd="0" presId="urn:microsoft.com/office/officeart/2008/layout/VerticalCurvedList"/>
    <dgm:cxn modelId="{C7B98266-2017-4230-8E17-6B5263476695}" type="presParOf" srcId="{67AB93D1-7CF9-4A78-A1F3-9DADDC974651}" destId="{F0262354-9F39-42A9-8785-3F188611D5FC}" srcOrd="4" destOrd="0" presId="urn:microsoft.com/office/officeart/2008/layout/VerticalCurvedList"/>
    <dgm:cxn modelId="{F505192A-E917-4754-9B75-A45C38F6419D}" type="presParOf" srcId="{F0262354-9F39-42A9-8785-3F188611D5FC}" destId="{E1FAD3A9-8F54-40EC-893D-A56BDA3546ED}" srcOrd="0" destOrd="0" presId="urn:microsoft.com/office/officeart/2008/layout/VerticalCurvedList"/>
    <dgm:cxn modelId="{AC42827C-B8EE-48B1-BB84-A429F5070024}" type="presParOf" srcId="{67AB93D1-7CF9-4A78-A1F3-9DADDC974651}" destId="{D32DCF88-C1D5-44EB-AB83-3DD1D20A6EED}" srcOrd="5" destOrd="0" presId="urn:microsoft.com/office/officeart/2008/layout/VerticalCurvedList"/>
    <dgm:cxn modelId="{20D00F76-9EA9-4BED-86C6-2655D8100CE6}" type="presParOf" srcId="{67AB93D1-7CF9-4A78-A1F3-9DADDC974651}" destId="{4CF8ECDB-68CE-43C0-85CC-764BCBE16EA9}" srcOrd="6" destOrd="0" presId="urn:microsoft.com/office/officeart/2008/layout/VerticalCurvedList"/>
    <dgm:cxn modelId="{CFF22B0D-7410-4C33-A711-DFA332CCF9C3}" type="presParOf" srcId="{4CF8ECDB-68CE-43C0-85CC-764BCBE16EA9}" destId="{2791CA98-0840-4C4D-BEA6-42AD367D3B28}" srcOrd="0" destOrd="0" presId="urn:microsoft.com/office/officeart/2008/layout/VerticalCurvedList"/>
    <dgm:cxn modelId="{A02094BE-4F62-42B8-973A-4574F7050C7A}" type="presParOf" srcId="{67AB93D1-7CF9-4A78-A1F3-9DADDC974651}" destId="{AF527C33-6BD6-4DB2-85D3-758B217C0185}" srcOrd="7" destOrd="0" presId="urn:microsoft.com/office/officeart/2008/layout/VerticalCurvedList"/>
    <dgm:cxn modelId="{5186B6E3-6244-4C77-A9F2-2483633CD530}" type="presParOf" srcId="{67AB93D1-7CF9-4A78-A1F3-9DADDC974651}" destId="{5603481E-165E-41BD-A967-B22442E92645}" srcOrd="8" destOrd="0" presId="urn:microsoft.com/office/officeart/2008/layout/VerticalCurvedList"/>
    <dgm:cxn modelId="{6E19B249-BAAC-4843-A75B-A9CE8B140DB8}" type="presParOf" srcId="{5603481E-165E-41BD-A967-B22442E92645}" destId="{71247BF0-7BC9-4FC6-AF64-15D3B757A287}" srcOrd="0" destOrd="0" presId="urn:microsoft.com/office/officeart/2008/layout/VerticalCurvedList"/>
    <dgm:cxn modelId="{DB70FCE8-B9BB-4AFE-91FA-E7C88F888F9F}" type="presParOf" srcId="{67AB93D1-7CF9-4A78-A1F3-9DADDC974651}" destId="{6D60AB74-DE51-410D-8A56-58CBD59FA715}" srcOrd="9" destOrd="0" presId="urn:microsoft.com/office/officeart/2008/layout/VerticalCurvedList"/>
    <dgm:cxn modelId="{AADE0EA8-BF59-4078-8D50-DE982BE99BEA}" type="presParOf" srcId="{67AB93D1-7CF9-4A78-A1F3-9DADDC974651}" destId="{5F330051-1D16-4317-81B2-61A5E9BF7706}" srcOrd="10" destOrd="0" presId="urn:microsoft.com/office/officeart/2008/layout/VerticalCurvedList"/>
    <dgm:cxn modelId="{E4A64A30-DD42-4764-833F-3C6B68EBD4B1}" type="presParOf" srcId="{5F330051-1D16-4317-81B2-61A5E9BF7706}" destId="{AF2C45A0-06EA-4CE1-8BCB-8C4D9BB89E27}" srcOrd="0" destOrd="0" presId="urn:microsoft.com/office/officeart/2008/layout/VerticalCurvedList"/>
    <dgm:cxn modelId="{1AC5A4AA-4419-4271-AEE6-6777D03141BD}" type="presParOf" srcId="{67AB93D1-7CF9-4A78-A1F3-9DADDC974651}" destId="{B76AB5F5-DB0C-4850-A8AC-FB0A617AC6E9}" srcOrd="11" destOrd="0" presId="urn:microsoft.com/office/officeart/2008/layout/VerticalCurvedList"/>
    <dgm:cxn modelId="{FE0BABC0-A37A-410C-B804-487B46FC7069}" type="presParOf" srcId="{67AB93D1-7CF9-4A78-A1F3-9DADDC974651}" destId="{A3D3C29E-3073-42F0-A454-F64C5973A18F}" srcOrd="12" destOrd="0" presId="urn:microsoft.com/office/officeart/2008/layout/VerticalCurvedList"/>
    <dgm:cxn modelId="{51EC0BCD-FD60-45EE-B2CC-4A40FE0D2AD7}" type="presParOf" srcId="{A3D3C29E-3073-42F0-A454-F64C5973A18F}" destId="{9700841D-F9AB-4518-A50E-731FE8AE728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63590F-1EE5-4797-B248-66E8BFCF9E0C}" type="doc">
      <dgm:prSet loTypeId="urn:microsoft.com/office/officeart/2005/8/layout/hProcess9" loCatId="process" qsTypeId="urn:microsoft.com/office/officeart/2005/8/quickstyle/simple4" qsCatId="simple" csTypeId="urn:microsoft.com/office/officeart/2005/8/colors/accent1_2" csCatId="accent1" phldr="1"/>
      <dgm:spPr/>
    </dgm:pt>
    <dgm:pt modelId="{BE39CE6F-60E0-4EB6-A558-83569FC19920}">
      <dgm:prSet phldrT="[Текст]"/>
      <dgm:spPr/>
      <dgm:t>
        <a:bodyPr/>
        <a:lstStyle/>
        <a:p>
          <a:r>
            <a:rPr lang="ru-RU" dirty="0"/>
            <a:t>На основе теоретических и практических знаний, приобретенных в этой отрасли</a:t>
          </a:r>
          <a:endParaRPr lang="x-none" dirty="0"/>
        </a:p>
      </dgm:t>
    </dgm:pt>
    <dgm:pt modelId="{162318CE-3C1B-4D90-B1CE-CA320ADF9981}" type="parTrans" cxnId="{AB95445E-5ACC-4AC8-8CB0-702FA9A6D3B4}">
      <dgm:prSet/>
      <dgm:spPr/>
      <dgm:t>
        <a:bodyPr/>
        <a:lstStyle/>
        <a:p>
          <a:endParaRPr lang="x-none"/>
        </a:p>
      </dgm:t>
    </dgm:pt>
    <dgm:pt modelId="{700F3139-92EE-4B8A-BA03-6A3A467B20EF}" type="sibTrans" cxnId="{AB95445E-5ACC-4AC8-8CB0-702FA9A6D3B4}">
      <dgm:prSet/>
      <dgm:spPr/>
      <dgm:t>
        <a:bodyPr/>
        <a:lstStyle/>
        <a:p>
          <a:endParaRPr lang="x-none"/>
        </a:p>
      </dgm:t>
    </dgm:pt>
    <dgm:pt modelId="{F01E0AFB-684D-449D-8BFC-1C8C15CB34CC}">
      <dgm:prSet phldrT="[Текст]"/>
      <dgm:spPr/>
      <dgm:t>
        <a:bodyPr/>
        <a:lstStyle/>
        <a:p>
          <a:r>
            <a:rPr lang="ru-RU" dirty="0"/>
            <a:t>Чем больший комплекс факторов исследуется, тем точнее будут результаты анализа</a:t>
          </a:r>
          <a:endParaRPr lang="x-none" dirty="0"/>
        </a:p>
      </dgm:t>
    </dgm:pt>
    <dgm:pt modelId="{D3117224-FF26-475A-8FC4-995BD34EF787}" type="parTrans" cxnId="{AC2509F7-04F7-4CBE-8DB9-BA358B24B99F}">
      <dgm:prSet/>
      <dgm:spPr/>
      <dgm:t>
        <a:bodyPr/>
        <a:lstStyle/>
        <a:p>
          <a:endParaRPr lang="x-none"/>
        </a:p>
      </dgm:t>
    </dgm:pt>
    <dgm:pt modelId="{2EA04B9E-2760-4409-8DC4-FA2DCDCEFD9B}" type="sibTrans" cxnId="{AC2509F7-04F7-4CBE-8DB9-BA358B24B99F}">
      <dgm:prSet/>
      <dgm:spPr/>
      <dgm:t>
        <a:bodyPr/>
        <a:lstStyle/>
        <a:p>
          <a:endParaRPr lang="x-none"/>
        </a:p>
      </dgm:t>
    </dgm:pt>
    <dgm:pt modelId="{A0F8A932-658D-45BF-8562-08D10EBD9737}">
      <dgm:prSet phldrT="[Текст]"/>
      <dgm:spPr/>
      <dgm:t>
        <a:bodyPr/>
        <a:lstStyle/>
        <a:p>
          <a:r>
            <a:rPr lang="ru-RU" dirty="0"/>
            <a:t>Выявления взаимосвязей  и взаимозависимостей между показателями</a:t>
          </a:r>
          <a:endParaRPr lang="x-none" dirty="0"/>
        </a:p>
      </dgm:t>
    </dgm:pt>
    <dgm:pt modelId="{662CD6BE-2A5F-4740-AF7B-24E64963AFDC}" type="parTrans" cxnId="{D723A3EF-1C87-41D9-8BE7-F0381E56E95F}">
      <dgm:prSet/>
      <dgm:spPr/>
      <dgm:t>
        <a:bodyPr/>
        <a:lstStyle/>
        <a:p>
          <a:endParaRPr lang="x-none"/>
        </a:p>
      </dgm:t>
    </dgm:pt>
    <dgm:pt modelId="{EFE68FAC-5412-4D27-B4AA-D778E8078431}" type="sibTrans" cxnId="{D723A3EF-1C87-41D9-8BE7-F0381E56E95F}">
      <dgm:prSet/>
      <dgm:spPr/>
      <dgm:t>
        <a:bodyPr/>
        <a:lstStyle/>
        <a:p>
          <a:endParaRPr lang="x-none"/>
        </a:p>
      </dgm:t>
    </dgm:pt>
    <dgm:pt modelId="{31A9FB99-B79B-47A7-9417-23A15D7D30F5}">
      <dgm:prSet phldrT="[Текст]"/>
      <dgm:spPr/>
      <dgm:t>
        <a:bodyPr/>
        <a:lstStyle/>
        <a:p>
          <a:r>
            <a:rPr lang="ru-RU" dirty="0"/>
            <a:t>Необходима систематизация  влияния факторов на результативный признак. </a:t>
          </a:r>
          <a:endParaRPr lang="x-none" dirty="0"/>
        </a:p>
      </dgm:t>
    </dgm:pt>
    <dgm:pt modelId="{06D9ED63-E7C8-451A-BAFF-F1120DE5C99A}" type="parTrans" cxnId="{10C07772-8CA8-453E-BDBC-A2FD9DD28C7A}">
      <dgm:prSet/>
      <dgm:spPr/>
      <dgm:t>
        <a:bodyPr/>
        <a:lstStyle/>
        <a:p>
          <a:endParaRPr lang="x-none"/>
        </a:p>
      </dgm:t>
    </dgm:pt>
    <dgm:pt modelId="{9CC8200B-047F-4F39-8A05-69D38B648FCB}" type="sibTrans" cxnId="{10C07772-8CA8-453E-BDBC-A2FD9DD28C7A}">
      <dgm:prSet/>
      <dgm:spPr/>
      <dgm:t>
        <a:bodyPr/>
        <a:lstStyle/>
        <a:p>
          <a:endParaRPr lang="x-none"/>
        </a:p>
      </dgm:t>
    </dgm:pt>
    <dgm:pt modelId="{F9AC9209-E583-48FF-9813-842ACFE19465}" type="pres">
      <dgm:prSet presAssocID="{8C63590F-1EE5-4797-B248-66E8BFCF9E0C}" presName="CompostProcess" presStyleCnt="0">
        <dgm:presLayoutVars>
          <dgm:dir/>
          <dgm:resizeHandles val="exact"/>
        </dgm:presLayoutVars>
      </dgm:prSet>
      <dgm:spPr/>
    </dgm:pt>
    <dgm:pt modelId="{78AB1CDD-BAB3-458A-B1B3-0B5CB553335E}" type="pres">
      <dgm:prSet presAssocID="{8C63590F-1EE5-4797-B248-66E8BFCF9E0C}" presName="arrow" presStyleLbl="bgShp" presStyleIdx="0" presStyleCnt="1"/>
      <dgm:spPr/>
    </dgm:pt>
    <dgm:pt modelId="{C6ECF40D-0E02-4DE7-B743-A67EE0F1736C}" type="pres">
      <dgm:prSet presAssocID="{8C63590F-1EE5-4797-B248-66E8BFCF9E0C}" presName="linearProcess" presStyleCnt="0"/>
      <dgm:spPr/>
    </dgm:pt>
    <dgm:pt modelId="{368BA904-CA35-4349-AF46-82E970507A7E}" type="pres">
      <dgm:prSet presAssocID="{BE39CE6F-60E0-4EB6-A558-83569FC19920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FB8D8-A877-4A50-92D6-7191E22AC991}" type="pres">
      <dgm:prSet presAssocID="{700F3139-92EE-4B8A-BA03-6A3A467B20EF}" presName="sibTrans" presStyleCnt="0"/>
      <dgm:spPr/>
    </dgm:pt>
    <dgm:pt modelId="{F1EC9AED-34D1-4FBB-A6F9-5D5322874763}" type="pres">
      <dgm:prSet presAssocID="{F01E0AFB-684D-449D-8BFC-1C8C15CB34CC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5D231-E705-45D4-A3D5-FF033356662C}" type="pres">
      <dgm:prSet presAssocID="{2EA04B9E-2760-4409-8DC4-FA2DCDCEFD9B}" presName="sibTrans" presStyleCnt="0"/>
      <dgm:spPr/>
    </dgm:pt>
    <dgm:pt modelId="{0EFB5630-1C7A-4BD2-BD4B-0784C73EACEB}" type="pres">
      <dgm:prSet presAssocID="{A0F8A932-658D-45BF-8562-08D10EBD9737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1FF8F-A103-46E3-9E3F-EEE1148831E1}" type="pres">
      <dgm:prSet presAssocID="{EFE68FAC-5412-4D27-B4AA-D778E8078431}" presName="sibTrans" presStyleCnt="0"/>
      <dgm:spPr/>
    </dgm:pt>
    <dgm:pt modelId="{F39ABBF5-FE1C-44F5-A9DC-C938226C9910}" type="pres">
      <dgm:prSet presAssocID="{31A9FB99-B79B-47A7-9417-23A15D7D30F5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95445E-5ACC-4AC8-8CB0-702FA9A6D3B4}" srcId="{8C63590F-1EE5-4797-B248-66E8BFCF9E0C}" destId="{BE39CE6F-60E0-4EB6-A558-83569FC19920}" srcOrd="0" destOrd="0" parTransId="{162318CE-3C1B-4D90-B1CE-CA320ADF9981}" sibTransId="{700F3139-92EE-4B8A-BA03-6A3A467B20EF}"/>
    <dgm:cxn modelId="{9DE5ED4C-D174-470C-886E-64FF367C367B}" type="presOf" srcId="{BE39CE6F-60E0-4EB6-A558-83569FC19920}" destId="{368BA904-CA35-4349-AF46-82E970507A7E}" srcOrd="0" destOrd="0" presId="urn:microsoft.com/office/officeart/2005/8/layout/hProcess9"/>
    <dgm:cxn modelId="{9F192640-E123-49A0-AB22-9A8788CD535A}" type="presOf" srcId="{31A9FB99-B79B-47A7-9417-23A15D7D30F5}" destId="{F39ABBF5-FE1C-44F5-A9DC-C938226C9910}" srcOrd="0" destOrd="0" presId="urn:microsoft.com/office/officeart/2005/8/layout/hProcess9"/>
    <dgm:cxn modelId="{AC2509F7-04F7-4CBE-8DB9-BA358B24B99F}" srcId="{8C63590F-1EE5-4797-B248-66E8BFCF9E0C}" destId="{F01E0AFB-684D-449D-8BFC-1C8C15CB34CC}" srcOrd="1" destOrd="0" parTransId="{D3117224-FF26-475A-8FC4-995BD34EF787}" sibTransId="{2EA04B9E-2760-4409-8DC4-FA2DCDCEFD9B}"/>
    <dgm:cxn modelId="{10C07772-8CA8-453E-BDBC-A2FD9DD28C7A}" srcId="{8C63590F-1EE5-4797-B248-66E8BFCF9E0C}" destId="{31A9FB99-B79B-47A7-9417-23A15D7D30F5}" srcOrd="3" destOrd="0" parTransId="{06D9ED63-E7C8-451A-BAFF-F1120DE5C99A}" sibTransId="{9CC8200B-047F-4F39-8A05-69D38B648FCB}"/>
    <dgm:cxn modelId="{BCA9463C-3A41-42D4-91F2-91F8C96B3C46}" type="presOf" srcId="{A0F8A932-658D-45BF-8562-08D10EBD9737}" destId="{0EFB5630-1C7A-4BD2-BD4B-0784C73EACEB}" srcOrd="0" destOrd="0" presId="urn:microsoft.com/office/officeart/2005/8/layout/hProcess9"/>
    <dgm:cxn modelId="{AB8697CB-8A3B-4728-9635-71A2573B8C86}" type="presOf" srcId="{8C63590F-1EE5-4797-B248-66E8BFCF9E0C}" destId="{F9AC9209-E583-48FF-9813-842ACFE19465}" srcOrd="0" destOrd="0" presId="urn:microsoft.com/office/officeart/2005/8/layout/hProcess9"/>
    <dgm:cxn modelId="{D723A3EF-1C87-41D9-8BE7-F0381E56E95F}" srcId="{8C63590F-1EE5-4797-B248-66E8BFCF9E0C}" destId="{A0F8A932-658D-45BF-8562-08D10EBD9737}" srcOrd="2" destOrd="0" parTransId="{662CD6BE-2A5F-4740-AF7B-24E64963AFDC}" sibTransId="{EFE68FAC-5412-4D27-B4AA-D778E8078431}"/>
    <dgm:cxn modelId="{8ED939B3-0282-4EAF-83C8-77CBF16F5C0E}" type="presOf" srcId="{F01E0AFB-684D-449D-8BFC-1C8C15CB34CC}" destId="{F1EC9AED-34D1-4FBB-A6F9-5D5322874763}" srcOrd="0" destOrd="0" presId="urn:microsoft.com/office/officeart/2005/8/layout/hProcess9"/>
    <dgm:cxn modelId="{77DF74EC-3D57-4678-9A3E-B49B62397B67}" type="presParOf" srcId="{F9AC9209-E583-48FF-9813-842ACFE19465}" destId="{78AB1CDD-BAB3-458A-B1B3-0B5CB553335E}" srcOrd="0" destOrd="0" presId="urn:microsoft.com/office/officeart/2005/8/layout/hProcess9"/>
    <dgm:cxn modelId="{3A18107D-1EA6-4E3F-AC64-3E594FE0323E}" type="presParOf" srcId="{F9AC9209-E583-48FF-9813-842ACFE19465}" destId="{C6ECF40D-0E02-4DE7-B743-A67EE0F1736C}" srcOrd="1" destOrd="0" presId="urn:microsoft.com/office/officeart/2005/8/layout/hProcess9"/>
    <dgm:cxn modelId="{712A6787-0446-4C6F-A2E8-5E89EA8601C9}" type="presParOf" srcId="{C6ECF40D-0E02-4DE7-B743-A67EE0F1736C}" destId="{368BA904-CA35-4349-AF46-82E970507A7E}" srcOrd="0" destOrd="0" presId="urn:microsoft.com/office/officeart/2005/8/layout/hProcess9"/>
    <dgm:cxn modelId="{002762AA-F017-4F3B-943F-4D2F95A3D095}" type="presParOf" srcId="{C6ECF40D-0E02-4DE7-B743-A67EE0F1736C}" destId="{656FB8D8-A877-4A50-92D6-7191E22AC991}" srcOrd="1" destOrd="0" presId="urn:microsoft.com/office/officeart/2005/8/layout/hProcess9"/>
    <dgm:cxn modelId="{B2E3056F-FE77-4AA0-9514-FD3FC1C32FEB}" type="presParOf" srcId="{C6ECF40D-0E02-4DE7-B743-A67EE0F1736C}" destId="{F1EC9AED-34D1-4FBB-A6F9-5D5322874763}" srcOrd="2" destOrd="0" presId="urn:microsoft.com/office/officeart/2005/8/layout/hProcess9"/>
    <dgm:cxn modelId="{92EF1D2E-B535-4D30-8F9C-B1EC06E4CF85}" type="presParOf" srcId="{C6ECF40D-0E02-4DE7-B743-A67EE0F1736C}" destId="{BB95D231-E705-45D4-A3D5-FF033356662C}" srcOrd="3" destOrd="0" presId="urn:microsoft.com/office/officeart/2005/8/layout/hProcess9"/>
    <dgm:cxn modelId="{21D61B08-2383-4B5A-83A2-9520B673C479}" type="presParOf" srcId="{C6ECF40D-0E02-4DE7-B743-A67EE0F1736C}" destId="{0EFB5630-1C7A-4BD2-BD4B-0784C73EACEB}" srcOrd="4" destOrd="0" presId="urn:microsoft.com/office/officeart/2005/8/layout/hProcess9"/>
    <dgm:cxn modelId="{E8CBD552-B3A0-4D0B-B8BB-93ADFEEE554E}" type="presParOf" srcId="{C6ECF40D-0E02-4DE7-B743-A67EE0F1736C}" destId="{3C71FF8F-A103-46E3-9E3F-EEE1148831E1}" srcOrd="5" destOrd="0" presId="urn:microsoft.com/office/officeart/2005/8/layout/hProcess9"/>
    <dgm:cxn modelId="{8E9361BC-B718-4D87-916F-C23A780A428D}" type="presParOf" srcId="{C6ECF40D-0E02-4DE7-B743-A67EE0F1736C}" destId="{F39ABBF5-FE1C-44F5-A9DC-C938226C9910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13B6F21-A0F1-4145-86F7-4456FC6F86A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CB9B9B1A-4B05-4A21-B230-3C932EF2E410}">
      <dgm:prSet phldrT="[Текст]"/>
      <dgm:spPr/>
      <dgm:t>
        <a:bodyPr/>
        <a:lstStyle/>
        <a:p>
          <a:r>
            <a:rPr lang="ru-RU" dirty="0"/>
            <a:t>Систематизация в целом — это размещение изучаемых явлений или объектов в определенном порядке с выявлением их взаимосвязи и подчиненности.</a:t>
          </a:r>
          <a:endParaRPr lang="x-none" dirty="0"/>
        </a:p>
      </dgm:t>
    </dgm:pt>
    <dgm:pt modelId="{3DFC5234-667F-4E78-A865-40BF9072F6B5}" type="parTrans" cxnId="{965B275F-7EFD-4CE9-8F92-DD417B403C1F}">
      <dgm:prSet/>
      <dgm:spPr/>
      <dgm:t>
        <a:bodyPr/>
        <a:lstStyle/>
        <a:p>
          <a:endParaRPr lang="x-none"/>
        </a:p>
      </dgm:t>
    </dgm:pt>
    <dgm:pt modelId="{0A7EFC9F-E683-410A-9097-4189FB5D36BA}" type="sibTrans" cxnId="{965B275F-7EFD-4CE9-8F92-DD417B403C1F}">
      <dgm:prSet/>
      <dgm:spPr/>
      <dgm:t>
        <a:bodyPr/>
        <a:lstStyle/>
        <a:p>
          <a:endParaRPr lang="x-none"/>
        </a:p>
      </dgm:t>
    </dgm:pt>
    <dgm:pt modelId="{E8C0BDB2-2932-484D-9CA5-CD4010AB4298}">
      <dgm:prSet phldrT="[Текст]"/>
      <dgm:spPr/>
      <dgm:t>
        <a:bodyPr/>
        <a:lstStyle/>
        <a:p>
          <a:r>
            <a:rPr lang="ru-RU" dirty="0"/>
            <a:t>Одним из способов систематизации факторов является создание детерминированных факторных систем. </a:t>
          </a:r>
          <a:endParaRPr lang="x-none" dirty="0"/>
        </a:p>
      </dgm:t>
    </dgm:pt>
    <dgm:pt modelId="{F455393B-9FBE-49A7-8599-EE65D549870E}" type="parTrans" cxnId="{A7784850-91AF-4503-9F69-AA4917C05E58}">
      <dgm:prSet/>
      <dgm:spPr/>
      <dgm:t>
        <a:bodyPr/>
        <a:lstStyle/>
        <a:p>
          <a:endParaRPr lang="x-none"/>
        </a:p>
      </dgm:t>
    </dgm:pt>
    <dgm:pt modelId="{57BE956A-B279-47E0-9916-E8A7867CA213}" type="sibTrans" cxnId="{A7784850-91AF-4503-9F69-AA4917C05E58}">
      <dgm:prSet/>
      <dgm:spPr/>
      <dgm:t>
        <a:bodyPr/>
        <a:lstStyle/>
        <a:p>
          <a:endParaRPr lang="x-none"/>
        </a:p>
      </dgm:t>
    </dgm:pt>
    <dgm:pt modelId="{CE24BD86-303E-42A5-B10D-9B95F31310D8}">
      <dgm:prSet phldrT="[Текст]"/>
      <dgm:spPr/>
      <dgm:t>
        <a:bodyPr/>
        <a:lstStyle/>
        <a:p>
          <a:r>
            <a:rPr lang="ru-RU" b="1" i="1" dirty="0"/>
            <a:t>Создать факторную систему</a:t>
          </a:r>
          <a:r>
            <a:rPr lang="ru-RU" i="1" dirty="0"/>
            <a:t> -</a:t>
          </a:r>
          <a:r>
            <a:rPr lang="ru-RU" dirty="0"/>
            <a:t> значит представить изучаемое явление в виде алгебраической суммы, частного или произведения нескольких факторов, определяющих его величину и находящихся с ним в функциональной зависимости.</a:t>
          </a:r>
          <a:endParaRPr lang="x-none" dirty="0"/>
        </a:p>
      </dgm:t>
    </dgm:pt>
    <dgm:pt modelId="{7E889EEB-87B5-4DC2-AA09-39B56175D0F6}" type="parTrans" cxnId="{EA9C3E22-156B-4A3B-9E86-360981D587D8}">
      <dgm:prSet/>
      <dgm:spPr/>
      <dgm:t>
        <a:bodyPr/>
        <a:lstStyle/>
        <a:p>
          <a:endParaRPr lang="x-none"/>
        </a:p>
      </dgm:t>
    </dgm:pt>
    <dgm:pt modelId="{0157B0F3-98C4-4A73-BBD2-394144D6C037}" type="sibTrans" cxnId="{EA9C3E22-156B-4A3B-9E86-360981D587D8}">
      <dgm:prSet/>
      <dgm:spPr/>
      <dgm:t>
        <a:bodyPr/>
        <a:lstStyle/>
        <a:p>
          <a:endParaRPr lang="x-none"/>
        </a:p>
      </dgm:t>
    </dgm:pt>
    <dgm:pt modelId="{793DAE7B-7484-4310-B760-4E44E51A4663}" type="pres">
      <dgm:prSet presAssocID="{113B6F21-A0F1-4145-86F7-4456FC6F86A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288202-FA3F-4DE1-B418-FE9DAE4DDE0B}" type="pres">
      <dgm:prSet presAssocID="{113B6F21-A0F1-4145-86F7-4456FC6F86AE}" presName="dummyMaxCanvas" presStyleCnt="0">
        <dgm:presLayoutVars/>
      </dgm:prSet>
      <dgm:spPr/>
    </dgm:pt>
    <dgm:pt modelId="{3780313D-CE9E-429C-A4E9-7F8E6CEDBECE}" type="pres">
      <dgm:prSet presAssocID="{113B6F21-A0F1-4145-86F7-4456FC6F86AE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B9082C-2D1E-4FEF-BC66-BDB3AF563FA8}" type="pres">
      <dgm:prSet presAssocID="{113B6F21-A0F1-4145-86F7-4456FC6F86AE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7EEC10-D81A-46EC-B216-C81D93223897}" type="pres">
      <dgm:prSet presAssocID="{113B6F21-A0F1-4145-86F7-4456FC6F86AE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DEA08B-24B1-4EB4-92F3-604D638079A8}" type="pres">
      <dgm:prSet presAssocID="{113B6F21-A0F1-4145-86F7-4456FC6F86AE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59BF0C-4F9C-4185-84BA-21AD534E5D81}" type="pres">
      <dgm:prSet presAssocID="{113B6F21-A0F1-4145-86F7-4456FC6F86AE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D3A22C-A3DC-414C-A9D6-39E1917BE4C7}" type="pres">
      <dgm:prSet presAssocID="{113B6F21-A0F1-4145-86F7-4456FC6F86A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9F4B3-3B6D-4DB9-8E87-5FBF18C3DAFF}" type="pres">
      <dgm:prSet presAssocID="{113B6F21-A0F1-4145-86F7-4456FC6F86A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E49899-39AA-4A78-AE67-1364110950EE}" type="pres">
      <dgm:prSet presAssocID="{113B6F21-A0F1-4145-86F7-4456FC6F86A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28768A-7252-47B6-A523-33E49DE7AA98}" type="presOf" srcId="{113B6F21-A0F1-4145-86F7-4456FC6F86AE}" destId="{793DAE7B-7484-4310-B760-4E44E51A4663}" srcOrd="0" destOrd="0" presId="urn:microsoft.com/office/officeart/2005/8/layout/vProcess5"/>
    <dgm:cxn modelId="{A158D1F1-31CD-4C97-8698-69211BE70ECB}" type="presOf" srcId="{E8C0BDB2-2932-484D-9CA5-CD4010AB4298}" destId="{2179F4B3-3B6D-4DB9-8E87-5FBF18C3DAFF}" srcOrd="1" destOrd="0" presId="urn:microsoft.com/office/officeart/2005/8/layout/vProcess5"/>
    <dgm:cxn modelId="{C633DDCF-039D-434C-9CCC-324A2A0C5BDB}" type="presOf" srcId="{CB9B9B1A-4B05-4A21-B230-3C932EF2E410}" destId="{3780313D-CE9E-429C-A4E9-7F8E6CEDBECE}" srcOrd="0" destOrd="0" presId="urn:microsoft.com/office/officeart/2005/8/layout/vProcess5"/>
    <dgm:cxn modelId="{EA9C3E22-156B-4A3B-9E86-360981D587D8}" srcId="{113B6F21-A0F1-4145-86F7-4456FC6F86AE}" destId="{CE24BD86-303E-42A5-B10D-9B95F31310D8}" srcOrd="2" destOrd="0" parTransId="{7E889EEB-87B5-4DC2-AA09-39B56175D0F6}" sibTransId="{0157B0F3-98C4-4A73-BBD2-394144D6C037}"/>
    <dgm:cxn modelId="{9792F41E-4416-4B4A-A203-7262DDDEF128}" type="presOf" srcId="{CE24BD86-303E-42A5-B10D-9B95F31310D8}" destId="{77E49899-39AA-4A78-AE67-1364110950EE}" srcOrd="1" destOrd="0" presId="urn:microsoft.com/office/officeart/2005/8/layout/vProcess5"/>
    <dgm:cxn modelId="{8D0D2530-B5E5-4258-95E6-C61EDF668824}" type="presOf" srcId="{0A7EFC9F-E683-410A-9097-4189FB5D36BA}" destId="{A1DEA08B-24B1-4EB4-92F3-604D638079A8}" srcOrd="0" destOrd="0" presId="urn:microsoft.com/office/officeart/2005/8/layout/vProcess5"/>
    <dgm:cxn modelId="{A186C8D0-33B1-4EE3-ABA7-9F71206E9CB4}" type="presOf" srcId="{57BE956A-B279-47E0-9916-E8A7867CA213}" destId="{BA59BF0C-4F9C-4185-84BA-21AD534E5D81}" srcOrd="0" destOrd="0" presId="urn:microsoft.com/office/officeart/2005/8/layout/vProcess5"/>
    <dgm:cxn modelId="{4CFD529C-A3DF-4FC0-8701-BA520AE4F2AE}" type="presOf" srcId="{CB9B9B1A-4B05-4A21-B230-3C932EF2E410}" destId="{4BD3A22C-A3DC-414C-A9D6-39E1917BE4C7}" srcOrd="1" destOrd="0" presId="urn:microsoft.com/office/officeart/2005/8/layout/vProcess5"/>
    <dgm:cxn modelId="{A7784850-91AF-4503-9F69-AA4917C05E58}" srcId="{113B6F21-A0F1-4145-86F7-4456FC6F86AE}" destId="{E8C0BDB2-2932-484D-9CA5-CD4010AB4298}" srcOrd="1" destOrd="0" parTransId="{F455393B-9FBE-49A7-8599-EE65D549870E}" sibTransId="{57BE956A-B279-47E0-9916-E8A7867CA213}"/>
    <dgm:cxn modelId="{965B275F-7EFD-4CE9-8F92-DD417B403C1F}" srcId="{113B6F21-A0F1-4145-86F7-4456FC6F86AE}" destId="{CB9B9B1A-4B05-4A21-B230-3C932EF2E410}" srcOrd="0" destOrd="0" parTransId="{3DFC5234-667F-4E78-A865-40BF9072F6B5}" sibTransId="{0A7EFC9F-E683-410A-9097-4189FB5D36BA}"/>
    <dgm:cxn modelId="{1E959DCD-5962-4F70-AE02-76D36C3F11D2}" type="presOf" srcId="{CE24BD86-303E-42A5-B10D-9B95F31310D8}" destId="{917EEC10-D81A-46EC-B216-C81D93223897}" srcOrd="0" destOrd="0" presId="urn:microsoft.com/office/officeart/2005/8/layout/vProcess5"/>
    <dgm:cxn modelId="{5809D730-E6BD-4504-AF31-50814CA572E9}" type="presOf" srcId="{E8C0BDB2-2932-484D-9CA5-CD4010AB4298}" destId="{B6B9082C-2D1E-4FEF-BC66-BDB3AF563FA8}" srcOrd="0" destOrd="0" presId="urn:microsoft.com/office/officeart/2005/8/layout/vProcess5"/>
    <dgm:cxn modelId="{973561DE-25EB-411E-B82C-B7287CFCD76E}" type="presParOf" srcId="{793DAE7B-7484-4310-B760-4E44E51A4663}" destId="{D6288202-FA3F-4DE1-B418-FE9DAE4DDE0B}" srcOrd="0" destOrd="0" presId="urn:microsoft.com/office/officeart/2005/8/layout/vProcess5"/>
    <dgm:cxn modelId="{30D72172-EDE0-4238-85D7-7B1043C975C4}" type="presParOf" srcId="{793DAE7B-7484-4310-B760-4E44E51A4663}" destId="{3780313D-CE9E-429C-A4E9-7F8E6CEDBECE}" srcOrd="1" destOrd="0" presId="urn:microsoft.com/office/officeart/2005/8/layout/vProcess5"/>
    <dgm:cxn modelId="{0FF4411E-E3EB-466F-A137-6DA0DAFECB01}" type="presParOf" srcId="{793DAE7B-7484-4310-B760-4E44E51A4663}" destId="{B6B9082C-2D1E-4FEF-BC66-BDB3AF563FA8}" srcOrd="2" destOrd="0" presId="urn:microsoft.com/office/officeart/2005/8/layout/vProcess5"/>
    <dgm:cxn modelId="{4BE97C26-6E28-4C86-AA62-490310A56714}" type="presParOf" srcId="{793DAE7B-7484-4310-B760-4E44E51A4663}" destId="{917EEC10-D81A-46EC-B216-C81D93223897}" srcOrd="3" destOrd="0" presId="urn:microsoft.com/office/officeart/2005/8/layout/vProcess5"/>
    <dgm:cxn modelId="{1F7BAD02-B97A-4B59-8E10-7E856590ED2D}" type="presParOf" srcId="{793DAE7B-7484-4310-B760-4E44E51A4663}" destId="{A1DEA08B-24B1-4EB4-92F3-604D638079A8}" srcOrd="4" destOrd="0" presId="urn:microsoft.com/office/officeart/2005/8/layout/vProcess5"/>
    <dgm:cxn modelId="{153A02F1-D55B-418A-8F66-136685F319F3}" type="presParOf" srcId="{793DAE7B-7484-4310-B760-4E44E51A4663}" destId="{BA59BF0C-4F9C-4185-84BA-21AD534E5D81}" srcOrd="5" destOrd="0" presId="urn:microsoft.com/office/officeart/2005/8/layout/vProcess5"/>
    <dgm:cxn modelId="{124C04C5-6EEE-4E34-B2C7-1156B9C91399}" type="presParOf" srcId="{793DAE7B-7484-4310-B760-4E44E51A4663}" destId="{4BD3A22C-A3DC-414C-A9D6-39E1917BE4C7}" srcOrd="6" destOrd="0" presId="urn:microsoft.com/office/officeart/2005/8/layout/vProcess5"/>
    <dgm:cxn modelId="{D9E1E025-67D0-4DD7-AAC8-8ED6D194F570}" type="presParOf" srcId="{793DAE7B-7484-4310-B760-4E44E51A4663}" destId="{2179F4B3-3B6D-4DB9-8E87-5FBF18C3DAFF}" srcOrd="7" destOrd="0" presId="urn:microsoft.com/office/officeart/2005/8/layout/vProcess5"/>
    <dgm:cxn modelId="{6DBC759B-4563-4131-B070-F7AD0549DEEE}" type="presParOf" srcId="{793DAE7B-7484-4310-B760-4E44E51A4663}" destId="{77E49899-39AA-4A78-AE67-1364110950EE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3705F07-C92B-4D29-AD6B-904FBECF103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E2016159-0172-443C-B376-F8FBE4CBB75B}">
      <dgm:prSet phldrT="[Текст]"/>
      <dgm:spPr/>
      <dgm:t>
        <a:bodyPr/>
        <a:lstStyle/>
        <a:p>
          <a:r>
            <a:rPr lang="ru-RU" dirty="0"/>
            <a:t>Под факторным анализом понимается методика комплексного и системного изучения и измерения воздействия факторов на величину результативных показателей.</a:t>
          </a:r>
          <a:endParaRPr lang="x-none" dirty="0"/>
        </a:p>
      </dgm:t>
    </dgm:pt>
    <dgm:pt modelId="{1B2AD4A7-EFD3-4B5C-9EB9-65E4D937FA9C}" type="parTrans" cxnId="{10754776-8369-4B19-9CA3-30849F944EB0}">
      <dgm:prSet/>
      <dgm:spPr/>
      <dgm:t>
        <a:bodyPr/>
        <a:lstStyle/>
        <a:p>
          <a:endParaRPr lang="x-none"/>
        </a:p>
      </dgm:t>
    </dgm:pt>
    <dgm:pt modelId="{CBF2EE48-7EFA-4687-B310-620BEC1623D7}" type="sibTrans" cxnId="{10754776-8369-4B19-9CA3-30849F944EB0}">
      <dgm:prSet/>
      <dgm:spPr/>
      <dgm:t>
        <a:bodyPr/>
        <a:lstStyle/>
        <a:p>
          <a:endParaRPr lang="x-none"/>
        </a:p>
      </dgm:t>
    </dgm:pt>
    <dgm:pt modelId="{612F4BD7-B60A-45A7-8B58-EE511AFDDF7E}">
      <dgm:prSet phldrT="[Текст]"/>
      <dgm:spPr/>
      <dgm:t>
        <a:bodyPr/>
        <a:lstStyle/>
        <a:p>
          <a:r>
            <a:rPr lang="ru-RU" dirty="0"/>
            <a:t>Создать факторную систему - значит представить изучаемое явление в виде алгебраической суммы, частного или произведения нескольких факторов, определяющих его величину и находящихся с ним в функциональной зависимости.</a:t>
          </a:r>
          <a:endParaRPr lang="x-none" dirty="0"/>
        </a:p>
      </dgm:t>
    </dgm:pt>
    <dgm:pt modelId="{7EA9A4F0-2CB0-46BC-B6C8-067B43AF444F}" type="parTrans" cxnId="{CB8DD0C2-08D8-4561-9D99-869C807DA463}">
      <dgm:prSet/>
      <dgm:spPr/>
      <dgm:t>
        <a:bodyPr/>
        <a:lstStyle/>
        <a:p>
          <a:endParaRPr lang="x-none"/>
        </a:p>
      </dgm:t>
    </dgm:pt>
    <dgm:pt modelId="{80B985C8-758D-4061-A475-CC5BB113DB3C}" type="sibTrans" cxnId="{CB8DD0C2-08D8-4561-9D99-869C807DA463}">
      <dgm:prSet/>
      <dgm:spPr/>
      <dgm:t>
        <a:bodyPr/>
        <a:lstStyle/>
        <a:p>
          <a:endParaRPr lang="x-none"/>
        </a:p>
      </dgm:t>
    </dgm:pt>
    <dgm:pt modelId="{4507FA10-70A2-4D41-A36D-A5404F381998}">
      <dgm:prSet phldrT="[Текст]"/>
      <dgm:spPr/>
      <dgm:t>
        <a:bodyPr/>
        <a:lstStyle/>
        <a:p>
          <a:r>
            <a:rPr lang="ru-RU" dirty="0"/>
            <a:t>Формы зависимостей между показателями могут быть </a:t>
          </a:r>
          <a:r>
            <a:rPr lang="ru-RU" b="1" dirty="0"/>
            <a:t>функциональная</a:t>
          </a:r>
          <a:r>
            <a:rPr lang="ru-RU" dirty="0"/>
            <a:t> или </a:t>
          </a:r>
          <a:r>
            <a:rPr lang="ru-RU" b="1" dirty="0"/>
            <a:t>стохастическая</a:t>
          </a:r>
          <a:r>
            <a:rPr lang="ru-RU" dirty="0"/>
            <a:t>, </a:t>
          </a:r>
          <a:r>
            <a:rPr lang="ru-RU" b="1" dirty="0"/>
            <a:t>прямая</a:t>
          </a:r>
          <a:r>
            <a:rPr lang="ru-RU" dirty="0"/>
            <a:t> или </a:t>
          </a:r>
          <a:r>
            <a:rPr lang="ru-RU" b="1" dirty="0"/>
            <a:t>обратная</a:t>
          </a:r>
          <a:r>
            <a:rPr lang="ru-RU" dirty="0"/>
            <a:t>, </a:t>
          </a:r>
          <a:r>
            <a:rPr lang="ru-RU" b="1" dirty="0"/>
            <a:t>прямолинейная</a:t>
          </a:r>
          <a:r>
            <a:rPr lang="ru-RU" dirty="0"/>
            <a:t> или </a:t>
          </a:r>
          <a:r>
            <a:rPr lang="ru-RU" b="1" dirty="0"/>
            <a:t>криволинейная</a:t>
          </a:r>
          <a:endParaRPr lang="x-none" dirty="0"/>
        </a:p>
      </dgm:t>
    </dgm:pt>
    <dgm:pt modelId="{402FB386-1D96-47FD-B0D1-003D728B83B8}" type="parTrans" cxnId="{A949BFBD-0F00-48FB-BA83-8F86151B64DC}">
      <dgm:prSet/>
      <dgm:spPr/>
      <dgm:t>
        <a:bodyPr/>
        <a:lstStyle/>
        <a:p>
          <a:endParaRPr lang="x-none"/>
        </a:p>
      </dgm:t>
    </dgm:pt>
    <dgm:pt modelId="{D7DEBCBB-448D-4351-96EA-11E1DF9C9A13}" type="sibTrans" cxnId="{A949BFBD-0F00-48FB-BA83-8F86151B64DC}">
      <dgm:prSet/>
      <dgm:spPr/>
      <dgm:t>
        <a:bodyPr/>
        <a:lstStyle/>
        <a:p>
          <a:endParaRPr lang="x-none"/>
        </a:p>
      </dgm:t>
    </dgm:pt>
    <dgm:pt modelId="{B4EF826E-A345-46C9-9524-ED4DCB4BE66A}" type="pres">
      <dgm:prSet presAssocID="{93705F07-C92B-4D29-AD6B-904FBECF103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A8DAE76-9CCE-445B-A948-DC3FE2EE7950}" type="pres">
      <dgm:prSet presAssocID="{93705F07-C92B-4D29-AD6B-904FBECF103D}" presName="Name1" presStyleCnt="0"/>
      <dgm:spPr/>
    </dgm:pt>
    <dgm:pt modelId="{2EA2CD50-EBF8-4248-B259-6F48429D965F}" type="pres">
      <dgm:prSet presAssocID="{93705F07-C92B-4D29-AD6B-904FBECF103D}" presName="cycle" presStyleCnt="0"/>
      <dgm:spPr/>
    </dgm:pt>
    <dgm:pt modelId="{3FA8DC2D-82F4-4997-8338-437736C3FEE9}" type="pres">
      <dgm:prSet presAssocID="{93705F07-C92B-4D29-AD6B-904FBECF103D}" presName="srcNode" presStyleLbl="node1" presStyleIdx="0" presStyleCnt="3"/>
      <dgm:spPr/>
    </dgm:pt>
    <dgm:pt modelId="{CA18C7AF-314F-4169-91D3-562CDAE6DDE3}" type="pres">
      <dgm:prSet presAssocID="{93705F07-C92B-4D29-AD6B-904FBECF103D}" presName="conn" presStyleLbl="parChTrans1D2" presStyleIdx="0" presStyleCnt="1"/>
      <dgm:spPr/>
      <dgm:t>
        <a:bodyPr/>
        <a:lstStyle/>
        <a:p>
          <a:endParaRPr lang="ru-RU"/>
        </a:p>
      </dgm:t>
    </dgm:pt>
    <dgm:pt modelId="{0F71C6B0-B305-42D9-A00A-5657F1B6A81C}" type="pres">
      <dgm:prSet presAssocID="{93705F07-C92B-4D29-AD6B-904FBECF103D}" presName="extraNode" presStyleLbl="node1" presStyleIdx="0" presStyleCnt="3"/>
      <dgm:spPr/>
    </dgm:pt>
    <dgm:pt modelId="{58D0E36F-76FE-477C-A54F-31B8A1CB73D2}" type="pres">
      <dgm:prSet presAssocID="{93705F07-C92B-4D29-AD6B-904FBECF103D}" presName="dstNode" presStyleLbl="node1" presStyleIdx="0" presStyleCnt="3"/>
      <dgm:spPr/>
    </dgm:pt>
    <dgm:pt modelId="{23BAF90D-EB13-4B9C-84D1-3F2615015EEF}" type="pres">
      <dgm:prSet presAssocID="{E2016159-0172-443C-B376-F8FBE4CBB75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34ABF7-6715-435D-8FB6-00AF00D1306B}" type="pres">
      <dgm:prSet presAssocID="{E2016159-0172-443C-B376-F8FBE4CBB75B}" presName="accent_1" presStyleCnt="0"/>
      <dgm:spPr/>
    </dgm:pt>
    <dgm:pt modelId="{F19E0BFE-A9BE-4572-94FF-077B7A6287A0}" type="pres">
      <dgm:prSet presAssocID="{E2016159-0172-443C-B376-F8FBE4CBB75B}" presName="accentRepeatNode" presStyleLbl="solidFgAcc1" presStyleIdx="0" presStyleCnt="3"/>
      <dgm:spPr/>
    </dgm:pt>
    <dgm:pt modelId="{425C00D8-4AB4-47E5-876E-DBED3DA29A7D}" type="pres">
      <dgm:prSet presAssocID="{612F4BD7-B60A-45A7-8B58-EE511AFDDF7E}" presName="text_2" presStyleLbl="node1" presStyleIdx="1" presStyleCnt="3" custScaleY="163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1E610C-ADAC-44EF-99DD-70BD4F5B975E}" type="pres">
      <dgm:prSet presAssocID="{612F4BD7-B60A-45A7-8B58-EE511AFDDF7E}" presName="accent_2" presStyleCnt="0"/>
      <dgm:spPr/>
    </dgm:pt>
    <dgm:pt modelId="{879021A8-98E7-4CD5-9F0B-52DD2974808D}" type="pres">
      <dgm:prSet presAssocID="{612F4BD7-B60A-45A7-8B58-EE511AFDDF7E}" presName="accentRepeatNode" presStyleLbl="solidFgAcc1" presStyleIdx="1" presStyleCnt="3"/>
      <dgm:spPr/>
    </dgm:pt>
    <dgm:pt modelId="{F51DECEF-CFAB-4709-A078-7A35B72C20CF}" type="pres">
      <dgm:prSet presAssocID="{4507FA10-70A2-4D41-A36D-A5404F381998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57F94F-8B0F-42C8-9FD6-573D1C022979}" type="pres">
      <dgm:prSet presAssocID="{4507FA10-70A2-4D41-A36D-A5404F381998}" presName="accent_3" presStyleCnt="0"/>
      <dgm:spPr/>
    </dgm:pt>
    <dgm:pt modelId="{AAF3EA98-804F-46AE-B3BC-AD0BD655951F}" type="pres">
      <dgm:prSet presAssocID="{4507FA10-70A2-4D41-A36D-A5404F381998}" presName="accentRepeatNode" presStyleLbl="solidFgAcc1" presStyleIdx="2" presStyleCnt="3"/>
      <dgm:spPr/>
    </dgm:pt>
  </dgm:ptLst>
  <dgm:cxnLst>
    <dgm:cxn modelId="{CB8DD0C2-08D8-4561-9D99-869C807DA463}" srcId="{93705F07-C92B-4D29-AD6B-904FBECF103D}" destId="{612F4BD7-B60A-45A7-8B58-EE511AFDDF7E}" srcOrd="1" destOrd="0" parTransId="{7EA9A4F0-2CB0-46BC-B6C8-067B43AF444F}" sibTransId="{80B985C8-758D-4061-A475-CC5BB113DB3C}"/>
    <dgm:cxn modelId="{A949BFBD-0F00-48FB-BA83-8F86151B64DC}" srcId="{93705F07-C92B-4D29-AD6B-904FBECF103D}" destId="{4507FA10-70A2-4D41-A36D-A5404F381998}" srcOrd="2" destOrd="0" parTransId="{402FB386-1D96-47FD-B0D1-003D728B83B8}" sibTransId="{D7DEBCBB-448D-4351-96EA-11E1DF9C9A13}"/>
    <dgm:cxn modelId="{D2F206EA-D811-40F0-8CBD-F09C0DC18213}" type="presOf" srcId="{CBF2EE48-7EFA-4687-B310-620BEC1623D7}" destId="{CA18C7AF-314F-4169-91D3-562CDAE6DDE3}" srcOrd="0" destOrd="0" presId="urn:microsoft.com/office/officeart/2008/layout/VerticalCurvedList"/>
    <dgm:cxn modelId="{EDCC8232-BA19-4E4A-8165-37A4E3DDB13E}" type="presOf" srcId="{93705F07-C92B-4D29-AD6B-904FBECF103D}" destId="{B4EF826E-A345-46C9-9524-ED4DCB4BE66A}" srcOrd="0" destOrd="0" presId="urn:microsoft.com/office/officeart/2008/layout/VerticalCurvedList"/>
    <dgm:cxn modelId="{68084F17-173F-4F24-82A1-DC2C15AD9AA1}" type="presOf" srcId="{612F4BD7-B60A-45A7-8B58-EE511AFDDF7E}" destId="{425C00D8-4AB4-47E5-876E-DBED3DA29A7D}" srcOrd="0" destOrd="0" presId="urn:microsoft.com/office/officeart/2008/layout/VerticalCurvedList"/>
    <dgm:cxn modelId="{3F8A61B6-DA49-48AF-A03B-47E3B2F7EC03}" type="presOf" srcId="{4507FA10-70A2-4D41-A36D-A5404F381998}" destId="{F51DECEF-CFAB-4709-A078-7A35B72C20CF}" srcOrd="0" destOrd="0" presId="urn:microsoft.com/office/officeart/2008/layout/VerticalCurvedList"/>
    <dgm:cxn modelId="{9CB8761C-E9F3-401A-BBE4-46CA2DE8FCA7}" type="presOf" srcId="{E2016159-0172-443C-B376-F8FBE4CBB75B}" destId="{23BAF90D-EB13-4B9C-84D1-3F2615015EEF}" srcOrd="0" destOrd="0" presId="urn:microsoft.com/office/officeart/2008/layout/VerticalCurvedList"/>
    <dgm:cxn modelId="{10754776-8369-4B19-9CA3-30849F944EB0}" srcId="{93705F07-C92B-4D29-AD6B-904FBECF103D}" destId="{E2016159-0172-443C-B376-F8FBE4CBB75B}" srcOrd="0" destOrd="0" parTransId="{1B2AD4A7-EFD3-4B5C-9EB9-65E4D937FA9C}" sibTransId="{CBF2EE48-7EFA-4687-B310-620BEC1623D7}"/>
    <dgm:cxn modelId="{12877075-03CE-4F34-8CE7-B17E71FBFFD3}" type="presParOf" srcId="{B4EF826E-A345-46C9-9524-ED4DCB4BE66A}" destId="{FA8DAE76-9CCE-445B-A948-DC3FE2EE7950}" srcOrd="0" destOrd="0" presId="urn:microsoft.com/office/officeart/2008/layout/VerticalCurvedList"/>
    <dgm:cxn modelId="{F0EB55DE-A9F2-4B8F-AC86-A2E1822E6E93}" type="presParOf" srcId="{FA8DAE76-9CCE-445B-A948-DC3FE2EE7950}" destId="{2EA2CD50-EBF8-4248-B259-6F48429D965F}" srcOrd="0" destOrd="0" presId="urn:microsoft.com/office/officeart/2008/layout/VerticalCurvedList"/>
    <dgm:cxn modelId="{BB7C64EC-7189-4722-B6C5-C5103D8D4DF6}" type="presParOf" srcId="{2EA2CD50-EBF8-4248-B259-6F48429D965F}" destId="{3FA8DC2D-82F4-4997-8338-437736C3FEE9}" srcOrd="0" destOrd="0" presId="urn:microsoft.com/office/officeart/2008/layout/VerticalCurvedList"/>
    <dgm:cxn modelId="{B41F6A09-D6FE-41D2-A632-DBD875E3985A}" type="presParOf" srcId="{2EA2CD50-EBF8-4248-B259-6F48429D965F}" destId="{CA18C7AF-314F-4169-91D3-562CDAE6DDE3}" srcOrd="1" destOrd="0" presId="urn:microsoft.com/office/officeart/2008/layout/VerticalCurvedList"/>
    <dgm:cxn modelId="{A114F5E6-9E70-4492-BEA0-5570DC5E35AE}" type="presParOf" srcId="{2EA2CD50-EBF8-4248-B259-6F48429D965F}" destId="{0F71C6B0-B305-42D9-A00A-5657F1B6A81C}" srcOrd="2" destOrd="0" presId="urn:microsoft.com/office/officeart/2008/layout/VerticalCurvedList"/>
    <dgm:cxn modelId="{95522CB5-6BC1-496F-8DAA-B54766CA02A2}" type="presParOf" srcId="{2EA2CD50-EBF8-4248-B259-6F48429D965F}" destId="{58D0E36F-76FE-477C-A54F-31B8A1CB73D2}" srcOrd="3" destOrd="0" presId="urn:microsoft.com/office/officeart/2008/layout/VerticalCurvedList"/>
    <dgm:cxn modelId="{A514D2B8-89F7-4A12-92CB-6A1D51964392}" type="presParOf" srcId="{FA8DAE76-9CCE-445B-A948-DC3FE2EE7950}" destId="{23BAF90D-EB13-4B9C-84D1-3F2615015EEF}" srcOrd="1" destOrd="0" presId="urn:microsoft.com/office/officeart/2008/layout/VerticalCurvedList"/>
    <dgm:cxn modelId="{8746F5CB-6E1E-49F9-A603-16BB36EABFFB}" type="presParOf" srcId="{FA8DAE76-9CCE-445B-A948-DC3FE2EE7950}" destId="{C034ABF7-6715-435D-8FB6-00AF00D1306B}" srcOrd="2" destOrd="0" presId="urn:microsoft.com/office/officeart/2008/layout/VerticalCurvedList"/>
    <dgm:cxn modelId="{2CFAF758-10D5-485A-B243-3E379BB3C835}" type="presParOf" srcId="{C034ABF7-6715-435D-8FB6-00AF00D1306B}" destId="{F19E0BFE-A9BE-4572-94FF-077B7A6287A0}" srcOrd="0" destOrd="0" presId="urn:microsoft.com/office/officeart/2008/layout/VerticalCurvedList"/>
    <dgm:cxn modelId="{7354EAAF-EFAD-4F3F-B541-5C91AD2A9325}" type="presParOf" srcId="{FA8DAE76-9CCE-445B-A948-DC3FE2EE7950}" destId="{425C00D8-4AB4-47E5-876E-DBED3DA29A7D}" srcOrd="3" destOrd="0" presId="urn:microsoft.com/office/officeart/2008/layout/VerticalCurvedList"/>
    <dgm:cxn modelId="{56177FAB-324B-421C-A127-971C5B7C0374}" type="presParOf" srcId="{FA8DAE76-9CCE-445B-A948-DC3FE2EE7950}" destId="{C61E610C-ADAC-44EF-99DD-70BD4F5B975E}" srcOrd="4" destOrd="0" presId="urn:microsoft.com/office/officeart/2008/layout/VerticalCurvedList"/>
    <dgm:cxn modelId="{A0E4C62A-F0E7-4756-8FEC-77235C1E8126}" type="presParOf" srcId="{C61E610C-ADAC-44EF-99DD-70BD4F5B975E}" destId="{879021A8-98E7-4CD5-9F0B-52DD2974808D}" srcOrd="0" destOrd="0" presId="urn:microsoft.com/office/officeart/2008/layout/VerticalCurvedList"/>
    <dgm:cxn modelId="{F1AD8F35-6677-4655-AAC9-A0137057CD57}" type="presParOf" srcId="{FA8DAE76-9CCE-445B-A948-DC3FE2EE7950}" destId="{F51DECEF-CFAB-4709-A078-7A35B72C20CF}" srcOrd="5" destOrd="0" presId="urn:microsoft.com/office/officeart/2008/layout/VerticalCurvedList"/>
    <dgm:cxn modelId="{99EF3B23-F652-4A3B-848E-363397F6D1D6}" type="presParOf" srcId="{FA8DAE76-9CCE-445B-A948-DC3FE2EE7950}" destId="{C257F94F-8B0F-42C8-9FD6-573D1C022979}" srcOrd="6" destOrd="0" presId="urn:microsoft.com/office/officeart/2008/layout/VerticalCurvedList"/>
    <dgm:cxn modelId="{AF3B36A1-92C9-49EC-A002-BFAC238E589D}" type="presParOf" srcId="{C257F94F-8B0F-42C8-9FD6-573D1C022979}" destId="{AAF3EA98-804F-46AE-B3BC-AD0BD655951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70274EF-CBEE-46AA-8776-AAAAA098BA6D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225723A1-F9A9-469A-A183-686511B0391B}">
      <dgm:prSet phldrT="[Текст]"/>
      <dgm:spPr/>
      <dgm:t>
        <a:bodyPr/>
        <a:lstStyle/>
        <a:p>
          <a:r>
            <a:rPr lang="ru-RU" b="1" dirty="0"/>
            <a:t>Моделирование </a:t>
          </a:r>
          <a:r>
            <a:rPr lang="ru-RU" dirty="0"/>
            <a:t>позволяет установить взаимосвязь исследуемого показателя с факторными в форме конкретного математического уравнения.</a:t>
          </a:r>
          <a:endParaRPr lang="x-none" dirty="0"/>
        </a:p>
      </dgm:t>
    </dgm:pt>
    <dgm:pt modelId="{19B62D56-75CA-4586-82C6-CF8EB4C73671}" type="parTrans" cxnId="{B0282429-3A40-4761-8EAC-03FE506C33CD}">
      <dgm:prSet/>
      <dgm:spPr/>
      <dgm:t>
        <a:bodyPr/>
        <a:lstStyle/>
        <a:p>
          <a:endParaRPr lang="x-none"/>
        </a:p>
      </dgm:t>
    </dgm:pt>
    <dgm:pt modelId="{0A2A6DCD-0E38-4D5D-B006-C64E2B157509}" type="sibTrans" cxnId="{B0282429-3A40-4761-8EAC-03FE506C33CD}">
      <dgm:prSet/>
      <dgm:spPr/>
      <dgm:t>
        <a:bodyPr/>
        <a:lstStyle/>
        <a:p>
          <a:endParaRPr lang="x-none"/>
        </a:p>
      </dgm:t>
    </dgm:pt>
    <dgm:pt modelId="{60AC9BC6-B060-4446-8B7E-1E5027CCF5D0}">
      <dgm:prSet phldrT="[Текст]"/>
      <dgm:spPr/>
      <dgm:t>
        <a:bodyPr/>
        <a:lstStyle/>
        <a:p>
          <a:r>
            <a:rPr lang="ru-RU" dirty="0"/>
            <a:t>В факторном анализе различают модели </a:t>
          </a:r>
          <a:r>
            <a:rPr lang="ru-RU" b="1" dirty="0"/>
            <a:t>детерминированные </a:t>
          </a:r>
          <a:r>
            <a:rPr lang="ru-RU" dirty="0"/>
            <a:t>(функциональные) и </a:t>
          </a:r>
          <a:r>
            <a:rPr lang="ru-RU" b="1" dirty="0"/>
            <a:t>стохастические</a:t>
          </a:r>
          <a:r>
            <a:rPr lang="ru-RU" dirty="0"/>
            <a:t> (корреляционные). </a:t>
          </a:r>
          <a:endParaRPr lang="x-none" dirty="0"/>
        </a:p>
      </dgm:t>
    </dgm:pt>
    <dgm:pt modelId="{FBD8EA1D-D2EF-44D3-B18E-52661FE7C436}" type="parTrans" cxnId="{9F2ED45C-0E9C-473A-87B9-0FEB2CD558F6}">
      <dgm:prSet/>
      <dgm:spPr/>
      <dgm:t>
        <a:bodyPr/>
        <a:lstStyle/>
        <a:p>
          <a:endParaRPr lang="x-none"/>
        </a:p>
      </dgm:t>
    </dgm:pt>
    <dgm:pt modelId="{8EF73258-3C9A-4688-A845-97597393CA9B}" type="sibTrans" cxnId="{9F2ED45C-0E9C-473A-87B9-0FEB2CD558F6}">
      <dgm:prSet/>
      <dgm:spPr/>
      <dgm:t>
        <a:bodyPr/>
        <a:lstStyle/>
        <a:p>
          <a:endParaRPr lang="x-none"/>
        </a:p>
      </dgm:t>
    </dgm:pt>
    <dgm:pt modelId="{4D32A7C3-B2FC-43C7-8B0A-4B6FC4F72F6D}">
      <dgm:prSet phldrT="[Текст]"/>
      <dgm:spPr/>
      <dgm:t>
        <a:bodyPr/>
        <a:lstStyle/>
        <a:p>
          <a:r>
            <a:rPr lang="ru-RU" dirty="0"/>
            <a:t>С помощью детерминированных факторных моделей исследуется функциональная связь между результативным показателем (функцией) и факторами (аргументами).</a:t>
          </a:r>
          <a:endParaRPr lang="x-none" dirty="0"/>
        </a:p>
      </dgm:t>
    </dgm:pt>
    <dgm:pt modelId="{E9E1C3B8-0F45-461E-BA12-4B538FE24612}" type="parTrans" cxnId="{AFFE3741-6EE1-4DA6-8A62-8FB0A3A96F6C}">
      <dgm:prSet/>
      <dgm:spPr/>
      <dgm:t>
        <a:bodyPr/>
        <a:lstStyle/>
        <a:p>
          <a:endParaRPr lang="x-none"/>
        </a:p>
      </dgm:t>
    </dgm:pt>
    <dgm:pt modelId="{14A5DFF2-AB6E-42FD-83FC-5F6C4DC8C777}" type="sibTrans" cxnId="{AFFE3741-6EE1-4DA6-8A62-8FB0A3A96F6C}">
      <dgm:prSet/>
      <dgm:spPr/>
      <dgm:t>
        <a:bodyPr/>
        <a:lstStyle/>
        <a:p>
          <a:endParaRPr lang="x-none"/>
        </a:p>
      </dgm:t>
    </dgm:pt>
    <dgm:pt modelId="{00324B4F-68A1-4428-B6A0-78E198B6A32C}" type="pres">
      <dgm:prSet presAssocID="{570274EF-CBEE-46AA-8776-AAAAA098BA6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B03E4E-8047-45B7-9887-1458BD54DE7C}" type="pres">
      <dgm:prSet presAssocID="{570274EF-CBEE-46AA-8776-AAAAA098BA6D}" presName="dummyMaxCanvas" presStyleCnt="0">
        <dgm:presLayoutVars/>
      </dgm:prSet>
      <dgm:spPr/>
    </dgm:pt>
    <dgm:pt modelId="{0C6376EE-97DD-41A5-AFE6-74DDC6C2EC76}" type="pres">
      <dgm:prSet presAssocID="{570274EF-CBEE-46AA-8776-AAAAA098BA6D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331271-FAA8-4AD6-8FEB-83ABA1173C5F}" type="pres">
      <dgm:prSet presAssocID="{570274EF-CBEE-46AA-8776-AAAAA098BA6D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DF5176-44FA-40C7-87E1-DBCFB37E4E9A}" type="pres">
      <dgm:prSet presAssocID="{570274EF-CBEE-46AA-8776-AAAAA098BA6D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366C23-9019-4476-993F-EDC8B06EB51A}" type="pres">
      <dgm:prSet presAssocID="{570274EF-CBEE-46AA-8776-AAAAA098BA6D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65DD40-CA7E-40F8-A5CA-CF13BFA1BD5B}" type="pres">
      <dgm:prSet presAssocID="{570274EF-CBEE-46AA-8776-AAAAA098BA6D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9D1559-647D-4999-ABF5-CA19EEBF1469}" type="pres">
      <dgm:prSet presAssocID="{570274EF-CBEE-46AA-8776-AAAAA098BA6D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CD3ED7-57F0-47BB-A0DE-05068FC1354B}" type="pres">
      <dgm:prSet presAssocID="{570274EF-CBEE-46AA-8776-AAAAA098BA6D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493BA5-A044-4BF3-8159-66EB41D8192C}" type="pres">
      <dgm:prSet presAssocID="{570274EF-CBEE-46AA-8776-AAAAA098BA6D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2ED45C-0E9C-473A-87B9-0FEB2CD558F6}" srcId="{570274EF-CBEE-46AA-8776-AAAAA098BA6D}" destId="{60AC9BC6-B060-4446-8B7E-1E5027CCF5D0}" srcOrd="1" destOrd="0" parTransId="{FBD8EA1D-D2EF-44D3-B18E-52661FE7C436}" sibTransId="{8EF73258-3C9A-4688-A845-97597393CA9B}"/>
    <dgm:cxn modelId="{D1247C42-04D2-48F9-A3B3-29A4E7423851}" type="presOf" srcId="{0A2A6DCD-0E38-4D5D-B006-C64E2B157509}" destId="{E1366C23-9019-4476-993F-EDC8B06EB51A}" srcOrd="0" destOrd="0" presId="urn:microsoft.com/office/officeart/2005/8/layout/vProcess5"/>
    <dgm:cxn modelId="{122D82F9-A7AB-4CB0-ADEC-491789D0F052}" type="presOf" srcId="{4D32A7C3-B2FC-43C7-8B0A-4B6FC4F72F6D}" destId="{1E493BA5-A044-4BF3-8159-66EB41D8192C}" srcOrd="1" destOrd="0" presId="urn:microsoft.com/office/officeart/2005/8/layout/vProcess5"/>
    <dgm:cxn modelId="{39DAC87A-E6F4-4E3B-81AE-053E559DE105}" type="presOf" srcId="{60AC9BC6-B060-4446-8B7E-1E5027CCF5D0}" destId="{ABCD3ED7-57F0-47BB-A0DE-05068FC1354B}" srcOrd="1" destOrd="0" presId="urn:microsoft.com/office/officeart/2005/8/layout/vProcess5"/>
    <dgm:cxn modelId="{9C21AA20-D555-4FE2-88E6-336B90D473CE}" type="presOf" srcId="{4D32A7C3-B2FC-43C7-8B0A-4B6FC4F72F6D}" destId="{F3DF5176-44FA-40C7-87E1-DBCFB37E4E9A}" srcOrd="0" destOrd="0" presId="urn:microsoft.com/office/officeart/2005/8/layout/vProcess5"/>
    <dgm:cxn modelId="{704F5D48-3516-49B4-8941-A819C6C03FC2}" type="presOf" srcId="{225723A1-F9A9-469A-A183-686511B0391B}" destId="{B09D1559-647D-4999-ABF5-CA19EEBF1469}" srcOrd="1" destOrd="0" presId="urn:microsoft.com/office/officeart/2005/8/layout/vProcess5"/>
    <dgm:cxn modelId="{74DFD778-B079-4139-A847-D6F64E3CABDF}" type="presOf" srcId="{8EF73258-3C9A-4688-A845-97597393CA9B}" destId="{0565DD40-CA7E-40F8-A5CA-CF13BFA1BD5B}" srcOrd="0" destOrd="0" presId="urn:microsoft.com/office/officeart/2005/8/layout/vProcess5"/>
    <dgm:cxn modelId="{B0282429-3A40-4761-8EAC-03FE506C33CD}" srcId="{570274EF-CBEE-46AA-8776-AAAAA098BA6D}" destId="{225723A1-F9A9-469A-A183-686511B0391B}" srcOrd="0" destOrd="0" parTransId="{19B62D56-75CA-4586-82C6-CF8EB4C73671}" sibTransId="{0A2A6DCD-0E38-4D5D-B006-C64E2B157509}"/>
    <dgm:cxn modelId="{EF1F676B-2B77-4920-8A26-5CB6FF77BF42}" type="presOf" srcId="{225723A1-F9A9-469A-A183-686511B0391B}" destId="{0C6376EE-97DD-41A5-AFE6-74DDC6C2EC76}" srcOrd="0" destOrd="0" presId="urn:microsoft.com/office/officeart/2005/8/layout/vProcess5"/>
    <dgm:cxn modelId="{74E40978-0A92-4801-B13D-80DB88D6EA92}" type="presOf" srcId="{60AC9BC6-B060-4446-8B7E-1E5027CCF5D0}" destId="{9E331271-FAA8-4AD6-8FEB-83ABA1173C5F}" srcOrd="0" destOrd="0" presId="urn:microsoft.com/office/officeart/2005/8/layout/vProcess5"/>
    <dgm:cxn modelId="{AFFE3741-6EE1-4DA6-8A62-8FB0A3A96F6C}" srcId="{570274EF-CBEE-46AA-8776-AAAAA098BA6D}" destId="{4D32A7C3-B2FC-43C7-8B0A-4B6FC4F72F6D}" srcOrd="2" destOrd="0" parTransId="{E9E1C3B8-0F45-461E-BA12-4B538FE24612}" sibTransId="{14A5DFF2-AB6E-42FD-83FC-5F6C4DC8C777}"/>
    <dgm:cxn modelId="{E305820B-7697-496D-A552-E09DC9C04C91}" type="presOf" srcId="{570274EF-CBEE-46AA-8776-AAAAA098BA6D}" destId="{00324B4F-68A1-4428-B6A0-78E198B6A32C}" srcOrd="0" destOrd="0" presId="urn:microsoft.com/office/officeart/2005/8/layout/vProcess5"/>
    <dgm:cxn modelId="{B143236F-03EF-4BD2-920D-6255946BA88B}" type="presParOf" srcId="{00324B4F-68A1-4428-B6A0-78E198B6A32C}" destId="{DCB03E4E-8047-45B7-9887-1458BD54DE7C}" srcOrd="0" destOrd="0" presId="urn:microsoft.com/office/officeart/2005/8/layout/vProcess5"/>
    <dgm:cxn modelId="{482127DF-3FF8-470D-B239-48BE1EAA8490}" type="presParOf" srcId="{00324B4F-68A1-4428-B6A0-78E198B6A32C}" destId="{0C6376EE-97DD-41A5-AFE6-74DDC6C2EC76}" srcOrd="1" destOrd="0" presId="urn:microsoft.com/office/officeart/2005/8/layout/vProcess5"/>
    <dgm:cxn modelId="{791F1AAA-DFCA-40B8-899D-250DA912F4D9}" type="presParOf" srcId="{00324B4F-68A1-4428-B6A0-78E198B6A32C}" destId="{9E331271-FAA8-4AD6-8FEB-83ABA1173C5F}" srcOrd="2" destOrd="0" presId="urn:microsoft.com/office/officeart/2005/8/layout/vProcess5"/>
    <dgm:cxn modelId="{D9986829-B3A3-4677-A9D8-00D4D0902A0D}" type="presParOf" srcId="{00324B4F-68A1-4428-B6A0-78E198B6A32C}" destId="{F3DF5176-44FA-40C7-87E1-DBCFB37E4E9A}" srcOrd="3" destOrd="0" presId="urn:microsoft.com/office/officeart/2005/8/layout/vProcess5"/>
    <dgm:cxn modelId="{4EDB111A-2FB5-4CB3-BFA0-4AB59AC40FDC}" type="presParOf" srcId="{00324B4F-68A1-4428-B6A0-78E198B6A32C}" destId="{E1366C23-9019-4476-993F-EDC8B06EB51A}" srcOrd="4" destOrd="0" presId="urn:microsoft.com/office/officeart/2005/8/layout/vProcess5"/>
    <dgm:cxn modelId="{AF23766B-0390-4447-8936-C33F64577524}" type="presParOf" srcId="{00324B4F-68A1-4428-B6A0-78E198B6A32C}" destId="{0565DD40-CA7E-40F8-A5CA-CF13BFA1BD5B}" srcOrd="5" destOrd="0" presId="urn:microsoft.com/office/officeart/2005/8/layout/vProcess5"/>
    <dgm:cxn modelId="{050DDD10-B231-4397-9C27-8EA38A78D1B1}" type="presParOf" srcId="{00324B4F-68A1-4428-B6A0-78E198B6A32C}" destId="{B09D1559-647D-4999-ABF5-CA19EEBF1469}" srcOrd="6" destOrd="0" presId="urn:microsoft.com/office/officeart/2005/8/layout/vProcess5"/>
    <dgm:cxn modelId="{2C3A5BA5-AE3C-4350-B3C3-941704EEBC42}" type="presParOf" srcId="{00324B4F-68A1-4428-B6A0-78E198B6A32C}" destId="{ABCD3ED7-57F0-47BB-A0DE-05068FC1354B}" srcOrd="7" destOrd="0" presId="urn:microsoft.com/office/officeart/2005/8/layout/vProcess5"/>
    <dgm:cxn modelId="{FCD924A6-BCC3-4520-AF85-D0745359101A}" type="presParOf" srcId="{00324B4F-68A1-4428-B6A0-78E198B6A32C}" destId="{1E493BA5-A044-4BF3-8159-66EB41D8192C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EEE6C2-31D0-417F-8DE7-5EDC7932C832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45043982-7781-4C1B-A380-B7482D95F24B}">
      <dgm:prSet phldrT="[Текст]" custT="1"/>
      <dgm:spPr/>
      <dgm:t>
        <a:bodyPr/>
        <a:lstStyle/>
        <a:p>
          <a:r>
            <a:rPr lang="ru-RU" sz="1800" dirty="0"/>
            <a:t>Факторы, включаемые в модель, и сами модели должны иметь определенно выраженный характер, реально существовать, а не быть придуманными абстрактными величинами или явлениями</a:t>
          </a:r>
          <a:endParaRPr lang="x-none" sz="1800" dirty="0"/>
        </a:p>
      </dgm:t>
    </dgm:pt>
    <dgm:pt modelId="{3551EE75-BFCE-4E15-BE85-D3E983CFE3F2}" type="parTrans" cxnId="{CBAF58A2-7D13-4FE0-AC79-5D4A5D18963B}">
      <dgm:prSet/>
      <dgm:spPr/>
      <dgm:t>
        <a:bodyPr/>
        <a:lstStyle/>
        <a:p>
          <a:endParaRPr lang="x-none"/>
        </a:p>
      </dgm:t>
    </dgm:pt>
    <dgm:pt modelId="{6851FCE4-F161-49D7-B78C-CE4B2A3760B6}" type="sibTrans" cxnId="{CBAF58A2-7D13-4FE0-AC79-5D4A5D18963B}">
      <dgm:prSet/>
      <dgm:spPr/>
      <dgm:t>
        <a:bodyPr/>
        <a:lstStyle/>
        <a:p>
          <a:endParaRPr lang="x-none"/>
        </a:p>
      </dgm:t>
    </dgm:pt>
    <dgm:pt modelId="{5FECFA5B-6148-419A-88E1-EEC155EC8DB8}">
      <dgm:prSet phldrT="[Текст]"/>
      <dgm:spPr/>
      <dgm:t>
        <a:bodyPr/>
        <a:lstStyle/>
        <a:p>
          <a:r>
            <a:rPr lang="ru-RU" dirty="0"/>
            <a:t>Все показатели факторной модели должны быть количественно измеримыми, т.е. должны иметь единицу измерения и необходимую информационную обеспеченность.</a:t>
          </a:r>
          <a:endParaRPr lang="x-none" dirty="0"/>
        </a:p>
      </dgm:t>
    </dgm:pt>
    <dgm:pt modelId="{479320F6-9241-4E3D-934B-AF2DEF74B878}" type="parTrans" cxnId="{9DC77090-E364-4E55-93B5-449DC9ABBB02}">
      <dgm:prSet/>
      <dgm:spPr/>
      <dgm:t>
        <a:bodyPr/>
        <a:lstStyle/>
        <a:p>
          <a:endParaRPr lang="x-none"/>
        </a:p>
      </dgm:t>
    </dgm:pt>
    <dgm:pt modelId="{DC91DE27-1470-46EA-BA5A-E64B7131575F}" type="sibTrans" cxnId="{9DC77090-E364-4E55-93B5-449DC9ABBB02}">
      <dgm:prSet/>
      <dgm:spPr/>
      <dgm:t>
        <a:bodyPr/>
        <a:lstStyle/>
        <a:p>
          <a:endParaRPr lang="x-none"/>
        </a:p>
      </dgm:t>
    </dgm:pt>
    <dgm:pt modelId="{47477325-FBBA-40DD-884B-C4E744B7F9AF}">
      <dgm:prSet phldrT="[Текст]" custT="1"/>
      <dgm:spPr/>
      <dgm:t>
        <a:bodyPr/>
        <a:lstStyle/>
        <a:p>
          <a:r>
            <a:rPr lang="ru-RU" sz="1800" dirty="0"/>
            <a:t>Факторы, которые входят в систему находиться в причинно-следственной связи с изучаемыми показателями. Например, </a:t>
          </a:r>
        </a:p>
        <a:p>
          <a:r>
            <a:rPr lang="ru-RU" sz="1800" dirty="0"/>
            <a:t>1)</a:t>
          </a:r>
          <a:r>
            <a:rPr lang="ru-RU" sz="1800" b="1" dirty="0"/>
            <a:t>ВП</a:t>
          </a:r>
          <a:r>
            <a:rPr lang="ru-RU" sz="1800" dirty="0"/>
            <a:t>=</a:t>
          </a:r>
          <a:r>
            <a:rPr lang="ru-RU" sz="1800" b="1" dirty="0" err="1"/>
            <a:t>ЧР</a:t>
          </a:r>
          <a:r>
            <a:rPr lang="ru-RU" sz="1800" dirty="0" err="1"/>
            <a:t>х</a:t>
          </a:r>
          <a:r>
            <a:rPr lang="ru-RU" sz="1800" b="1" dirty="0" err="1"/>
            <a:t>ГВ</a:t>
          </a:r>
          <a:r>
            <a:rPr lang="ru-RU" sz="1800" dirty="0"/>
            <a:t>:</a:t>
          </a:r>
        </a:p>
        <a:p>
          <a:r>
            <a:rPr lang="ru-RU" sz="1800" dirty="0"/>
            <a:t>2)</a:t>
          </a:r>
          <a:r>
            <a:rPr lang="ru-RU" sz="1800" b="1" dirty="0"/>
            <a:t>ГВ</a:t>
          </a:r>
          <a:r>
            <a:rPr lang="ru-RU" sz="1800" dirty="0"/>
            <a:t>=</a:t>
          </a:r>
          <a:r>
            <a:rPr lang="ru-RU" sz="1800" b="1" dirty="0"/>
            <a:t>ВП</a:t>
          </a:r>
          <a:r>
            <a:rPr lang="ru-RU" sz="1800" dirty="0"/>
            <a:t>/</a:t>
          </a:r>
          <a:r>
            <a:rPr lang="ru-RU" sz="1800" b="1" dirty="0"/>
            <a:t>ЧР</a:t>
          </a:r>
          <a:r>
            <a:rPr lang="ru-RU" sz="1800" dirty="0"/>
            <a:t>, где </a:t>
          </a:r>
          <a:r>
            <a:rPr lang="ru-RU" sz="1800" b="1" dirty="0"/>
            <a:t>ВП</a:t>
          </a:r>
          <a:r>
            <a:rPr lang="ru-RU" sz="1800" dirty="0"/>
            <a:t> - валовая продукция предприятия; </a:t>
          </a:r>
          <a:r>
            <a:rPr lang="ru-RU" sz="1800" b="1" dirty="0"/>
            <a:t>ЧР</a:t>
          </a:r>
          <a:r>
            <a:rPr lang="ru-RU" sz="1800" dirty="0"/>
            <a:t> - численность работников на предприятии; </a:t>
          </a:r>
          <a:r>
            <a:rPr lang="ru-RU" sz="1800" b="1" dirty="0"/>
            <a:t>ГВ</a:t>
          </a:r>
          <a:r>
            <a:rPr lang="ru-RU" sz="1800" dirty="0"/>
            <a:t> — среднегодовая выработка продукции одним работником.</a:t>
          </a:r>
          <a:endParaRPr lang="x-none" sz="1800" dirty="0"/>
        </a:p>
      </dgm:t>
    </dgm:pt>
    <dgm:pt modelId="{D21E6F95-419A-4F88-AC5C-16518109EA5B}" type="parTrans" cxnId="{74C155A8-EA2B-4AAD-832B-3F3EBE75C876}">
      <dgm:prSet/>
      <dgm:spPr/>
      <dgm:t>
        <a:bodyPr/>
        <a:lstStyle/>
        <a:p>
          <a:endParaRPr lang="x-none"/>
        </a:p>
      </dgm:t>
    </dgm:pt>
    <dgm:pt modelId="{EDE2BDFA-D695-4971-8AAA-1DC258F47081}" type="sibTrans" cxnId="{74C155A8-EA2B-4AAD-832B-3F3EBE75C876}">
      <dgm:prSet/>
      <dgm:spPr/>
      <dgm:t>
        <a:bodyPr/>
        <a:lstStyle/>
        <a:p>
          <a:endParaRPr lang="x-none"/>
        </a:p>
      </dgm:t>
    </dgm:pt>
    <dgm:pt modelId="{1CE46F2D-2F36-42DF-85C4-F18DC593B1D9}">
      <dgm:prSet phldrT="[Текст]" custT="1"/>
      <dgm:spPr/>
      <dgm:t>
        <a:bodyPr/>
        <a:lstStyle/>
        <a:p>
          <a:r>
            <a:rPr lang="ru-RU" sz="1600" dirty="0"/>
            <a:t>Факторная модель должна обеспечивать возможность измерения влияния отдельных факторов, это значит, что в ней должна учитываться соразмерность изменений результативного и факторных показателей, а сумма влияния отдельных факторов должна равняться общему приросту результативного показателя</a:t>
          </a:r>
          <a:endParaRPr lang="x-none" sz="1600" dirty="0"/>
        </a:p>
      </dgm:t>
    </dgm:pt>
    <dgm:pt modelId="{BCBBBCF8-53C7-471F-A698-40C865385719}" type="parTrans" cxnId="{FA27FF0F-03CD-4DA6-A7A8-84467C47D287}">
      <dgm:prSet/>
      <dgm:spPr/>
      <dgm:t>
        <a:bodyPr/>
        <a:lstStyle/>
        <a:p>
          <a:endParaRPr lang="x-none"/>
        </a:p>
      </dgm:t>
    </dgm:pt>
    <dgm:pt modelId="{F2408926-A76F-4172-8AC2-1C6C5C368C80}" type="sibTrans" cxnId="{FA27FF0F-03CD-4DA6-A7A8-84467C47D287}">
      <dgm:prSet/>
      <dgm:spPr/>
      <dgm:t>
        <a:bodyPr/>
        <a:lstStyle/>
        <a:p>
          <a:endParaRPr lang="x-none"/>
        </a:p>
      </dgm:t>
    </dgm:pt>
    <dgm:pt modelId="{6A2C5494-7D4A-423C-A6AB-214A57DB401B}" type="pres">
      <dgm:prSet presAssocID="{6AEEE6C2-31D0-417F-8DE7-5EDC7932C83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0BA2CC-FC2B-4925-BB67-C3B27684C0E3}" type="pres">
      <dgm:prSet presAssocID="{6AEEE6C2-31D0-417F-8DE7-5EDC7932C832}" presName="axisShape" presStyleLbl="bgShp" presStyleIdx="0" presStyleCnt="1"/>
      <dgm:spPr/>
    </dgm:pt>
    <dgm:pt modelId="{2F201DC8-F730-4797-AA3A-3E16F353E411}" type="pres">
      <dgm:prSet presAssocID="{6AEEE6C2-31D0-417F-8DE7-5EDC7932C832}" presName="rect1" presStyleLbl="node1" presStyleIdx="0" presStyleCnt="4" custScaleX="315073" custScaleY="124696" custLinFactX="-530" custLinFactNeighborX="-100000" custLinFactNeighborY="-81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81F68-DBF3-465C-B63B-D2E99DBCDB05}" type="pres">
      <dgm:prSet presAssocID="{6AEEE6C2-31D0-417F-8DE7-5EDC7932C832}" presName="rect2" presStyleLbl="node1" presStyleIdx="1" presStyleCnt="4" custScaleX="246852" custScaleY="114252" custLinFactNeighborX="77960" custLinFactNeighborY="-154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866059-14E9-4603-B67A-B34E65B688F2}" type="pres">
      <dgm:prSet presAssocID="{6AEEE6C2-31D0-417F-8DE7-5EDC7932C832}" presName="rect3" presStyleLbl="node1" presStyleIdx="2" presStyleCnt="4" custScaleX="306546" custScaleY="128190" custLinFactX="-46381" custLinFactNeighborX="-100000" custLinFactNeighborY="120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B77274-7633-46E1-9A38-1C1E778651B1}" type="pres">
      <dgm:prSet presAssocID="{6AEEE6C2-31D0-417F-8DE7-5EDC7932C832}" presName="rect4" presStyleLbl="node1" presStyleIdx="3" presStyleCnt="4" custScaleX="265191" custScaleY="132583" custLinFactNeighborX="94469" custLinFactNeighborY="15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C77090-E364-4E55-93B5-449DC9ABBB02}" srcId="{6AEEE6C2-31D0-417F-8DE7-5EDC7932C832}" destId="{5FECFA5B-6148-419A-88E1-EEC155EC8DB8}" srcOrd="1" destOrd="0" parTransId="{479320F6-9241-4E3D-934B-AF2DEF74B878}" sibTransId="{DC91DE27-1470-46EA-BA5A-E64B7131575F}"/>
    <dgm:cxn modelId="{74C155A8-EA2B-4AAD-832B-3F3EBE75C876}" srcId="{6AEEE6C2-31D0-417F-8DE7-5EDC7932C832}" destId="{47477325-FBBA-40DD-884B-C4E744B7F9AF}" srcOrd="2" destOrd="0" parTransId="{D21E6F95-419A-4F88-AC5C-16518109EA5B}" sibTransId="{EDE2BDFA-D695-4971-8AAA-1DC258F47081}"/>
    <dgm:cxn modelId="{3FAA40C2-E568-4D02-B8DE-905BB61900E5}" type="presOf" srcId="{1CE46F2D-2F36-42DF-85C4-F18DC593B1D9}" destId="{13B77274-7633-46E1-9A38-1C1E778651B1}" srcOrd="0" destOrd="0" presId="urn:microsoft.com/office/officeart/2005/8/layout/matrix2"/>
    <dgm:cxn modelId="{CBAF58A2-7D13-4FE0-AC79-5D4A5D18963B}" srcId="{6AEEE6C2-31D0-417F-8DE7-5EDC7932C832}" destId="{45043982-7781-4C1B-A380-B7482D95F24B}" srcOrd="0" destOrd="0" parTransId="{3551EE75-BFCE-4E15-BE85-D3E983CFE3F2}" sibTransId="{6851FCE4-F161-49D7-B78C-CE4B2A3760B6}"/>
    <dgm:cxn modelId="{F3DB2F1F-4342-490F-9E54-E42E6D501722}" type="presOf" srcId="{47477325-FBBA-40DD-884B-C4E744B7F9AF}" destId="{8D866059-14E9-4603-B67A-B34E65B688F2}" srcOrd="0" destOrd="0" presId="urn:microsoft.com/office/officeart/2005/8/layout/matrix2"/>
    <dgm:cxn modelId="{8D67EE6E-C396-4263-A471-3E92885330B4}" type="presOf" srcId="{6AEEE6C2-31D0-417F-8DE7-5EDC7932C832}" destId="{6A2C5494-7D4A-423C-A6AB-214A57DB401B}" srcOrd="0" destOrd="0" presId="urn:microsoft.com/office/officeart/2005/8/layout/matrix2"/>
    <dgm:cxn modelId="{FA27FF0F-03CD-4DA6-A7A8-84467C47D287}" srcId="{6AEEE6C2-31D0-417F-8DE7-5EDC7932C832}" destId="{1CE46F2D-2F36-42DF-85C4-F18DC593B1D9}" srcOrd="3" destOrd="0" parTransId="{BCBBBCF8-53C7-471F-A698-40C865385719}" sibTransId="{F2408926-A76F-4172-8AC2-1C6C5C368C80}"/>
    <dgm:cxn modelId="{C00CAF89-B5CB-42A5-B9C3-DF87E4B99339}" type="presOf" srcId="{5FECFA5B-6148-419A-88E1-EEC155EC8DB8}" destId="{BCE81F68-DBF3-465C-B63B-D2E99DBCDB05}" srcOrd="0" destOrd="0" presId="urn:microsoft.com/office/officeart/2005/8/layout/matrix2"/>
    <dgm:cxn modelId="{D8EE547A-71E4-42C7-A69B-7547DFC79CCD}" type="presOf" srcId="{45043982-7781-4C1B-A380-B7482D95F24B}" destId="{2F201DC8-F730-4797-AA3A-3E16F353E411}" srcOrd="0" destOrd="0" presId="urn:microsoft.com/office/officeart/2005/8/layout/matrix2"/>
    <dgm:cxn modelId="{231681AF-4FD7-4181-A540-2F934ECC4C62}" type="presParOf" srcId="{6A2C5494-7D4A-423C-A6AB-214A57DB401B}" destId="{3F0BA2CC-FC2B-4925-BB67-C3B27684C0E3}" srcOrd="0" destOrd="0" presId="urn:microsoft.com/office/officeart/2005/8/layout/matrix2"/>
    <dgm:cxn modelId="{3C6AB870-4820-4C20-8378-7BE159D33A41}" type="presParOf" srcId="{6A2C5494-7D4A-423C-A6AB-214A57DB401B}" destId="{2F201DC8-F730-4797-AA3A-3E16F353E411}" srcOrd="1" destOrd="0" presId="urn:microsoft.com/office/officeart/2005/8/layout/matrix2"/>
    <dgm:cxn modelId="{109B4D41-72D7-4189-B1F0-CC6CA65F2DA9}" type="presParOf" srcId="{6A2C5494-7D4A-423C-A6AB-214A57DB401B}" destId="{BCE81F68-DBF3-465C-B63B-D2E99DBCDB05}" srcOrd="2" destOrd="0" presId="urn:microsoft.com/office/officeart/2005/8/layout/matrix2"/>
    <dgm:cxn modelId="{8E1511AC-BC2D-4732-A6D8-72D84AC12770}" type="presParOf" srcId="{6A2C5494-7D4A-423C-A6AB-214A57DB401B}" destId="{8D866059-14E9-4603-B67A-B34E65B688F2}" srcOrd="3" destOrd="0" presId="urn:microsoft.com/office/officeart/2005/8/layout/matrix2"/>
    <dgm:cxn modelId="{DDE4EF47-7A7E-4FEC-95E7-EAEBE634D4C1}" type="presParOf" srcId="{6A2C5494-7D4A-423C-A6AB-214A57DB401B}" destId="{13B77274-7633-46E1-9A38-1C1E778651B1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523BF0A-AEB2-4208-8E7F-9FBC028705E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D8CC0521-E9EB-4822-84B0-416E2EA45B05}">
      <dgm:prSet phldrT="[Текст]"/>
      <dgm:spPr/>
      <dgm:t>
        <a:bodyPr/>
        <a:lstStyle/>
        <a:p>
          <a:r>
            <a:rPr lang="ru-RU" dirty="0"/>
            <a:t>Моделирование позволяет установить взаимосвязь исследуемого показателя с факторными в форме конкретного математического уравнения.</a:t>
          </a:r>
          <a:endParaRPr lang="x-none" dirty="0"/>
        </a:p>
      </dgm:t>
    </dgm:pt>
    <dgm:pt modelId="{80A7C52F-ECD3-4322-9F4C-03B49714733A}" type="parTrans" cxnId="{6DA387B6-9731-4578-A13C-98271D804AA6}">
      <dgm:prSet/>
      <dgm:spPr/>
      <dgm:t>
        <a:bodyPr/>
        <a:lstStyle/>
        <a:p>
          <a:endParaRPr lang="x-none"/>
        </a:p>
      </dgm:t>
    </dgm:pt>
    <dgm:pt modelId="{313D1618-4D6E-4E66-8DF1-BFEF5EC56388}" type="sibTrans" cxnId="{6DA387B6-9731-4578-A13C-98271D804AA6}">
      <dgm:prSet/>
      <dgm:spPr/>
      <dgm:t>
        <a:bodyPr/>
        <a:lstStyle/>
        <a:p>
          <a:endParaRPr lang="x-none"/>
        </a:p>
      </dgm:t>
    </dgm:pt>
    <dgm:pt modelId="{3FB535F9-92F6-4D66-9132-8D188E535252}">
      <dgm:prSet phldrT="[Текст]"/>
      <dgm:spPr/>
      <dgm:t>
        <a:bodyPr/>
        <a:lstStyle/>
        <a:p>
          <a:r>
            <a:rPr lang="ru-RU" dirty="0"/>
            <a:t>При детерминированном моделировании необходимо соблюдать ряд требований</a:t>
          </a:r>
          <a:endParaRPr lang="x-none" dirty="0"/>
        </a:p>
      </dgm:t>
    </dgm:pt>
    <dgm:pt modelId="{C9729DA5-4FED-4052-AEAD-125A41B0E39D}" type="parTrans" cxnId="{162569BB-2924-4940-9DB1-D67B49618AF2}">
      <dgm:prSet/>
      <dgm:spPr/>
      <dgm:t>
        <a:bodyPr/>
        <a:lstStyle/>
        <a:p>
          <a:endParaRPr lang="x-none"/>
        </a:p>
      </dgm:t>
    </dgm:pt>
    <dgm:pt modelId="{22EF3762-AC97-4274-B68E-8128390EA780}" type="sibTrans" cxnId="{162569BB-2924-4940-9DB1-D67B49618AF2}">
      <dgm:prSet/>
      <dgm:spPr/>
      <dgm:t>
        <a:bodyPr/>
        <a:lstStyle/>
        <a:p>
          <a:endParaRPr lang="x-none"/>
        </a:p>
      </dgm:t>
    </dgm:pt>
    <dgm:pt modelId="{567DBAC4-108E-4BD8-A2D0-374AED5C0C29}" type="pres">
      <dgm:prSet presAssocID="{3523BF0A-AEB2-4208-8E7F-9FBC028705E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013ADC7-7F39-4385-B6C3-7AB6F5C48418}" type="pres">
      <dgm:prSet presAssocID="{3523BF0A-AEB2-4208-8E7F-9FBC028705EB}" presName="Name1" presStyleCnt="0"/>
      <dgm:spPr/>
    </dgm:pt>
    <dgm:pt modelId="{5653404C-E059-483C-BF7D-11B66FA67A46}" type="pres">
      <dgm:prSet presAssocID="{3523BF0A-AEB2-4208-8E7F-9FBC028705EB}" presName="cycle" presStyleCnt="0"/>
      <dgm:spPr/>
    </dgm:pt>
    <dgm:pt modelId="{8C993BF9-FE1D-41F2-89B0-CF3DAFCF5074}" type="pres">
      <dgm:prSet presAssocID="{3523BF0A-AEB2-4208-8E7F-9FBC028705EB}" presName="srcNode" presStyleLbl="node1" presStyleIdx="0" presStyleCnt="2"/>
      <dgm:spPr/>
    </dgm:pt>
    <dgm:pt modelId="{F7345791-0C64-4311-BF8F-8FAC1EA708D3}" type="pres">
      <dgm:prSet presAssocID="{3523BF0A-AEB2-4208-8E7F-9FBC028705EB}" presName="conn" presStyleLbl="parChTrans1D2" presStyleIdx="0" presStyleCnt="1"/>
      <dgm:spPr/>
      <dgm:t>
        <a:bodyPr/>
        <a:lstStyle/>
        <a:p>
          <a:endParaRPr lang="ru-RU"/>
        </a:p>
      </dgm:t>
    </dgm:pt>
    <dgm:pt modelId="{A7F8C4E1-E246-4D0B-AB16-AFA202194881}" type="pres">
      <dgm:prSet presAssocID="{3523BF0A-AEB2-4208-8E7F-9FBC028705EB}" presName="extraNode" presStyleLbl="node1" presStyleIdx="0" presStyleCnt="2"/>
      <dgm:spPr/>
    </dgm:pt>
    <dgm:pt modelId="{844AA032-9097-46C1-AB17-31D50FF90CA1}" type="pres">
      <dgm:prSet presAssocID="{3523BF0A-AEB2-4208-8E7F-9FBC028705EB}" presName="dstNode" presStyleLbl="node1" presStyleIdx="0" presStyleCnt="2"/>
      <dgm:spPr/>
    </dgm:pt>
    <dgm:pt modelId="{95F0B8D5-3ECC-486E-8329-6E9187A6DD1D}" type="pres">
      <dgm:prSet presAssocID="{D8CC0521-E9EB-4822-84B0-416E2EA45B05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AD6999-2B04-49E1-96C0-3B3625CC05FC}" type="pres">
      <dgm:prSet presAssocID="{D8CC0521-E9EB-4822-84B0-416E2EA45B05}" presName="accent_1" presStyleCnt="0"/>
      <dgm:spPr/>
    </dgm:pt>
    <dgm:pt modelId="{687A85DE-D5CF-41E3-9597-989443F44424}" type="pres">
      <dgm:prSet presAssocID="{D8CC0521-E9EB-4822-84B0-416E2EA45B05}" presName="accentRepeatNode" presStyleLbl="solidFgAcc1" presStyleIdx="0" presStyleCnt="2"/>
      <dgm:spPr/>
    </dgm:pt>
    <dgm:pt modelId="{09DCF897-8F3B-46F4-AB9C-CD160BB3E765}" type="pres">
      <dgm:prSet presAssocID="{3FB535F9-92F6-4D66-9132-8D188E535252}" presName="text_2" presStyleLbl="node1" presStyleIdx="1" presStyleCnt="2" custLinFactNeighborX="-691" custLinFactNeighborY="3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A40052-2262-4357-8071-A2A41670C58C}" type="pres">
      <dgm:prSet presAssocID="{3FB535F9-92F6-4D66-9132-8D188E535252}" presName="accent_2" presStyleCnt="0"/>
      <dgm:spPr/>
    </dgm:pt>
    <dgm:pt modelId="{FF4F0BC3-83D7-4F35-A313-B7347FC3F85D}" type="pres">
      <dgm:prSet presAssocID="{3FB535F9-92F6-4D66-9132-8D188E535252}" presName="accentRepeatNode" presStyleLbl="solidFgAcc1" presStyleIdx="1" presStyleCnt="2"/>
      <dgm:spPr/>
    </dgm:pt>
  </dgm:ptLst>
  <dgm:cxnLst>
    <dgm:cxn modelId="{162569BB-2924-4940-9DB1-D67B49618AF2}" srcId="{3523BF0A-AEB2-4208-8E7F-9FBC028705EB}" destId="{3FB535F9-92F6-4D66-9132-8D188E535252}" srcOrd="1" destOrd="0" parTransId="{C9729DA5-4FED-4052-AEAD-125A41B0E39D}" sibTransId="{22EF3762-AC97-4274-B68E-8128390EA780}"/>
    <dgm:cxn modelId="{6DA387B6-9731-4578-A13C-98271D804AA6}" srcId="{3523BF0A-AEB2-4208-8E7F-9FBC028705EB}" destId="{D8CC0521-E9EB-4822-84B0-416E2EA45B05}" srcOrd="0" destOrd="0" parTransId="{80A7C52F-ECD3-4322-9F4C-03B49714733A}" sibTransId="{313D1618-4D6E-4E66-8DF1-BFEF5EC56388}"/>
    <dgm:cxn modelId="{85F8EF88-6DDE-4D24-9499-4C17DF776E28}" type="presOf" srcId="{313D1618-4D6E-4E66-8DF1-BFEF5EC56388}" destId="{F7345791-0C64-4311-BF8F-8FAC1EA708D3}" srcOrd="0" destOrd="0" presId="urn:microsoft.com/office/officeart/2008/layout/VerticalCurvedList"/>
    <dgm:cxn modelId="{83B34AB7-58CC-420A-9D94-A45BFCC107D5}" type="presOf" srcId="{D8CC0521-E9EB-4822-84B0-416E2EA45B05}" destId="{95F0B8D5-3ECC-486E-8329-6E9187A6DD1D}" srcOrd="0" destOrd="0" presId="urn:microsoft.com/office/officeart/2008/layout/VerticalCurvedList"/>
    <dgm:cxn modelId="{EE490C18-2C0D-478C-AF17-13D0D48DCE7B}" type="presOf" srcId="{3523BF0A-AEB2-4208-8E7F-9FBC028705EB}" destId="{567DBAC4-108E-4BD8-A2D0-374AED5C0C29}" srcOrd="0" destOrd="0" presId="urn:microsoft.com/office/officeart/2008/layout/VerticalCurvedList"/>
    <dgm:cxn modelId="{D7052FEA-A636-46B5-8065-7066409641B7}" type="presOf" srcId="{3FB535F9-92F6-4D66-9132-8D188E535252}" destId="{09DCF897-8F3B-46F4-AB9C-CD160BB3E765}" srcOrd="0" destOrd="0" presId="urn:microsoft.com/office/officeart/2008/layout/VerticalCurvedList"/>
    <dgm:cxn modelId="{F0F98EA8-8D0D-4472-8B6D-376C74F26BBE}" type="presParOf" srcId="{567DBAC4-108E-4BD8-A2D0-374AED5C0C29}" destId="{E013ADC7-7F39-4385-B6C3-7AB6F5C48418}" srcOrd="0" destOrd="0" presId="urn:microsoft.com/office/officeart/2008/layout/VerticalCurvedList"/>
    <dgm:cxn modelId="{8A6BE865-2E81-4E1C-9773-303132529020}" type="presParOf" srcId="{E013ADC7-7F39-4385-B6C3-7AB6F5C48418}" destId="{5653404C-E059-483C-BF7D-11B66FA67A46}" srcOrd="0" destOrd="0" presId="urn:microsoft.com/office/officeart/2008/layout/VerticalCurvedList"/>
    <dgm:cxn modelId="{2AC20957-F080-42EF-B6A5-E3ED2690E1EB}" type="presParOf" srcId="{5653404C-E059-483C-BF7D-11B66FA67A46}" destId="{8C993BF9-FE1D-41F2-89B0-CF3DAFCF5074}" srcOrd="0" destOrd="0" presId="urn:microsoft.com/office/officeart/2008/layout/VerticalCurvedList"/>
    <dgm:cxn modelId="{09E1AC31-5557-440C-AB58-3CF676326A41}" type="presParOf" srcId="{5653404C-E059-483C-BF7D-11B66FA67A46}" destId="{F7345791-0C64-4311-BF8F-8FAC1EA708D3}" srcOrd="1" destOrd="0" presId="urn:microsoft.com/office/officeart/2008/layout/VerticalCurvedList"/>
    <dgm:cxn modelId="{B8FAF525-151A-43D3-A985-F8A40E833EE5}" type="presParOf" srcId="{5653404C-E059-483C-BF7D-11B66FA67A46}" destId="{A7F8C4E1-E246-4D0B-AB16-AFA202194881}" srcOrd="2" destOrd="0" presId="urn:microsoft.com/office/officeart/2008/layout/VerticalCurvedList"/>
    <dgm:cxn modelId="{AD6D1789-2F44-439A-B3F7-4C684DD4A64A}" type="presParOf" srcId="{5653404C-E059-483C-BF7D-11B66FA67A46}" destId="{844AA032-9097-46C1-AB17-31D50FF90CA1}" srcOrd="3" destOrd="0" presId="urn:microsoft.com/office/officeart/2008/layout/VerticalCurvedList"/>
    <dgm:cxn modelId="{3AE55150-5115-4AAA-9222-85ECF628B3AC}" type="presParOf" srcId="{E013ADC7-7F39-4385-B6C3-7AB6F5C48418}" destId="{95F0B8D5-3ECC-486E-8329-6E9187A6DD1D}" srcOrd="1" destOrd="0" presId="urn:microsoft.com/office/officeart/2008/layout/VerticalCurvedList"/>
    <dgm:cxn modelId="{A04EBA5A-0B1E-4CF9-9179-1ED2F1257011}" type="presParOf" srcId="{E013ADC7-7F39-4385-B6C3-7AB6F5C48418}" destId="{3CAD6999-2B04-49E1-96C0-3B3625CC05FC}" srcOrd="2" destOrd="0" presId="urn:microsoft.com/office/officeart/2008/layout/VerticalCurvedList"/>
    <dgm:cxn modelId="{168AF897-F608-4A83-A47A-6DCA5FDBCB4E}" type="presParOf" srcId="{3CAD6999-2B04-49E1-96C0-3B3625CC05FC}" destId="{687A85DE-D5CF-41E3-9597-989443F44424}" srcOrd="0" destOrd="0" presId="urn:microsoft.com/office/officeart/2008/layout/VerticalCurvedList"/>
    <dgm:cxn modelId="{7EC44B01-317C-41C5-A907-8F7CC91B0848}" type="presParOf" srcId="{E013ADC7-7F39-4385-B6C3-7AB6F5C48418}" destId="{09DCF897-8F3B-46F4-AB9C-CD160BB3E765}" srcOrd="3" destOrd="0" presId="urn:microsoft.com/office/officeart/2008/layout/VerticalCurvedList"/>
    <dgm:cxn modelId="{58236D3F-02CA-4383-A131-E32EDDAA423F}" type="presParOf" srcId="{E013ADC7-7F39-4385-B6C3-7AB6F5C48418}" destId="{27A40052-2262-4357-8071-A2A41670C58C}" srcOrd="4" destOrd="0" presId="urn:microsoft.com/office/officeart/2008/layout/VerticalCurvedList"/>
    <dgm:cxn modelId="{82033D9B-AB10-4800-998E-FCEB919BFE26}" type="presParOf" srcId="{27A40052-2262-4357-8071-A2A41670C58C}" destId="{FF4F0BC3-83D7-4F35-A313-B7347FC3F85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FAFC073-4B08-4F36-9184-C6960004007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D289EFB7-3AFA-459A-AC4B-C0C5E9768362}">
      <dgm:prSet phldrT="[Текст]"/>
      <dgm:spPr/>
      <dgm:t>
        <a:bodyPr/>
        <a:lstStyle/>
        <a:p>
          <a:r>
            <a:rPr lang="ru-RU" dirty="0"/>
            <a:t>Существует 4 типа факторных моделей: аддитивные, мультипликативные, кратные и смешанные. </a:t>
          </a:r>
          <a:endParaRPr lang="x-none" dirty="0"/>
        </a:p>
      </dgm:t>
    </dgm:pt>
    <dgm:pt modelId="{8DD1BB6F-19C5-4293-B69E-AAA140D27C98}" type="parTrans" cxnId="{78264768-1A21-4504-B49E-221A96D59D08}">
      <dgm:prSet/>
      <dgm:spPr/>
      <dgm:t>
        <a:bodyPr/>
        <a:lstStyle/>
        <a:p>
          <a:endParaRPr lang="x-none"/>
        </a:p>
      </dgm:t>
    </dgm:pt>
    <dgm:pt modelId="{0DF4C2FB-AF7E-4F06-BD3D-0FF8E606AC24}" type="sibTrans" cxnId="{78264768-1A21-4504-B49E-221A96D59D08}">
      <dgm:prSet/>
      <dgm:spPr/>
      <dgm:t>
        <a:bodyPr/>
        <a:lstStyle/>
        <a:p>
          <a:endParaRPr lang="x-none"/>
        </a:p>
      </dgm:t>
    </dgm:pt>
    <dgm:pt modelId="{C9C888C9-277E-49EA-911A-32B463E539EB}" type="pres">
      <dgm:prSet presAssocID="{4FAFC073-4B08-4F36-9184-C6960004007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C0B1747-7493-47B1-ADC4-ABA593883A3B}" type="pres">
      <dgm:prSet presAssocID="{4FAFC073-4B08-4F36-9184-C6960004007F}" presName="Name1" presStyleCnt="0"/>
      <dgm:spPr/>
    </dgm:pt>
    <dgm:pt modelId="{EB63871B-4430-45EC-BD2E-A38DF97D9EC7}" type="pres">
      <dgm:prSet presAssocID="{4FAFC073-4B08-4F36-9184-C6960004007F}" presName="cycle" presStyleCnt="0"/>
      <dgm:spPr/>
    </dgm:pt>
    <dgm:pt modelId="{2DA91AE1-5133-49EE-A976-4F4A56357BE4}" type="pres">
      <dgm:prSet presAssocID="{4FAFC073-4B08-4F36-9184-C6960004007F}" presName="srcNode" presStyleLbl="node1" presStyleIdx="0" presStyleCnt="1"/>
      <dgm:spPr/>
    </dgm:pt>
    <dgm:pt modelId="{4C8E2B8A-5633-4683-B9D0-87A2895FC122}" type="pres">
      <dgm:prSet presAssocID="{4FAFC073-4B08-4F36-9184-C6960004007F}" presName="conn" presStyleLbl="parChTrans1D2" presStyleIdx="0" presStyleCnt="1"/>
      <dgm:spPr/>
      <dgm:t>
        <a:bodyPr/>
        <a:lstStyle/>
        <a:p>
          <a:endParaRPr lang="ru-RU"/>
        </a:p>
      </dgm:t>
    </dgm:pt>
    <dgm:pt modelId="{60539550-727B-4CD5-9174-51910766CABA}" type="pres">
      <dgm:prSet presAssocID="{4FAFC073-4B08-4F36-9184-C6960004007F}" presName="extraNode" presStyleLbl="node1" presStyleIdx="0" presStyleCnt="1"/>
      <dgm:spPr/>
    </dgm:pt>
    <dgm:pt modelId="{6A77FE9D-4EFF-4B06-87BF-F96A1A8190EC}" type="pres">
      <dgm:prSet presAssocID="{4FAFC073-4B08-4F36-9184-C6960004007F}" presName="dstNode" presStyleLbl="node1" presStyleIdx="0" presStyleCnt="1"/>
      <dgm:spPr/>
    </dgm:pt>
    <dgm:pt modelId="{083BEBEF-1342-4630-B95F-A3C5075A2B9B}" type="pres">
      <dgm:prSet presAssocID="{D289EFB7-3AFA-459A-AC4B-C0C5E9768362}" presName="text_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A07D22-03FB-4AF3-8E32-B92A29AF7480}" type="pres">
      <dgm:prSet presAssocID="{D289EFB7-3AFA-459A-AC4B-C0C5E9768362}" presName="accent_1" presStyleCnt="0"/>
      <dgm:spPr/>
    </dgm:pt>
    <dgm:pt modelId="{E66210E0-A37C-43D8-8FD2-02D96DB69FE8}" type="pres">
      <dgm:prSet presAssocID="{D289EFB7-3AFA-459A-AC4B-C0C5E9768362}" presName="accentRepeatNode" presStyleLbl="solidFgAcc1" presStyleIdx="0" presStyleCnt="1"/>
      <dgm:spPr/>
    </dgm:pt>
  </dgm:ptLst>
  <dgm:cxnLst>
    <dgm:cxn modelId="{2D51CDE1-9942-4878-BB04-66D6D3771B89}" type="presOf" srcId="{0DF4C2FB-AF7E-4F06-BD3D-0FF8E606AC24}" destId="{4C8E2B8A-5633-4683-B9D0-87A2895FC122}" srcOrd="0" destOrd="0" presId="urn:microsoft.com/office/officeart/2008/layout/VerticalCurvedList"/>
    <dgm:cxn modelId="{78264768-1A21-4504-B49E-221A96D59D08}" srcId="{4FAFC073-4B08-4F36-9184-C6960004007F}" destId="{D289EFB7-3AFA-459A-AC4B-C0C5E9768362}" srcOrd="0" destOrd="0" parTransId="{8DD1BB6F-19C5-4293-B69E-AAA140D27C98}" sibTransId="{0DF4C2FB-AF7E-4F06-BD3D-0FF8E606AC24}"/>
    <dgm:cxn modelId="{D210A4C3-A8AC-41A0-83C9-032A59BC1AB8}" type="presOf" srcId="{4FAFC073-4B08-4F36-9184-C6960004007F}" destId="{C9C888C9-277E-49EA-911A-32B463E539EB}" srcOrd="0" destOrd="0" presId="urn:microsoft.com/office/officeart/2008/layout/VerticalCurvedList"/>
    <dgm:cxn modelId="{250F9A38-C2C7-4D14-B946-AA1E6B02B102}" type="presOf" srcId="{D289EFB7-3AFA-459A-AC4B-C0C5E9768362}" destId="{083BEBEF-1342-4630-B95F-A3C5075A2B9B}" srcOrd="0" destOrd="0" presId="urn:microsoft.com/office/officeart/2008/layout/VerticalCurvedList"/>
    <dgm:cxn modelId="{159FF0A6-2CE2-4246-A19C-AA28166F8A22}" type="presParOf" srcId="{C9C888C9-277E-49EA-911A-32B463E539EB}" destId="{2C0B1747-7493-47B1-ADC4-ABA593883A3B}" srcOrd="0" destOrd="0" presId="urn:microsoft.com/office/officeart/2008/layout/VerticalCurvedList"/>
    <dgm:cxn modelId="{D746B851-1857-43D5-926A-BC998287BEB4}" type="presParOf" srcId="{2C0B1747-7493-47B1-ADC4-ABA593883A3B}" destId="{EB63871B-4430-45EC-BD2E-A38DF97D9EC7}" srcOrd="0" destOrd="0" presId="urn:microsoft.com/office/officeart/2008/layout/VerticalCurvedList"/>
    <dgm:cxn modelId="{69225D34-D00D-4AB2-8C2E-40B24AC6DC9F}" type="presParOf" srcId="{EB63871B-4430-45EC-BD2E-A38DF97D9EC7}" destId="{2DA91AE1-5133-49EE-A976-4F4A56357BE4}" srcOrd="0" destOrd="0" presId="urn:microsoft.com/office/officeart/2008/layout/VerticalCurvedList"/>
    <dgm:cxn modelId="{247A6920-551A-4851-A374-CB9E863E205C}" type="presParOf" srcId="{EB63871B-4430-45EC-BD2E-A38DF97D9EC7}" destId="{4C8E2B8A-5633-4683-B9D0-87A2895FC122}" srcOrd="1" destOrd="0" presId="urn:microsoft.com/office/officeart/2008/layout/VerticalCurvedList"/>
    <dgm:cxn modelId="{14876C0E-960D-4E94-8929-94AA82EA40D0}" type="presParOf" srcId="{EB63871B-4430-45EC-BD2E-A38DF97D9EC7}" destId="{60539550-727B-4CD5-9174-51910766CABA}" srcOrd="2" destOrd="0" presId="urn:microsoft.com/office/officeart/2008/layout/VerticalCurvedList"/>
    <dgm:cxn modelId="{1DA0BC2B-7DA9-4C95-A9BA-880669324D37}" type="presParOf" srcId="{EB63871B-4430-45EC-BD2E-A38DF97D9EC7}" destId="{6A77FE9D-4EFF-4B06-87BF-F96A1A8190EC}" srcOrd="3" destOrd="0" presId="urn:microsoft.com/office/officeart/2008/layout/VerticalCurvedList"/>
    <dgm:cxn modelId="{88FDA844-799E-42AE-9F9F-28F4C678D176}" type="presParOf" srcId="{2C0B1747-7493-47B1-ADC4-ABA593883A3B}" destId="{083BEBEF-1342-4630-B95F-A3C5075A2B9B}" srcOrd="1" destOrd="0" presId="urn:microsoft.com/office/officeart/2008/layout/VerticalCurvedList"/>
    <dgm:cxn modelId="{47336625-5F76-4D53-8BAA-E87741118BAF}" type="presParOf" srcId="{2C0B1747-7493-47B1-ADC4-ABA593883A3B}" destId="{28A07D22-03FB-4AF3-8E32-B92A29AF7480}" srcOrd="2" destOrd="0" presId="urn:microsoft.com/office/officeart/2008/layout/VerticalCurvedList"/>
    <dgm:cxn modelId="{668701A6-70F6-40B6-9042-9B833EC7E1B5}" type="presParOf" srcId="{28A07D22-03FB-4AF3-8E32-B92A29AF7480}" destId="{E66210E0-A37C-43D8-8FD2-02D96DB69FE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1950FD-222E-4D25-BA5E-ED07DC749B7D}">
      <dsp:nvSpPr>
        <dsp:cNvPr id="0" name=""/>
        <dsp:cNvSpPr/>
      </dsp:nvSpPr>
      <dsp:spPr>
        <a:xfrm>
          <a:off x="525065" y="1644"/>
          <a:ext cx="9922668" cy="9887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Под </a:t>
          </a:r>
          <a:r>
            <a:rPr lang="ru-RU" sz="1900" b="1" kern="1200" dirty="0"/>
            <a:t>факторным анализом </a:t>
          </a:r>
          <a:r>
            <a:rPr lang="ru-RU" sz="1900" kern="1200" dirty="0"/>
            <a:t>понимается методика комплексного и системного изучения и измерения воздействия факторов на величину результативных показателей. Различают следующие типы факторного анализа:</a:t>
          </a:r>
          <a:endParaRPr lang="x-none" sz="1900" kern="1200" dirty="0"/>
        </a:p>
      </dsp:txBody>
      <dsp:txXfrm>
        <a:off x="525065" y="1644"/>
        <a:ext cx="9922668" cy="988749"/>
      </dsp:txXfrm>
    </dsp:sp>
    <dsp:sp modelId="{35932254-D69B-4948-92E2-C86122E8E0CD}">
      <dsp:nvSpPr>
        <dsp:cNvPr id="0" name=""/>
        <dsp:cNvSpPr/>
      </dsp:nvSpPr>
      <dsp:spPr>
        <a:xfrm>
          <a:off x="525065" y="1168369"/>
          <a:ext cx="988749" cy="98874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084AB-1084-4BC3-96A6-B3B3F3FCAD6F}">
      <dsp:nvSpPr>
        <dsp:cNvPr id="0" name=""/>
        <dsp:cNvSpPr/>
      </dsp:nvSpPr>
      <dsp:spPr>
        <a:xfrm>
          <a:off x="1573140" y="1168369"/>
          <a:ext cx="8874593" cy="98874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v"/>
          </a:pPr>
          <a:r>
            <a:rPr lang="ru-RU" sz="1800" kern="1200" dirty="0"/>
            <a:t>детерминированный и стохастический;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прямой и обратный;</a:t>
          </a:r>
          <a:endParaRPr lang="x-none" sz="1800" kern="1200" dirty="0"/>
        </a:p>
      </dsp:txBody>
      <dsp:txXfrm>
        <a:off x="1573140" y="1168369"/>
        <a:ext cx="8874593" cy="988749"/>
      </dsp:txXfrm>
    </dsp:sp>
    <dsp:sp modelId="{85A9FFBE-E71A-4D24-A4BA-E9D872137E2E}">
      <dsp:nvSpPr>
        <dsp:cNvPr id="0" name=""/>
        <dsp:cNvSpPr/>
      </dsp:nvSpPr>
      <dsp:spPr>
        <a:xfrm>
          <a:off x="525065" y="2275768"/>
          <a:ext cx="988749" cy="98874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C86948-88FD-41B1-8B14-39A38F371C39}">
      <dsp:nvSpPr>
        <dsp:cNvPr id="0" name=""/>
        <dsp:cNvSpPr/>
      </dsp:nvSpPr>
      <dsp:spPr>
        <a:xfrm>
          <a:off x="1573140" y="2275768"/>
          <a:ext cx="8874593" cy="98874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одноступенчатый и многоступенчатый;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статический и динамичный;</a:t>
          </a:r>
          <a:endParaRPr lang="x-none" sz="1800" kern="1200" dirty="0"/>
        </a:p>
      </dsp:txBody>
      <dsp:txXfrm>
        <a:off x="1573140" y="2275768"/>
        <a:ext cx="8874593" cy="988749"/>
      </dsp:txXfrm>
    </dsp:sp>
    <dsp:sp modelId="{14EAC146-769B-4064-8ABB-AEB072A57567}">
      <dsp:nvSpPr>
        <dsp:cNvPr id="0" name=""/>
        <dsp:cNvSpPr/>
      </dsp:nvSpPr>
      <dsp:spPr>
        <a:xfrm>
          <a:off x="525065" y="3383168"/>
          <a:ext cx="988749" cy="98874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FA7DA-0888-4A71-99A5-1A397884E6F2}">
      <dsp:nvSpPr>
        <dsp:cNvPr id="0" name=""/>
        <dsp:cNvSpPr/>
      </dsp:nvSpPr>
      <dsp:spPr>
        <a:xfrm>
          <a:off x="1573140" y="3383168"/>
          <a:ext cx="8874593" cy="98874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ретроспективный и перспективный (прогнозный).</a:t>
          </a:r>
          <a:endParaRPr lang="x-none" sz="1800" kern="1200" dirty="0"/>
        </a:p>
      </dsp:txBody>
      <dsp:txXfrm>
        <a:off x="1573140" y="3383168"/>
        <a:ext cx="8874593" cy="98874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1504E3-4B30-4F04-8B27-B55E8C55C93D}">
      <dsp:nvSpPr>
        <dsp:cNvPr id="0" name=""/>
        <dsp:cNvSpPr/>
      </dsp:nvSpPr>
      <dsp:spPr>
        <a:xfrm>
          <a:off x="-5943603" y="-909532"/>
          <a:ext cx="7075648" cy="7075648"/>
        </a:xfrm>
        <a:prstGeom prst="blockArc">
          <a:avLst>
            <a:gd name="adj1" fmla="val 18900000"/>
            <a:gd name="adj2" fmla="val 2700000"/>
            <a:gd name="adj3" fmla="val 30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31ECDC-7F36-450F-8E55-DF7F6AD15500}">
      <dsp:nvSpPr>
        <dsp:cNvPr id="0" name=""/>
        <dsp:cNvSpPr/>
      </dsp:nvSpPr>
      <dsp:spPr>
        <a:xfrm>
          <a:off x="421673" y="276811"/>
          <a:ext cx="11025584" cy="5534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27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Отбор факторов, определяющих исследуемые результативные показатели.</a:t>
          </a:r>
          <a:endParaRPr lang="x-none" sz="1600" kern="1200" dirty="0"/>
        </a:p>
      </dsp:txBody>
      <dsp:txXfrm>
        <a:off x="421673" y="276811"/>
        <a:ext cx="11025584" cy="553413"/>
      </dsp:txXfrm>
    </dsp:sp>
    <dsp:sp modelId="{25A5B007-0A13-4506-84AD-DF36AB7E0D70}">
      <dsp:nvSpPr>
        <dsp:cNvPr id="0" name=""/>
        <dsp:cNvSpPr/>
      </dsp:nvSpPr>
      <dsp:spPr>
        <a:xfrm>
          <a:off x="75790" y="207635"/>
          <a:ext cx="691766" cy="6917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2D5454-1B43-45A4-AA65-F23C9E9AE7E8}">
      <dsp:nvSpPr>
        <dsp:cNvPr id="0" name=""/>
        <dsp:cNvSpPr/>
      </dsp:nvSpPr>
      <dsp:spPr>
        <a:xfrm>
          <a:off x="876893" y="1106826"/>
          <a:ext cx="10570363" cy="5534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27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Классификация и систематизация факторов с целью обеспечения комплексного и системного подхода к исследованию их влияния на результаты хозяйственной деятельности.</a:t>
          </a:r>
          <a:endParaRPr lang="x-none" sz="1600" kern="1200" dirty="0"/>
        </a:p>
      </dsp:txBody>
      <dsp:txXfrm>
        <a:off x="876893" y="1106826"/>
        <a:ext cx="10570363" cy="553413"/>
      </dsp:txXfrm>
    </dsp:sp>
    <dsp:sp modelId="{E1FAD3A9-8F54-40EC-893D-A56BDA3546ED}">
      <dsp:nvSpPr>
        <dsp:cNvPr id="0" name=""/>
        <dsp:cNvSpPr/>
      </dsp:nvSpPr>
      <dsp:spPr>
        <a:xfrm>
          <a:off x="531010" y="1037649"/>
          <a:ext cx="691766" cy="6917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2DCF88-C1D5-44EB-AB83-3DD1D20A6EED}">
      <dsp:nvSpPr>
        <dsp:cNvPr id="0" name=""/>
        <dsp:cNvSpPr/>
      </dsp:nvSpPr>
      <dsp:spPr>
        <a:xfrm>
          <a:off x="1085054" y="1936840"/>
          <a:ext cx="10362203" cy="5534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27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Определение формы зависимости между факторами и результативным показателем.</a:t>
          </a:r>
          <a:endParaRPr lang="x-none" sz="1600" kern="1200" dirty="0"/>
        </a:p>
      </dsp:txBody>
      <dsp:txXfrm>
        <a:off x="1085054" y="1936840"/>
        <a:ext cx="10362203" cy="553413"/>
      </dsp:txXfrm>
    </dsp:sp>
    <dsp:sp modelId="{2791CA98-0840-4C4D-BEA6-42AD367D3B28}">
      <dsp:nvSpPr>
        <dsp:cNvPr id="0" name=""/>
        <dsp:cNvSpPr/>
      </dsp:nvSpPr>
      <dsp:spPr>
        <a:xfrm>
          <a:off x="739171" y="1867664"/>
          <a:ext cx="691766" cy="6917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527C33-6BD6-4DB2-85D3-758B217C0185}">
      <dsp:nvSpPr>
        <dsp:cNvPr id="0" name=""/>
        <dsp:cNvSpPr/>
      </dsp:nvSpPr>
      <dsp:spPr>
        <a:xfrm>
          <a:off x="1085054" y="2766329"/>
          <a:ext cx="10362203" cy="5534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27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 Моделирование взаимосвязей между результативным и факторными показателями.</a:t>
          </a:r>
          <a:endParaRPr lang="x-none" sz="1600" kern="1200" dirty="0"/>
        </a:p>
      </dsp:txBody>
      <dsp:txXfrm>
        <a:off x="1085054" y="2766329"/>
        <a:ext cx="10362203" cy="553413"/>
      </dsp:txXfrm>
    </dsp:sp>
    <dsp:sp modelId="{71247BF0-7BC9-4FC6-AF64-15D3B757A287}">
      <dsp:nvSpPr>
        <dsp:cNvPr id="0" name=""/>
        <dsp:cNvSpPr/>
      </dsp:nvSpPr>
      <dsp:spPr>
        <a:xfrm>
          <a:off x="739171" y="2697153"/>
          <a:ext cx="691766" cy="6917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60AB74-DE51-410D-8A56-58CBD59FA715}">
      <dsp:nvSpPr>
        <dsp:cNvPr id="0" name=""/>
        <dsp:cNvSpPr/>
      </dsp:nvSpPr>
      <dsp:spPr>
        <a:xfrm>
          <a:off x="837360" y="3591463"/>
          <a:ext cx="10570363" cy="5534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27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Расчет влияния факторов и оценка роли каждого из них в изменении величины результативного показателя.</a:t>
          </a:r>
          <a:endParaRPr lang="x-none" sz="1600" kern="1200" dirty="0"/>
        </a:p>
      </dsp:txBody>
      <dsp:txXfrm>
        <a:off x="837360" y="3591463"/>
        <a:ext cx="10570363" cy="553413"/>
      </dsp:txXfrm>
    </dsp:sp>
    <dsp:sp modelId="{AF2C45A0-06EA-4CE1-8BCB-8C4D9BB89E27}">
      <dsp:nvSpPr>
        <dsp:cNvPr id="0" name=""/>
        <dsp:cNvSpPr/>
      </dsp:nvSpPr>
      <dsp:spPr>
        <a:xfrm>
          <a:off x="531010" y="3527167"/>
          <a:ext cx="691766" cy="6917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6AB5F5-DB0C-4850-A8AC-FB0A617AC6E9}">
      <dsp:nvSpPr>
        <dsp:cNvPr id="0" name=""/>
        <dsp:cNvSpPr/>
      </dsp:nvSpPr>
      <dsp:spPr>
        <a:xfrm>
          <a:off x="421673" y="4426359"/>
          <a:ext cx="11025584" cy="5534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927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Работа с факторной моделью (практическое ее использование для управления экономическими процессами)</a:t>
          </a:r>
          <a:endParaRPr lang="x-none" sz="1600" kern="1200" dirty="0"/>
        </a:p>
      </dsp:txBody>
      <dsp:txXfrm>
        <a:off x="421673" y="4426359"/>
        <a:ext cx="11025584" cy="553413"/>
      </dsp:txXfrm>
    </dsp:sp>
    <dsp:sp modelId="{9700841D-F9AB-4518-A50E-731FE8AE728D}">
      <dsp:nvSpPr>
        <dsp:cNvPr id="0" name=""/>
        <dsp:cNvSpPr/>
      </dsp:nvSpPr>
      <dsp:spPr>
        <a:xfrm>
          <a:off x="75790" y="4357182"/>
          <a:ext cx="691766" cy="6917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AB1CDD-BAB3-458A-B1B3-0B5CB553335E}">
      <dsp:nvSpPr>
        <dsp:cNvPr id="0" name=""/>
        <dsp:cNvSpPr/>
      </dsp:nvSpPr>
      <dsp:spPr>
        <a:xfrm>
          <a:off x="822959" y="0"/>
          <a:ext cx="9326880" cy="469702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tint val="40000"/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68BA904-CA35-4349-AF46-82E970507A7E}">
      <dsp:nvSpPr>
        <dsp:cNvPr id="0" name=""/>
        <dsp:cNvSpPr/>
      </dsp:nvSpPr>
      <dsp:spPr>
        <a:xfrm>
          <a:off x="5491" y="1409108"/>
          <a:ext cx="2641401" cy="18788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На основе теоретических и практических знаний, приобретенных в этой отрасли</a:t>
          </a:r>
          <a:endParaRPr lang="x-none" sz="1600" kern="1200" dirty="0"/>
        </a:p>
      </dsp:txBody>
      <dsp:txXfrm>
        <a:off x="5491" y="1409108"/>
        <a:ext cx="2641401" cy="1878810"/>
      </dsp:txXfrm>
    </dsp:sp>
    <dsp:sp modelId="{F1EC9AED-34D1-4FBB-A6F9-5D5322874763}">
      <dsp:nvSpPr>
        <dsp:cNvPr id="0" name=""/>
        <dsp:cNvSpPr/>
      </dsp:nvSpPr>
      <dsp:spPr>
        <a:xfrm>
          <a:off x="2778963" y="1409108"/>
          <a:ext cx="2641401" cy="18788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Чем больший комплекс факторов исследуется, тем точнее будут результаты анализа</a:t>
          </a:r>
          <a:endParaRPr lang="x-none" sz="1600" kern="1200" dirty="0"/>
        </a:p>
      </dsp:txBody>
      <dsp:txXfrm>
        <a:off x="2778963" y="1409108"/>
        <a:ext cx="2641401" cy="1878810"/>
      </dsp:txXfrm>
    </dsp:sp>
    <dsp:sp modelId="{0EFB5630-1C7A-4BD2-BD4B-0784C73EACEB}">
      <dsp:nvSpPr>
        <dsp:cNvPr id="0" name=""/>
        <dsp:cNvSpPr/>
      </dsp:nvSpPr>
      <dsp:spPr>
        <a:xfrm>
          <a:off x="5552435" y="1409108"/>
          <a:ext cx="2641401" cy="18788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Выявления взаимосвязей  и взаимозависимостей между показателями</a:t>
          </a:r>
          <a:endParaRPr lang="x-none" sz="1600" kern="1200" dirty="0"/>
        </a:p>
      </dsp:txBody>
      <dsp:txXfrm>
        <a:off x="5552435" y="1409108"/>
        <a:ext cx="2641401" cy="1878810"/>
      </dsp:txXfrm>
    </dsp:sp>
    <dsp:sp modelId="{F39ABBF5-FE1C-44F5-A9DC-C938226C9910}">
      <dsp:nvSpPr>
        <dsp:cNvPr id="0" name=""/>
        <dsp:cNvSpPr/>
      </dsp:nvSpPr>
      <dsp:spPr>
        <a:xfrm>
          <a:off x="8325906" y="1409108"/>
          <a:ext cx="2641401" cy="18788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glow" dir="tl">
            <a:rot lat="0" lon="0" rev="1800000"/>
          </a:lightRig>
        </a:scene3d>
        <a:sp3d contourW="10160" prstMaterial="dkEdge">
          <a:bevelT w="0" h="0" prst="angle"/>
          <a:contourClr>
            <a:schemeClr val="accent1">
              <a:hueOff val="0"/>
              <a:satOff val="0"/>
              <a:lumOff val="0"/>
              <a:alphaOff val="0"/>
              <a:shade val="3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Необходима систематизация  влияния факторов на результативный признак. </a:t>
          </a:r>
          <a:endParaRPr lang="x-none" sz="1600" kern="1200" dirty="0"/>
        </a:p>
      </dsp:txBody>
      <dsp:txXfrm>
        <a:off x="8325906" y="1409108"/>
        <a:ext cx="2641401" cy="187881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80313D-CE9E-429C-A4E9-7F8E6CEDBECE}">
      <dsp:nvSpPr>
        <dsp:cNvPr id="0" name=""/>
        <dsp:cNvSpPr/>
      </dsp:nvSpPr>
      <dsp:spPr>
        <a:xfrm>
          <a:off x="0" y="0"/>
          <a:ext cx="9326880" cy="15448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Систематизация в целом — это размещение изучаемых явлений или объектов в определенном порядке с выявлением их взаимосвязи и подчиненности.</a:t>
          </a:r>
          <a:endParaRPr lang="x-none" sz="1800" kern="1200" dirty="0"/>
        </a:p>
      </dsp:txBody>
      <dsp:txXfrm>
        <a:off x="0" y="0"/>
        <a:ext cx="7750344" cy="1544865"/>
      </dsp:txXfrm>
    </dsp:sp>
    <dsp:sp modelId="{B6B9082C-2D1E-4FEF-BC66-BDB3AF563FA8}">
      <dsp:nvSpPr>
        <dsp:cNvPr id="0" name=""/>
        <dsp:cNvSpPr/>
      </dsp:nvSpPr>
      <dsp:spPr>
        <a:xfrm>
          <a:off x="822959" y="1802343"/>
          <a:ext cx="9326880" cy="15448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Одним из способов систематизации факторов является создание детерминированных факторных систем. </a:t>
          </a:r>
          <a:endParaRPr lang="x-none" sz="1800" kern="1200" dirty="0"/>
        </a:p>
      </dsp:txBody>
      <dsp:txXfrm>
        <a:off x="822959" y="1802343"/>
        <a:ext cx="7499757" cy="1544865"/>
      </dsp:txXfrm>
    </dsp:sp>
    <dsp:sp modelId="{917EEC10-D81A-46EC-B216-C81D93223897}">
      <dsp:nvSpPr>
        <dsp:cNvPr id="0" name=""/>
        <dsp:cNvSpPr/>
      </dsp:nvSpPr>
      <dsp:spPr>
        <a:xfrm>
          <a:off x="1645919" y="3604686"/>
          <a:ext cx="9326880" cy="15448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/>
            <a:t>Создать факторную систему</a:t>
          </a:r>
          <a:r>
            <a:rPr lang="ru-RU" sz="1800" i="1" kern="1200" dirty="0"/>
            <a:t> -</a:t>
          </a:r>
          <a:r>
            <a:rPr lang="ru-RU" sz="1800" kern="1200" dirty="0"/>
            <a:t> значит представить изучаемое явление в виде алгебраической суммы, частного или произведения нескольких факторов, определяющих его величину и находящихся с ним в функциональной зависимости.</a:t>
          </a:r>
          <a:endParaRPr lang="x-none" sz="1800" kern="1200" dirty="0"/>
        </a:p>
      </dsp:txBody>
      <dsp:txXfrm>
        <a:off x="1645919" y="3604686"/>
        <a:ext cx="7499757" cy="1544865"/>
      </dsp:txXfrm>
    </dsp:sp>
    <dsp:sp modelId="{A1DEA08B-24B1-4EB4-92F3-604D638079A8}">
      <dsp:nvSpPr>
        <dsp:cNvPr id="0" name=""/>
        <dsp:cNvSpPr/>
      </dsp:nvSpPr>
      <dsp:spPr>
        <a:xfrm>
          <a:off x="8322717" y="1171523"/>
          <a:ext cx="1004162" cy="100416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x-none" sz="3600" kern="1200"/>
        </a:p>
      </dsp:txBody>
      <dsp:txXfrm>
        <a:off x="8322717" y="1171523"/>
        <a:ext cx="1004162" cy="1004162"/>
      </dsp:txXfrm>
    </dsp:sp>
    <dsp:sp modelId="{BA59BF0C-4F9C-4185-84BA-21AD534E5D81}">
      <dsp:nvSpPr>
        <dsp:cNvPr id="0" name=""/>
        <dsp:cNvSpPr/>
      </dsp:nvSpPr>
      <dsp:spPr>
        <a:xfrm>
          <a:off x="9145677" y="2963567"/>
          <a:ext cx="1004162" cy="100416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x-none" sz="3600" kern="1200"/>
        </a:p>
      </dsp:txBody>
      <dsp:txXfrm>
        <a:off x="9145677" y="2963567"/>
        <a:ext cx="1004162" cy="100416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18C7AF-314F-4169-91D3-562CDAE6DDE3}">
      <dsp:nvSpPr>
        <dsp:cNvPr id="0" name=""/>
        <dsp:cNvSpPr/>
      </dsp:nvSpPr>
      <dsp:spPr>
        <a:xfrm>
          <a:off x="-5477004" y="-838697"/>
          <a:ext cx="6522146" cy="652214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BAF90D-EB13-4B9C-84D1-3F2615015EEF}">
      <dsp:nvSpPr>
        <dsp:cNvPr id="0" name=""/>
        <dsp:cNvSpPr/>
      </dsp:nvSpPr>
      <dsp:spPr>
        <a:xfrm>
          <a:off x="672451" y="484475"/>
          <a:ext cx="10233490" cy="9689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910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Под факторным анализом понимается методика комплексного и системного изучения и измерения воздействия факторов на величину результативных показателей.</a:t>
          </a:r>
          <a:endParaRPr lang="x-none" sz="1900" kern="1200" dirty="0"/>
        </a:p>
      </dsp:txBody>
      <dsp:txXfrm>
        <a:off x="672451" y="484475"/>
        <a:ext cx="10233490" cy="968950"/>
      </dsp:txXfrm>
    </dsp:sp>
    <dsp:sp modelId="{F19E0BFE-A9BE-4572-94FF-077B7A6287A0}">
      <dsp:nvSpPr>
        <dsp:cNvPr id="0" name=""/>
        <dsp:cNvSpPr/>
      </dsp:nvSpPr>
      <dsp:spPr>
        <a:xfrm>
          <a:off x="66857" y="363356"/>
          <a:ext cx="1211187" cy="121118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5C00D8-4AB4-47E5-876E-DBED3DA29A7D}">
      <dsp:nvSpPr>
        <dsp:cNvPr id="0" name=""/>
        <dsp:cNvSpPr/>
      </dsp:nvSpPr>
      <dsp:spPr>
        <a:xfrm>
          <a:off x="1024665" y="1630171"/>
          <a:ext cx="9881277" cy="15844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910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Создать факторную систему - значит представить изучаемое явление в виде алгебраической суммы, частного или произведения нескольких факторов, определяющих его величину и находящихся с ним в функциональной зависимости.</a:t>
          </a:r>
          <a:endParaRPr lang="x-none" sz="1900" kern="1200" dirty="0"/>
        </a:p>
      </dsp:txBody>
      <dsp:txXfrm>
        <a:off x="1024665" y="1630171"/>
        <a:ext cx="9881277" cy="1584408"/>
      </dsp:txXfrm>
    </dsp:sp>
    <dsp:sp modelId="{879021A8-98E7-4CD5-9F0B-52DD2974808D}">
      <dsp:nvSpPr>
        <dsp:cNvPr id="0" name=""/>
        <dsp:cNvSpPr/>
      </dsp:nvSpPr>
      <dsp:spPr>
        <a:xfrm>
          <a:off x="419071" y="1816782"/>
          <a:ext cx="1211187" cy="121118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1DECEF-CFAB-4709-A078-7A35B72C20CF}">
      <dsp:nvSpPr>
        <dsp:cNvPr id="0" name=""/>
        <dsp:cNvSpPr/>
      </dsp:nvSpPr>
      <dsp:spPr>
        <a:xfrm>
          <a:off x="672451" y="3391326"/>
          <a:ext cx="10233490" cy="9689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9104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Формы зависимостей между показателями могут быть </a:t>
          </a:r>
          <a:r>
            <a:rPr lang="ru-RU" sz="1900" b="1" kern="1200" dirty="0"/>
            <a:t>функциональная</a:t>
          </a:r>
          <a:r>
            <a:rPr lang="ru-RU" sz="1900" kern="1200" dirty="0"/>
            <a:t> или </a:t>
          </a:r>
          <a:r>
            <a:rPr lang="ru-RU" sz="1900" b="1" kern="1200" dirty="0"/>
            <a:t>стохастическая</a:t>
          </a:r>
          <a:r>
            <a:rPr lang="ru-RU" sz="1900" kern="1200" dirty="0"/>
            <a:t>, </a:t>
          </a:r>
          <a:r>
            <a:rPr lang="ru-RU" sz="1900" b="1" kern="1200" dirty="0"/>
            <a:t>прямая</a:t>
          </a:r>
          <a:r>
            <a:rPr lang="ru-RU" sz="1900" kern="1200" dirty="0"/>
            <a:t> или </a:t>
          </a:r>
          <a:r>
            <a:rPr lang="ru-RU" sz="1900" b="1" kern="1200" dirty="0"/>
            <a:t>обратная</a:t>
          </a:r>
          <a:r>
            <a:rPr lang="ru-RU" sz="1900" kern="1200" dirty="0"/>
            <a:t>, </a:t>
          </a:r>
          <a:r>
            <a:rPr lang="ru-RU" sz="1900" b="1" kern="1200" dirty="0"/>
            <a:t>прямолинейная</a:t>
          </a:r>
          <a:r>
            <a:rPr lang="ru-RU" sz="1900" kern="1200" dirty="0"/>
            <a:t> или </a:t>
          </a:r>
          <a:r>
            <a:rPr lang="ru-RU" sz="1900" b="1" kern="1200" dirty="0"/>
            <a:t>криволинейная</a:t>
          </a:r>
          <a:endParaRPr lang="x-none" sz="1900" kern="1200" dirty="0"/>
        </a:p>
      </dsp:txBody>
      <dsp:txXfrm>
        <a:off x="672451" y="3391326"/>
        <a:ext cx="10233490" cy="968950"/>
      </dsp:txXfrm>
    </dsp:sp>
    <dsp:sp modelId="{AAF3EA98-804F-46AE-B3BC-AD0BD655951F}">
      <dsp:nvSpPr>
        <dsp:cNvPr id="0" name=""/>
        <dsp:cNvSpPr/>
      </dsp:nvSpPr>
      <dsp:spPr>
        <a:xfrm>
          <a:off x="66857" y="3270207"/>
          <a:ext cx="1211187" cy="121118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6376EE-97DD-41A5-AFE6-74DDC6C2EC76}">
      <dsp:nvSpPr>
        <dsp:cNvPr id="0" name=""/>
        <dsp:cNvSpPr/>
      </dsp:nvSpPr>
      <dsp:spPr>
        <a:xfrm>
          <a:off x="0" y="0"/>
          <a:ext cx="9326880" cy="14534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/>
            <a:t>Моделирование </a:t>
          </a:r>
          <a:r>
            <a:rPr lang="ru-RU" sz="2100" kern="1200" dirty="0"/>
            <a:t>позволяет установить взаимосвязь исследуемого показателя с факторными в форме конкретного математического уравнения.</a:t>
          </a:r>
          <a:endParaRPr lang="x-none" sz="2100" kern="1200" dirty="0"/>
        </a:p>
      </dsp:txBody>
      <dsp:txXfrm>
        <a:off x="0" y="0"/>
        <a:ext cx="7843659" cy="1453425"/>
      </dsp:txXfrm>
    </dsp:sp>
    <dsp:sp modelId="{9E331271-FAA8-4AD6-8FEB-83ABA1173C5F}">
      <dsp:nvSpPr>
        <dsp:cNvPr id="0" name=""/>
        <dsp:cNvSpPr/>
      </dsp:nvSpPr>
      <dsp:spPr>
        <a:xfrm>
          <a:off x="822959" y="1695663"/>
          <a:ext cx="9326880" cy="14534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В факторном анализе различают модели </a:t>
          </a:r>
          <a:r>
            <a:rPr lang="ru-RU" sz="2100" b="1" kern="1200" dirty="0"/>
            <a:t>детерминированные </a:t>
          </a:r>
          <a:r>
            <a:rPr lang="ru-RU" sz="2100" kern="1200" dirty="0"/>
            <a:t>(функциональные) и </a:t>
          </a:r>
          <a:r>
            <a:rPr lang="ru-RU" sz="2100" b="1" kern="1200" dirty="0"/>
            <a:t>стохастические</a:t>
          </a:r>
          <a:r>
            <a:rPr lang="ru-RU" sz="2100" kern="1200" dirty="0"/>
            <a:t> (корреляционные). </a:t>
          </a:r>
          <a:endParaRPr lang="x-none" sz="2100" kern="1200" dirty="0"/>
        </a:p>
      </dsp:txBody>
      <dsp:txXfrm>
        <a:off x="822959" y="1695663"/>
        <a:ext cx="7559193" cy="1453425"/>
      </dsp:txXfrm>
    </dsp:sp>
    <dsp:sp modelId="{F3DF5176-44FA-40C7-87E1-DBCFB37E4E9A}">
      <dsp:nvSpPr>
        <dsp:cNvPr id="0" name=""/>
        <dsp:cNvSpPr/>
      </dsp:nvSpPr>
      <dsp:spPr>
        <a:xfrm>
          <a:off x="1645919" y="3391326"/>
          <a:ext cx="9326880" cy="14534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С помощью детерминированных факторных моделей исследуется функциональная связь между результативным показателем (функцией) и факторами (аргументами).</a:t>
          </a:r>
          <a:endParaRPr lang="x-none" sz="2100" kern="1200" dirty="0"/>
        </a:p>
      </dsp:txBody>
      <dsp:txXfrm>
        <a:off x="1645919" y="3391326"/>
        <a:ext cx="7559193" cy="1453425"/>
      </dsp:txXfrm>
    </dsp:sp>
    <dsp:sp modelId="{E1366C23-9019-4476-993F-EDC8B06EB51A}">
      <dsp:nvSpPr>
        <dsp:cNvPr id="0" name=""/>
        <dsp:cNvSpPr/>
      </dsp:nvSpPr>
      <dsp:spPr>
        <a:xfrm>
          <a:off x="8382153" y="1102181"/>
          <a:ext cx="944726" cy="94472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x-none" sz="3600" kern="1200"/>
        </a:p>
      </dsp:txBody>
      <dsp:txXfrm>
        <a:off x="8382153" y="1102181"/>
        <a:ext cx="944726" cy="944726"/>
      </dsp:txXfrm>
    </dsp:sp>
    <dsp:sp modelId="{0565DD40-CA7E-40F8-A5CA-CF13BFA1BD5B}">
      <dsp:nvSpPr>
        <dsp:cNvPr id="0" name=""/>
        <dsp:cNvSpPr/>
      </dsp:nvSpPr>
      <dsp:spPr>
        <a:xfrm>
          <a:off x="9205113" y="2788154"/>
          <a:ext cx="944726" cy="94472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x-none" sz="3600" kern="1200"/>
        </a:p>
      </dsp:txBody>
      <dsp:txXfrm>
        <a:off x="9205113" y="2788154"/>
        <a:ext cx="944726" cy="94472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0BA2CC-FC2B-4925-BB67-C3B27684C0E3}">
      <dsp:nvSpPr>
        <dsp:cNvPr id="0" name=""/>
        <dsp:cNvSpPr/>
      </dsp:nvSpPr>
      <dsp:spPr>
        <a:xfrm>
          <a:off x="3527681" y="-406"/>
          <a:ext cx="4892835" cy="4892835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201DC8-F730-4797-AA3A-3E16F353E411}">
      <dsp:nvSpPr>
        <dsp:cNvPr id="0" name=""/>
        <dsp:cNvSpPr/>
      </dsp:nvSpPr>
      <dsp:spPr>
        <a:xfrm>
          <a:off x="0" y="0"/>
          <a:ext cx="6166400" cy="24404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Факторы, включаемые в модель, и сами модели должны иметь определенно выраженный характер, реально существовать, а не быть придуманными абстрактными величинами или явлениями</a:t>
          </a:r>
          <a:endParaRPr lang="x-none" sz="1800" kern="1200" dirty="0"/>
        </a:p>
      </dsp:txBody>
      <dsp:txXfrm>
        <a:off x="0" y="0"/>
        <a:ext cx="6166400" cy="2440467"/>
      </dsp:txXfrm>
    </dsp:sp>
    <dsp:sp modelId="{BCE81F68-DBF3-465C-B63B-D2E99DBCDB05}">
      <dsp:nvSpPr>
        <dsp:cNvPr id="0" name=""/>
        <dsp:cNvSpPr/>
      </dsp:nvSpPr>
      <dsp:spPr>
        <a:xfrm>
          <a:off x="6234084" y="0"/>
          <a:ext cx="4831224" cy="22360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Все показатели факторной модели должны быть количественно измеримыми, т.е. должны иметь единицу измерения и необходимую информационную обеспеченность.</a:t>
          </a:r>
          <a:endParaRPr lang="x-none" sz="1800" kern="1200" dirty="0"/>
        </a:p>
      </dsp:txBody>
      <dsp:txXfrm>
        <a:off x="6234084" y="0"/>
        <a:ext cx="4831224" cy="2236064"/>
      </dsp:txXfrm>
    </dsp:sp>
    <dsp:sp modelId="{8D866059-14E9-4603-B67A-B34E65B688F2}">
      <dsp:nvSpPr>
        <dsp:cNvPr id="0" name=""/>
        <dsp:cNvSpPr/>
      </dsp:nvSpPr>
      <dsp:spPr>
        <a:xfrm>
          <a:off x="0" y="2383984"/>
          <a:ext cx="5999515" cy="25088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Факторы, которые входят в систему находиться в причинно-следственной связи с изучаемыми показателями. Например,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1)</a:t>
          </a:r>
          <a:r>
            <a:rPr lang="ru-RU" sz="1800" b="1" kern="1200" dirty="0"/>
            <a:t>ВП</a:t>
          </a:r>
          <a:r>
            <a:rPr lang="ru-RU" sz="1800" kern="1200" dirty="0"/>
            <a:t>=</a:t>
          </a:r>
          <a:r>
            <a:rPr lang="ru-RU" sz="1800" b="1" kern="1200" dirty="0" err="1"/>
            <a:t>ЧР</a:t>
          </a:r>
          <a:r>
            <a:rPr lang="ru-RU" sz="1800" kern="1200" dirty="0" err="1"/>
            <a:t>х</a:t>
          </a:r>
          <a:r>
            <a:rPr lang="ru-RU" sz="1800" b="1" kern="1200" dirty="0" err="1"/>
            <a:t>ГВ</a:t>
          </a:r>
          <a:r>
            <a:rPr lang="ru-RU" sz="1800" kern="1200" dirty="0"/>
            <a:t>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2)</a:t>
          </a:r>
          <a:r>
            <a:rPr lang="ru-RU" sz="1800" b="1" kern="1200" dirty="0"/>
            <a:t>ГВ</a:t>
          </a:r>
          <a:r>
            <a:rPr lang="ru-RU" sz="1800" kern="1200" dirty="0"/>
            <a:t>=</a:t>
          </a:r>
          <a:r>
            <a:rPr lang="ru-RU" sz="1800" b="1" kern="1200" dirty="0"/>
            <a:t>ВП</a:t>
          </a:r>
          <a:r>
            <a:rPr lang="ru-RU" sz="1800" kern="1200" dirty="0"/>
            <a:t>/</a:t>
          </a:r>
          <a:r>
            <a:rPr lang="ru-RU" sz="1800" b="1" kern="1200" dirty="0"/>
            <a:t>ЧР</a:t>
          </a:r>
          <a:r>
            <a:rPr lang="ru-RU" sz="1800" kern="1200" dirty="0"/>
            <a:t>, где </a:t>
          </a:r>
          <a:r>
            <a:rPr lang="ru-RU" sz="1800" b="1" kern="1200" dirty="0"/>
            <a:t>ВП</a:t>
          </a:r>
          <a:r>
            <a:rPr lang="ru-RU" sz="1800" kern="1200" dirty="0"/>
            <a:t> - валовая продукция предприятия; </a:t>
          </a:r>
          <a:r>
            <a:rPr lang="ru-RU" sz="1800" b="1" kern="1200" dirty="0"/>
            <a:t>ЧР</a:t>
          </a:r>
          <a:r>
            <a:rPr lang="ru-RU" sz="1800" kern="1200" dirty="0"/>
            <a:t> - численность работников на предприятии; </a:t>
          </a:r>
          <a:r>
            <a:rPr lang="ru-RU" sz="1800" b="1" kern="1200" dirty="0"/>
            <a:t>ГВ</a:t>
          </a:r>
          <a:r>
            <a:rPr lang="ru-RU" sz="1800" kern="1200" dirty="0"/>
            <a:t> — среднегодовая выработка продукции одним работником.</a:t>
          </a:r>
          <a:endParaRPr lang="x-none" sz="1800" kern="1200" dirty="0"/>
        </a:p>
      </dsp:txBody>
      <dsp:txXfrm>
        <a:off x="0" y="2383984"/>
        <a:ext cx="5999515" cy="2508850"/>
      </dsp:txXfrm>
    </dsp:sp>
    <dsp:sp modelId="{13B77274-7633-46E1-9A38-1C1E778651B1}">
      <dsp:nvSpPr>
        <dsp:cNvPr id="0" name=""/>
        <dsp:cNvSpPr/>
      </dsp:nvSpPr>
      <dsp:spPr>
        <a:xfrm>
          <a:off x="6269925" y="2298414"/>
          <a:ext cx="5190143" cy="25948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Факторная модель должна обеспечивать возможность измерения влияния отдельных факторов, это значит, что в ней должна учитываться соразмерность изменений результативного и факторных показателей, а сумма влияния отдельных факторов должна равняться общему приросту результативного показателя</a:t>
          </a:r>
          <a:endParaRPr lang="x-none" sz="1600" kern="1200" dirty="0"/>
        </a:p>
      </dsp:txBody>
      <dsp:txXfrm>
        <a:off x="6269925" y="2298414"/>
        <a:ext cx="5190143" cy="259482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345791-0C64-4311-BF8F-8FAC1EA708D3}">
      <dsp:nvSpPr>
        <dsp:cNvPr id="0" name=""/>
        <dsp:cNvSpPr/>
      </dsp:nvSpPr>
      <dsp:spPr>
        <a:xfrm>
          <a:off x="-4907564" y="-757652"/>
          <a:ext cx="5888868" cy="5888868"/>
        </a:xfrm>
        <a:prstGeom prst="blockArc">
          <a:avLst>
            <a:gd name="adj1" fmla="val 18900000"/>
            <a:gd name="adj2" fmla="val 2700000"/>
            <a:gd name="adj3" fmla="val 367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F0B8D5-3ECC-486E-8329-6E9187A6DD1D}">
      <dsp:nvSpPr>
        <dsp:cNvPr id="0" name=""/>
        <dsp:cNvSpPr/>
      </dsp:nvSpPr>
      <dsp:spPr>
        <a:xfrm>
          <a:off x="803970" y="624807"/>
          <a:ext cx="10145759" cy="12494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1743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Моделирование позволяет установить взаимосвязь исследуемого показателя с факторными в форме конкретного математического уравнения.</a:t>
          </a:r>
          <a:endParaRPr lang="x-none" sz="2600" kern="1200" dirty="0"/>
        </a:p>
      </dsp:txBody>
      <dsp:txXfrm>
        <a:off x="803970" y="624807"/>
        <a:ext cx="10145759" cy="1249439"/>
      </dsp:txXfrm>
    </dsp:sp>
    <dsp:sp modelId="{687A85DE-D5CF-41E3-9597-989443F44424}">
      <dsp:nvSpPr>
        <dsp:cNvPr id="0" name=""/>
        <dsp:cNvSpPr/>
      </dsp:nvSpPr>
      <dsp:spPr>
        <a:xfrm>
          <a:off x="23070" y="468627"/>
          <a:ext cx="1561799" cy="15617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DCF897-8F3B-46F4-AB9C-CD160BB3E765}">
      <dsp:nvSpPr>
        <dsp:cNvPr id="0" name=""/>
        <dsp:cNvSpPr/>
      </dsp:nvSpPr>
      <dsp:spPr>
        <a:xfrm>
          <a:off x="733863" y="2540497"/>
          <a:ext cx="10145759" cy="12494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1743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При детерминированном моделировании необходимо соблюдать ряд требований</a:t>
          </a:r>
          <a:endParaRPr lang="x-none" sz="2600" kern="1200" dirty="0"/>
        </a:p>
      </dsp:txBody>
      <dsp:txXfrm>
        <a:off x="733863" y="2540497"/>
        <a:ext cx="10145759" cy="1249439"/>
      </dsp:txXfrm>
    </dsp:sp>
    <dsp:sp modelId="{FF4F0BC3-83D7-4F35-A313-B7347FC3F85D}">
      <dsp:nvSpPr>
        <dsp:cNvPr id="0" name=""/>
        <dsp:cNvSpPr/>
      </dsp:nvSpPr>
      <dsp:spPr>
        <a:xfrm>
          <a:off x="23070" y="2343136"/>
          <a:ext cx="1561799" cy="156179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8E2B8A-5633-4683-B9D0-87A2895FC122}">
      <dsp:nvSpPr>
        <dsp:cNvPr id="0" name=""/>
        <dsp:cNvSpPr/>
      </dsp:nvSpPr>
      <dsp:spPr>
        <a:xfrm>
          <a:off x="-4535026" y="-757652"/>
          <a:ext cx="5888868" cy="5888868"/>
        </a:xfrm>
        <a:prstGeom prst="blockArc">
          <a:avLst>
            <a:gd name="adj1" fmla="val 18900000"/>
            <a:gd name="adj2" fmla="val 2700000"/>
            <a:gd name="adj3" fmla="val 367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3BEBEF-1342-4630-B95F-A3C5075A2B9B}">
      <dsp:nvSpPr>
        <dsp:cNvPr id="0" name=""/>
        <dsp:cNvSpPr/>
      </dsp:nvSpPr>
      <dsp:spPr>
        <a:xfrm>
          <a:off x="1320831" y="1130116"/>
          <a:ext cx="9651968" cy="21133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5758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/>
            <a:t>Существует 4 типа факторных моделей: аддитивные, мультипликативные, кратные и смешанные. </a:t>
          </a:r>
          <a:endParaRPr lang="x-none" sz="3400" kern="1200" dirty="0"/>
        </a:p>
      </dsp:txBody>
      <dsp:txXfrm>
        <a:off x="1320831" y="1130116"/>
        <a:ext cx="9651968" cy="2113329"/>
      </dsp:txXfrm>
    </dsp:sp>
    <dsp:sp modelId="{E66210E0-A37C-43D8-8FD2-02D96DB69FE8}">
      <dsp:nvSpPr>
        <dsp:cNvPr id="0" name=""/>
        <dsp:cNvSpPr/>
      </dsp:nvSpPr>
      <dsp:spPr>
        <a:xfrm>
          <a:off x="0" y="865950"/>
          <a:ext cx="2641662" cy="26416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0F35F0-0589-4DEB-AA38-A123D89C203F}" type="datetimeFigureOut">
              <a:rPr lang="x-none" smtClean="0"/>
              <a:pPr/>
              <a:t>25.06.2024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F51F0-8B90-4E92-8B82-6F7C2A26423D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457919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AF51F0-8B90-4E92-8B82-6F7C2A26423D}" type="slidenum">
              <a:rPr lang="x-none" smtClean="0"/>
              <a:pPr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4033588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8" name="Rounded Rectangle 7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60589" y="2942602"/>
            <a:ext cx="9530575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10096869" y="2944634"/>
            <a:ext cx="1587131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/>
          <p:cNvSpPr/>
          <p:nvPr/>
        </p:nvSpPr>
        <p:spPr>
          <a:xfrm>
            <a:off x="10283619" y="3136658"/>
            <a:ext cx="1213632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/>
          <p:cNvSpPr/>
          <p:nvPr/>
        </p:nvSpPr>
        <p:spPr>
          <a:xfrm>
            <a:off x="593980" y="3055624"/>
            <a:ext cx="9263793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82435" y="4625268"/>
            <a:ext cx="1016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22429" y="4559279"/>
            <a:ext cx="9006888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/>
        </p:nvSpPr>
        <p:spPr>
          <a:xfrm>
            <a:off x="718629" y="3139440"/>
            <a:ext cx="9014491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073" y="4648200"/>
            <a:ext cx="87376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6273" y="3227036"/>
            <a:ext cx="88392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8936" y="228600"/>
            <a:ext cx="247904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273635" y="351412"/>
            <a:ext cx="2229647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98103" y="395430"/>
            <a:ext cx="1980708" cy="578898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81002"/>
            <a:ext cx="8229600" cy="57912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8" name="Rounded Rectangle 7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602636" y="2946400"/>
            <a:ext cx="11020213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/>
          <p:cNvSpPr/>
          <p:nvPr/>
        </p:nvSpPr>
        <p:spPr>
          <a:xfrm>
            <a:off x="756876" y="3048000"/>
            <a:ext cx="10711733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941" y="3200402"/>
            <a:ext cx="102616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900661" y="4541523"/>
            <a:ext cx="1042416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1941" y="4607513"/>
            <a:ext cx="102616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01012" y="3124200"/>
            <a:ext cx="10423465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72" y="408375"/>
            <a:ext cx="11014229" cy="103942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8171" y="1719071"/>
            <a:ext cx="53848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9071"/>
            <a:ext cx="53848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72" y="408375"/>
            <a:ext cx="11014229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8172" y="1722438"/>
            <a:ext cx="5386917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8172" y="2438400"/>
            <a:ext cx="5386917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722438"/>
            <a:ext cx="5389033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438400"/>
            <a:ext cx="5389033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11" name="Rounded Rectangle 10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12" name="Rounded Rectangle 11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685800"/>
            <a:ext cx="6096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46712" y="1505712"/>
            <a:ext cx="3622088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/>
        </p:nvSpPr>
        <p:spPr>
          <a:xfrm>
            <a:off x="902255" y="1642472"/>
            <a:ext cx="3311005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5335" y="2971800"/>
            <a:ext cx="3064845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5335" y="1734312"/>
            <a:ext cx="3064845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9" name="Rounded Rectangle 8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4400" y="621437"/>
            <a:ext cx="103632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4400" y="4953000"/>
            <a:ext cx="103632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1016001" y="5029200"/>
            <a:ext cx="10134353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219200" y="5638800"/>
            <a:ext cx="9771352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/>
          <p:cNvSpPr/>
          <p:nvPr/>
        </p:nvSpPr>
        <p:spPr>
          <a:xfrm>
            <a:off x="807452" y="5074920"/>
            <a:ext cx="10594848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75052" y="5656559"/>
            <a:ext cx="9659648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105403"/>
            <a:ext cx="9771352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7" name="Rounded Rectangle 6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52602"/>
            <a:ext cx="109728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65760" y="278166"/>
            <a:ext cx="1146048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7152" y="372862"/>
            <a:ext cx="11174027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8172" y="408375"/>
            <a:ext cx="11014229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2" y="332656"/>
            <a:ext cx="11329259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Экономико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математические методы и модели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indent="2889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Образовательная программа</a:t>
            </a:r>
            <a:r>
              <a:rPr kumimoji="0" lang="kk-KZ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6В04106 -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Учет и аудит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Тема 3. </a:t>
            </a:r>
            <a:r>
              <a:rPr lang="ru-RU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Методика Факторного анализа.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Блок-схема стохастической факторной системы себестоимости продукции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11824" y="1844824"/>
            <a:ext cx="324036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Себестоимость единицы продукции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35560" y="3048356"/>
            <a:ext cx="237626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Количество внесенных удобрений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63375" y="3070060"/>
            <a:ext cx="237626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Урожайность культур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36160" y="3068960"/>
            <a:ext cx="252028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Производительность труда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23692" y="4725144"/>
            <a:ext cx="237626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Качество семян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84032" y="4725144"/>
            <a:ext cx="252028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Степень механизации труда</a:t>
            </a:r>
          </a:p>
        </p:txBody>
      </p:sp>
      <p:cxnSp>
        <p:nvCxnSpPr>
          <p:cNvPr id="13" name="Прямая соединительная линия 12"/>
          <p:cNvCxnSpPr>
            <a:stCxn id="4" idx="1"/>
          </p:cNvCxnSpPr>
          <p:nvPr/>
        </p:nvCxnSpPr>
        <p:spPr>
          <a:xfrm flipH="1">
            <a:off x="1991544" y="2312876"/>
            <a:ext cx="25202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991544" y="2312876"/>
            <a:ext cx="0" cy="288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endCxn id="8" idx="1"/>
          </p:cNvCxnSpPr>
          <p:nvPr/>
        </p:nvCxnSpPr>
        <p:spPr>
          <a:xfrm>
            <a:off x="1991545" y="5193196"/>
            <a:ext cx="13321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752184" y="2312876"/>
            <a:ext cx="24482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0200456" y="2312876"/>
            <a:ext cx="0" cy="288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9" idx="3"/>
          </p:cNvCxnSpPr>
          <p:nvPr/>
        </p:nvCxnSpPr>
        <p:spPr>
          <a:xfrm>
            <a:off x="8904312" y="5193196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6" idx="0"/>
          </p:cNvCxnSpPr>
          <p:nvPr/>
        </p:nvCxnSpPr>
        <p:spPr>
          <a:xfrm>
            <a:off x="6151507" y="2782028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8" idx="3"/>
          </p:cNvCxnSpPr>
          <p:nvPr/>
        </p:nvCxnSpPr>
        <p:spPr>
          <a:xfrm>
            <a:off x="5699957" y="5193196"/>
            <a:ext cx="1800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879976" y="3984460"/>
            <a:ext cx="0" cy="12087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6" idx="2"/>
          </p:cNvCxnSpPr>
          <p:nvPr/>
        </p:nvCxnSpPr>
        <p:spPr>
          <a:xfrm>
            <a:off x="6151507" y="4006164"/>
            <a:ext cx="0" cy="1187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151508" y="5193196"/>
            <a:ext cx="3045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3323693" y="2564904"/>
            <a:ext cx="1188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323692" y="2564904"/>
            <a:ext cx="0" cy="483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6" idx="1"/>
          </p:cNvCxnSpPr>
          <p:nvPr/>
        </p:nvCxnSpPr>
        <p:spPr>
          <a:xfrm>
            <a:off x="4511826" y="3537012"/>
            <a:ext cx="451551" cy="1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7752184" y="2564904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8976320" y="2564904"/>
            <a:ext cx="0" cy="483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7" idx="1"/>
          </p:cNvCxnSpPr>
          <p:nvPr/>
        </p:nvCxnSpPr>
        <p:spPr>
          <a:xfrm flipH="1" flipV="1">
            <a:off x="7339641" y="3516408"/>
            <a:ext cx="196521" cy="206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2656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формы зависимости между факторами и результативными показателями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функциональная</a:t>
            </a:r>
            <a:r>
              <a:rPr lang="ru-RU" dirty="0"/>
              <a:t> или </a:t>
            </a:r>
            <a:r>
              <a:rPr lang="ru-RU" b="1" dirty="0"/>
              <a:t>стохастическая</a:t>
            </a:r>
            <a:r>
              <a:rPr lang="ru-RU" dirty="0"/>
              <a:t>, </a:t>
            </a:r>
          </a:p>
          <a:p>
            <a:r>
              <a:rPr lang="ru-RU" b="1" dirty="0"/>
              <a:t>прямая</a:t>
            </a:r>
            <a:r>
              <a:rPr lang="ru-RU" dirty="0"/>
              <a:t> или </a:t>
            </a:r>
            <a:r>
              <a:rPr lang="ru-RU" b="1" dirty="0"/>
              <a:t>обратная</a:t>
            </a:r>
            <a:r>
              <a:rPr lang="ru-RU" dirty="0"/>
              <a:t>,</a:t>
            </a:r>
          </a:p>
          <a:p>
            <a:r>
              <a:rPr lang="ru-RU" b="1" dirty="0"/>
              <a:t>прямолинейная</a:t>
            </a:r>
            <a:r>
              <a:rPr lang="ru-RU" dirty="0"/>
              <a:t> или </a:t>
            </a:r>
            <a:r>
              <a:rPr lang="ru-RU" b="1" dirty="0"/>
              <a:t>криволинейная</a:t>
            </a:r>
            <a:endParaRPr lang="ru-RU" dirty="0"/>
          </a:p>
          <a:p>
            <a:r>
              <a:rPr lang="ru-RU" dirty="0"/>
              <a:t>Здесь используется теоретический и практический опыт, а также способы сравнения параллельных и динамичных рядов, аналитических группировок исходной информации, графический и др.</a:t>
            </a:r>
          </a:p>
        </p:txBody>
      </p:sp>
    </p:spTree>
    <p:extLst>
      <p:ext uri="{BB962C8B-B14F-4D97-AF65-F5344CB8AC3E}">
        <p14:creationId xmlns:p14="http://schemas.microsoft.com/office/powerpoint/2010/main" xmlns="" val="2761304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BFB159-1FFB-6D12-AD6F-7EBDBCC3C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Выводы: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C312EB23-CDDC-9639-24CB-299E7EC659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47937658"/>
              </p:ext>
            </p:extLst>
          </p:nvPr>
        </p:nvGraphicFramePr>
        <p:xfrm>
          <a:off x="609600" y="1752600"/>
          <a:ext cx="10972800" cy="4844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262608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6942B9-9D2C-C680-ABB1-C73EB9177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2. Детерминированное моделирование и преобразование факторных систем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93BEAB60-2754-AEDD-9F0E-3C26448173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21411993"/>
              </p:ext>
            </p:extLst>
          </p:nvPr>
        </p:nvGraphicFramePr>
        <p:xfrm>
          <a:off x="609600" y="1752600"/>
          <a:ext cx="10972800" cy="4844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29208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49E2BD-A885-57DD-370B-1E223AA03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/>
              <a:t>При моделировании детерминированных факторных систем необходимо выполнять ряд требований</a:t>
            </a:r>
            <a:r>
              <a:rPr lang="ru-RU" sz="3600" dirty="0"/>
              <a:t>.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77EC8553-2495-C7AB-1C2C-BD522716DE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08975560"/>
              </p:ext>
            </p:extLst>
          </p:nvPr>
        </p:nvGraphicFramePr>
        <p:xfrm>
          <a:off x="365966" y="1556794"/>
          <a:ext cx="11460069" cy="4892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425720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96026B-F2F5-D2EE-7A40-89629C546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Выводы: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D3F3ACE4-E966-16CD-ACD5-01EBE5C354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64498717"/>
              </p:ext>
            </p:extLst>
          </p:nvPr>
        </p:nvGraphicFramePr>
        <p:xfrm>
          <a:off x="609600" y="1752602"/>
          <a:ext cx="109728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1770016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3.Типы факторных моделей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79376" y="1628801"/>
                <a:ext cx="11305256" cy="4713387"/>
              </a:xfrm>
            </p:spPr>
            <p:txBody>
              <a:bodyPr>
                <a:normAutofit/>
              </a:bodyPr>
              <a:lstStyle/>
              <a:p>
                <a:r>
                  <a:rPr lang="ru-RU" dirty="0"/>
                  <a:t>В детерминированном анализе выделяют следующие типы наиболее часто встречающихся факторных моделей.</a:t>
                </a:r>
              </a:p>
              <a:p>
                <a:r>
                  <a:rPr lang="ru-RU" b="1" dirty="0"/>
                  <a:t>1. Аддитивные модели:</a:t>
                </a:r>
                <a:endParaRPr lang="en-US" b="1" dirty="0"/>
              </a:p>
              <a:p>
                <a:r>
                  <a:rPr lang="ru-RU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𝑌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+…+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nary>
                  </m:oMath>
                </a14:m>
                <a:endParaRPr lang="en-US" dirty="0"/>
              </a:p>
              <a:p>
                <a:r>
                  <a:rPr lang="ru-RU" dirty="0"/>
                  <a:t>Они используются в тех случаях, когда результативный показатель представляет собой алгебраическую сумму нескольких факторных показателей.</a:t>
                </a:r>
                <a:endParaRPr lang="en-US" dirty="0"/>
              </a:p>
              <a:p>
                <a:r>
                  <a:rPr lang="ru-RU" dirty="0"/>
                  <a:t>Себестоимость продукции = материалы+ заработная плата +амортизация </a:t>
                </a:r>
                <a:r>
                  <a:rPr lang="ru-RU" dirty="0" err="1"/>
                  <a:t>ОС+накладные</a:t>
                </a:r>
                <a:r>
                  <a:rPr lang="ru-RU" dirty="0"/>
                  <a:t> расходы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9376" y="1628803"/>
                <a:ext cx="11305256" cy="4713387"/>
              </a:xfrm>
              <a:blipFill>
                <a:blip r:embed="rId2" cstate="print"/>
                <a:stretch>
                  <a:fillRect t="-1035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6413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27348" y="1988840"/>
                <a:ext cx="11737304" cy="3267744"/>
              </a:xfrm>
            </p:spPr>
            <p:txBody>
              <a:bodyPr>
                <a:normAutofit/>
              </a:bodyPr>
              <a:lstStyle/>
              <a:p>
                <a:r>
                  <a:rPr lang="ru-RU" b="1" dirty="0"/>
                  <a:t>2. Мультипликативные модели: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𝑌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nary>
                      <m:naryPr>
                        <m:chr m:val="∏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×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×…×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𝑋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dirty="0"/>
                  <a:t> </a:t>
                </a:r>
                <a:endParaRPr lang="ru-RU" dirty="0"/>
              </a:p>
              <a:p>
                <a:r>
                  <a:rPr lang="ru-RU" dirty="0"/>
                  <a:t>Этот тип моделей применяется тогда, когда результативный показатель представляет собой произведение нескольких факторов. </a:t>
                </a:r>
              </a:p>
              <a:p>
                <a:r>
                  <a:rPr lang="ru-RU" dirty="0"/>
                  <a:t>Валовый выпуск продукции=среднегодовая численность работников*среднегодовая выработка одного работника.</a:t>
                </a:r>
                <a:endParaRPr lang="en-US" dirty="0"/>
              </a:p>
              <a:p>
                <a:endParaRPr lang="ru-RU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7348" y="1988840"/>
                <a:ext cx="11737304" cy="3267744"/>
              </a:xfrm>
              <a:blipFill>
                <a:blip r:embed="rId2" cstate="print"/>
                <a:stretch>
                  <a:fillRect t="-4851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B8900EB2-8767-7EE6-4F2F-AF7337F48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2" y="408375"/>
            <a:ext cx="11014229" cy="1039427"/>
          </a:xfrm>
        </p:spPr>
        <p:txBody>
          <a:bodyPr/>
          <a:lstStyle/>
          <a:p>
            <a:r>
              <a:rPr lang="ru-RU" dirty="0"/>
              <a:t>Типы факторных моделей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896100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46D503-9DBB-B16E-7F5E-834807B4B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Типы факторных моделей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C7140C1-3ECA-3478-EC65-49139223E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3. Кратные модели: 𝑌=𝑋_1/𝑋_2  </a:t>
            </a:r>
          </a:p>
          <a:p>
            <a:r>
              <a:rPr lang="ru-RU" dirty="0"/>
              <a:t>себестоимость </a:t>
            </a:r>
            <a:r>
              <a:rPr lang="ru-RU" dirty="0" err="1"/>
              <a:t>ед.продукции</a:t>
            </a:r>
            <a:r>
              <a:rPr lang="ru-RU" dirty="0"/>
              <a:t>=затраты/(объем произведенной продукции)</a:t>
            </a:r>
          </a:p>
          <a:p>
            <a:r>
              <a:rPr lang="ru-RU" dirty="0"/>
              <a:t>Они применяются тогда, когда результативный показатель получают делением одного факторного показателя на величину другого.</a:t>
            </a:r>
          </a:p>
          <a:p>
            <a:r>
              <a:rPr lang="ru-RU" b="1" dirty="0"/>
              <a:t>4. Смешанные (комбинированные) модели </a:t>
            </a:r>
            <a:r>
              <a:rPr lang="ru-RU" dirty="0"/>
              <a:t>- это сочетание в различных комбинациях предыдущих моделей:</a:t>
            </a:r>
          </a:p>
          <a:p>
            <a:r>
              <a:rPr lang="ru-RU" dirty="0"/>
              <a:t> 𝑌=(𝑎+𝑏)/𝑐        𝑌=𝑎/(𝑏+𝑐)      𝑌=(𝑎×𝑏)/𝑐       𝑌=(𝑎+𝑏)×𝑐  и т.д.</a:t>
            </a: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32418200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595888-A435-EA19-39F9-E89D7905A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Выводы: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3CC7FDB3-4A08-E107-DC3D-A00DF0EC21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10533588"/>
              </p:ext>
            </p:extLst>
          </p:nvPr>
        </p:nvGraphicFramePr>
        <p:xfrm>
          <a:off x="609600" y="1752602"/>
          <a:ext cx="109728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85847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361" y="332656"/>
            <a:ext cx="11617291" cy="64087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/>
              <a:t>1. Понятие, типы и задачи факторного анализа.</a:t>
            </a:r>
          </a:p>
          <a:p>
            <a:r>
              <a:rPr lang="ru-RU" sz="2800" dirty="0" smtClean="0"/>
              <a:t>2. Детерминированное моделирование и преобразование факторных систем</a:t>
            </a:r>
          </a:p>
          <a:p>
            <a:r>
              <a:rPr lang="ru-RU" sz="2800" dirty="0" smtClean="0"/>
              <a:t>3.Типы факторных моделей. </a:t>
            </a: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Красс, М.С. Математика для экономического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учебник по направлению «Экономика» / М.С. Красс,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М.: ИНФРА-М, 2019. – 472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О.Е. Экономико-математические методы и модели: теория и практика с решением задач: учебное пособие / О.Е.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В.Н.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Фомишина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Ростов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/Д: Феникс, 2020. – 440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Орлова, И.В. Экономико-математические методы и прикладные моде- ли: учебник для бакалавров / И.В. Орлова.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2013. – 328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Б.П. Математика в экономике: математические методы и модели: учебник для бакалавров /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М.С. Красс.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2018.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541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4009604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Методика Факторного анализа</a:t>
            </a:r>
          </a:p>
        </p:txBody>
      </p:sp>
    </p:spTree>
    <p:extLst>
      <p:ext uri="{BB962C8B-B14F-4D97-AF65-F5344CB8AC3E}">
        <p14:creationId xmlns:p14="http://schemas.microsoft.com/office/powerpoint/2010/main" xmlns="" val="1182158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419DF4-0182-9D7B-555C-A67B859DE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1.Понятие, типы и задачи факторного анализа.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537C506A-E112-689F-CA45-D04F795DF1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57280353"/>
              </p:ext>
            </p:extLst>
          </p:nvPr>
        </p:nvGraphicFramePr>
        <p:xfrm>
          <a:off x="609600" y="1752602"/>
          <a:ext cx="109728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91300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3A8233-D4C4-FBA9-824E-5844874AF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172" y="408375"/>
            <a:ext cx="11014229" cy="572355"/>
          </a:xfrm>
        </p:spPr>
        <p:txBody>
          <a:bodyPr>
            <a:normAutofit fontScale="90000"/>
          </a:bodyPr>
          <a:lstStyle/>
          <a:p>
            <a:r>
              <a:rPr lang="ru-RU" dirty="0"/>
              <a:t>Основные задачи факторного анализа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76E9C0A7-EFBD-A5AF-BD32-1361A9301C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93300132"/>
              </p:ext>
            </p:extLst>
          </p:nvPr>
        </p:nvGraphicFramePr>
        <p:xfrm>
          <a:off x="407368" y="1484784"/>
          <a:ext cx="1152128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913196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6DDB56-3B8C-F619-869A-9D8BFAD5A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Отбор факторов для анализа 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56D1BC54-2210-9CCE-C374-9A26EE1032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45960229"/>
              </p:ext>
            </p:extLst>
          </p:nvPr>
        </p:nvGraphicFramePr>
        <p:xfrm>
          <a:off x="609600" y="1752601"/>
          <a:ext cx="10972800" cy="4697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418136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Классификация факторов в анализе хозяйственной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Природно-климатические</a:t>
            </a:r>
            <a:r>
              <a:rPr lang="en-US" dirty="0"/>
              <a:t>, </a:t>
            </a:r>
            <a:r>
              <a:rPr lang="ru-RU" dirty="0"/>
              <a:t>социально-экономическим</a:t>
            </a:r>
            <a:r>
              <a:rPr lang="en-US" dirty="0"/>
              <a:t>,</a:t>
            </a:r>
            <a:r>
              <a:rPr lang="ru-RU" dirty="0"/>
              <a:t> производственно-экономические;</a:t>
            </a:r>
          </a:p>
          <a:p>
            <a:r>
              <a:rPr lang="ru-RU" dirty="0"/>
              <a:t>Основным; второстепенными;</a:t>
            </a:r>
          </a:p>
          <a:p>
            <a:r>
              <a:rPr lang="ru-RU" dirty="0"/>
              <a:t>Внутренние и внешние;</a:t>
            </a:r>
          </a:p>
          <a:p>
            <a:r>
              <a:rPr lang="ru-RU" dirty="0"/>
              <a:t>Объективные, субъективные;</a:t>
            </a:r>
          </a:p>
          <a:p>
            <a:r>
              <a:rPr lang="ru-RU" dirty="0"/>
              <a:t>Общие, специфические;</a:t>
            </a:r>
          </a:p>
          <a:p>
            <a:r>
              <a:rPr lang="ru-RU" dirty="0"/>
              <a:t>Постоянные, переменные;</a:t>
            </a:r>
          </a:p>
          <a:p>
            <a:r>
              <a:rPr lang="ru-RU" dirty="0"/>
              <a:t>Экстенсивные, интенсивные;</a:t>
            </a:r>
          </a:p>
          <a:p>
            <a:r>
              <a:rPr lang="ru-RU" dirty="0"/>
              <a:t>Количественные, качественные;</a:t>
            </a:r>
          </a:p>
          <a:p>
            <a:r>
              <a:rPr lang="ru-RU" dirty="0"/>
              <a:t>Сложные (комплексные) и простые (элементные);</a:t>
            </a:r>
          </a:p>
          <a:p>
            <a:r>
              <a:rPr lang="ru-RU" dirty="0"/>
              <a:t>Первого уровня, второго уровня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7859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1A4B20-3525-CFAB-BB88-41D31E8DF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Систематизация факторов в экономическом анализе</a:t>
            </a:r>
            <a:endParaRPr lang="x-none" sz="2800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7804F7EE-4D30-E2B5-7ACD-5A86BD77C0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8987369"/>
              </p:ext>
            </p:extLst>
          </p:nvPr>
        </p:nvGraphicFramePr>
        <p:xfrm>
          <a:off x="609600" y="1447800"/>
          <a:ext cx="10972800" cy="5149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436916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Детерминированная факторная система валовой продукции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23792" y="1700808"/>
            <a:ext cx="410445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Валовая продукция (ВП)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35560" y="2636912"/>
            <a:ext cx="324036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Среднегодовая численность рабочих (ЧР)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53367" y="2636912"/>
            <a:ext cx="381642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Среднегодовая выработка продукции одним рабочим (ГВ)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53367" y="3933056"/>
            <a:ext cx="381642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Среднедневная выработка продукции одним рабочим (ДВ)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53367" y="5085184"/>
            <a:ext cx="381642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Среднечасовая выработка продукции одним рабочим (ЧВ)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35560" y="3789040"/>
            <a:ext cx="324036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Количество отработанных дней одним рабочим за год (Д)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35560" y="5085184"/>
            <a:ext cx="324036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Средняя продолжительность рабочего дня </a:t>
            </a:r>
          </a:p>
        </p:txBody>
      </p:sp>
      <p:cxnSp>
        <p:nvCxnSpPr>
          <p:cNvPr id="17" name="Соединительная линия уступом 16"/>
          <p:cNvCxnSpPr>
            <a:stCxn id="6" idx="1"/>
            <a:endCxn id="9" idx="3"/>
          </p:cNvCxnSpPr>
          <p:nvPr/>
        </p:nvCxnSpPr>
        <p:spPr>
          <a:xfrm rot="10800000" flipV="1">
            <a:off x="5375923" y="3104964"/>
            <a:ext cx="677447" cy="1188132"/>
          </a:xfrm>
          <a:prstGeom prst="bentConnector3">
            <a:avLst/>
          </a:prstGeom>
          <a:ln w="222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>
            <a:stCxn id="7" idx="1"/>
            <a:endCxn id="10" idx="3"/>
          </p:cNvCxnSpPr>
          <p:nvPr/>
        </p:nvCxnSpPr>
        <p:spPr>
          <a:xfrm rot="10800000" flipV="1">
            <a:off x="5375923" y="4365104"/>
            <a:ext cx="677447" cy="1152128"/>
          </a:xfrm>
          <a:prstGeom prst="bentConnector3">
            <a:avLst/>
          </a:prstGeom>
          <a:ln w="222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7" idx="0"/>
          </p:cNvCxnSpPr>
          <p:nvPr/>
        </p:nvCxnSpPr>
        <p:spPr>
          <a:xfrm>
            <a:off x="7961579" y="3573016"/>
            <a:ext cx="0" cy="36004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8" idx="0"/>
          </p:cNvCxnSpPr>
          <p:nvPr/>
        </p:nvCxnSpPr>
        <p:spPr>
          <a:xfrm>
            <a:off x="7961579" y="4797152"/>
            <a:ext cx="0" cy="28803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439816" y="2420888"/>
            <a:ext cx="0" cy="216024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961579" y="2420888"/>
            <a:ext cx="0" cy="216024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232141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2218</TotalTime>
  <Words>986</Words>
  <Application>Microsoft Office PowerPoint</Application>
  <PresentationFormat>Произвольный</PresentationFormat>
  <Paragraphs>121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Аптека</vt:lpstr>
      <vt:lpstr>Тема Office</vt:lpstr>
      <vt:lpstr>Слайд 1</vt:lpstr>
      <vt:lpstr>Слайд 2</vt:lpstr>
      <vt:lpstr>Методика Факторного анализа</vt:lpstr>
      <vt:lpstr>1.Понятие, типы и задачи факторного анализа.</vt:lpstr>
      <vt:lpstr>Основные задачи факторного анализа</vt:lpstr>
      <vt:lpstr>Отбор факторов для анализа </vt:lpstr>
      <vt:lpstr>Классификация факторов в анализе хозяйственной деятельности</vt:lpstr>
      <vt:lpstr>Систематизация факторов в экономическом анализе</vt:lpstr>
      <vt:lpstr>Детерминированная факторная система валовой продукции</vt:lpstr>
      <vt:lpstr>Блок-схема стохастической факторной системы себестоимости продукции</vt:lpstr>
      <vt:lpstr>формы зависимости между факторами и результативными показателями</vt:lpstr>
      <vt:lpstr>Выводы:</vt:lpstr>
      <vt:lpstr>2. Детерминированное моделирование и преобразование факторных систем</vt:lpstr>
      <vt:lpstr>При моделировании детерминированных факторных систем необходимо выполнять ряд требований.</vt:lpstr>
      <vt:lpstr>Выводы:</vt:lpstr>
      <vt:lpstr>3.Типы факторных моделей</vt:lpstr>
      <vt:lpstr>Типы факторных моделей</vt:lpstr>
      <vt:lpstr>Типы факторных моделей</vt:lpstr>
      <vt:lpstr>Выводы: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Факторный анализ</dc:title>
  <dc:creator>user</dc:creator>
  <cp:lastModifiedBy>Асия</cp:lastModifiedBy>
  <cp:revision>51</cp:revision>
  <dcterms:created xsi:type="dcterms:W3CDTF">2017-01-30T09:23:26Z</dcterms:created>
  <dcterms:modified xsi:type="dcterms:W3CDTF">2024-06-25T13:43:18Z</dcterms:modified>
</cp:coreProperties>
</file>