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sldIdLst>
    <p:sldId id="336" r:id="rId2"/>
    <p:sldId id="337" r:id="rId3"/>
    <p:sldId id="315" r:id="rId4"/>
    <p:sldId id="317" r:id="rId5"/>
    <p:sldId id="319" r:id="rId6"/>
    <p:sldId id="320" r:id="rId7"/>
    <p:sldId id="321" r:id="rId8"/>
    <p:sldId id="322" r:id="rId9"/>
    <p:sldId id="300" r:id="rId10"/>
    <p:sldId id="323" r:id="rId11"/>
    <p:sldId id="326" r:id="rId12"/>
    <p:sldId id="327" r:id="rId13"/>
    <p:sldId id="329" r:id="rId14"/>
    <p:sldId id="330" r:id="rId15"/>
    <p:sldId id="331" r:id="rId16"/>
    <p:sldId id="334" r:id="rId17"/>
    <p:sldId id="332" r:id="rId18"/>
    <p:sldId id="273" r:id="rId19"/>
    <p:sldId id="274" r:id="rId20"/>
    <p:sldId id="275" r:id="rId21"/>
    <p:sldId id="276" r:id="rId22"/>
    <p:sldId id="309" r:id="rId23"/>
    <p:sldId id="314" r:id="rId24"/>
    <p:sldId id="335" r:id="rId25"/>
    <p:sldId id="28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660"/>
  </p:normalViewPr>
  <p:slideViewPr>
    <p:cSldViewPr>
      <p:cViewPr varScale="1">
        <p:scale>
          <a:sx n="60" d="100"/>
          <a:sy n="60" d="100"/>
        </p:scale>
        <p:origin x="-108" y="-2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3806C4-2622-402A-B6ED-D78BC5B72159}" type="doc">
      <dgm:prSet loTypeId="urn:microsoft.com/office/officeart/2005/8/layout/radial4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C38CDDD-0258-4ADF-967B-8DC92A06B764}">
      <dgm:prSet phldrT="[Текст]" custT="1"/>
      <dgm:spPr/>
      <dgm:t>
        <a:bodyPr/>
        <a:lstStyle/>
        <a:p>
          <a:r>
            <a:rPr lang="ru-RU" sz="2800" dirty="0"/>
            <a:t>Маржинальный анализ </a:t>
          </a:r>
        </a:p>
      </dgm:t>
    </dgm:pt>
    <dgm:pt modelId="{18DA25AE-9F71-4BCF-BA1B-5A4B5F224BBC}" type="parTrans" cxnId="{380A9A79-63A3-4639-94FE-0CD2DC07E358}">
      <dgm:prSet/>
      <dgm:spPr/>
      <dgm:t>
        <a:bodyPr/>
        <a:lstStyle/>
        <a:p>
          <a:endParaRPr lang="ru-RU"/>
        </a:p>
      </dgm:t>
    </dgm:pt>
    <dgm:pt modelId="{85099D4F-F8B0-4F90-8200-5914BAE0CAD8}" type="sibTrans" cxnId="{380A9A79-63A3-4639-94FE-0CD2DC07E358}">
      <dgm:prSet/>
      <dgm:spPr/>
      <dgm:t>
        <a:bodyPr/>
        <a:lstStyle/>
        <a:p>
          <a:endParaRPr lang="ru-RU"/>
        </a:p>
      </dgm:t>
    </dgm:pt>
    <dgm:pt modelId="{62680116-FF06-4D72-98F0-0946BE35B5F1}">
      <dgm:prSet phldrT="[Текст]"/>
      <dgm:spPr/>
      <dgm:t>
        <a:bodyPr/>
        <a:lstStyle/>
        <a:p>
          <a:r>
            <a:rPr lang="ru-RU" dirty="0"/>
            <a:t>Издержки</a:t>
          </a:r>
        </a:p>
      </dgm:t>
    </dgm:pt>
    <dgm:pt modelId="{2AE3F173-2999-4EEC-86A8-AB5CA6DBB2A0}" type="parTrans" cxnId="{7AB71E47-FEDB-427B-B42D-F8A12AE40F6C}">
      <dgm:prSet/>
      <dgm:spPr/>
      <dgm:t>
        <a:bodyPr/>
        <a:lstStyle/>
        <a:p>
          <a:endParaRPr lang="ru-RU"/>
        </a:p>
      </dgm:t>
    </dgm:pt>
    <dgm:pt modelId="{C192C5BD-828D-4D59-A63C-6D2106F9FFBF}" type="sibTrans" cxnId="{7AB71E47-FEDB-427B-B42D-F8A12AE40F6C}">
      <dgm:prSet/>
      <dgm:spPr/>
      <dgm:t>
        <a:bodyPr/>
        <a:lstStyle/>
        <a:p>
          <a:endParaRPr lang="ru-RU"/>
        </a:p>
      </dgm:t>
    </dgm:pt>
    <dgm:pt modelId="{3D61CBC7-09C0-452C-B91A-4713B7D42B2C}">
      <dgm:prSet phldrT="[Текст]"/>
      <dgm:spPr/>
      <dgm:t>
        <a:bodyPr/>
        <a:lstStyle/>
        <a:p>
          <a:r>
            <a:rPr lang="ru-RU" dirty="0"/>
            <a:t>Объем производства</a:t>
          </a:r>
        </a:p>
      </dgm:t>
    </dgm:pt>
    <dgm:pt modelId="{DB5EA726-0AD3-41C8-82C0-8FC9B35BFD2F}" type="parTrans" cxnId="{1F8AF9FC-F431-449F-BD5D-F8FA0AACCC95}">
      <dgm:prSet/>
      <dgm:spPr/>
      <dgm:t>
        <a:bodyPr/>
        <a:lstStyle/>
        <a:p>
          <a:endParaRPr lang="ru-RU"/>
        </a:p>
      </dgm:t>
    </dgm:pt>
    <dgm:pt modelId="{D1663672-64F1-44A5-AC92-5ECADCECD433}" type="sibTrans" cxnId="{1F8AF9FC-F431-449F-BD5D-F8FA0AACCC95}">
      <dgm:prSet/>
      <dgm:spPr/>
      <dgm:t>
        <a:bodyPr/>
        <a:lstStyle/>
        <a:p>
          <a:endParaRPr lang="ru-RU"/>
        </a:p>
      </dgm:t>
    </dgm:pt>
    <dgm:pt modelId="{9F38927A-6EC4-4DA1-BB40-7A2507CCBE9F}">
      <dgm:prSet phldrT="[Текст]"/>
      <dgm:spPr/>
      <dgm:t>
        <a:bodyPr/>
        <a:lstStyle/>
        <a:p>
          <a:r>
            <a:rPr lang="ru-RU" dirty="0"/>
            <a:t>Прибыль </a:t>
          </a:r>
        </a:p>
      </dgm:t>
    </dgm:pt>
    <dgm:pt modelId="{9B3B229E-2BC8-4427-828B-19A1787F4F7F}" type="parTrans" cxnId="{645AE642-08C8-4804-A1CC-F1D167D45210}">
      <dgm:prSet/>
      <dgm:spPr/>
      <dgm:t>
        <a:bodyPr/>
        <a:lstStyle/>
        <a:p>
          <a:endParaRPr lang="ru-RU"/>
        </a:p>
      </dgm:t>
    </dgm:pt>
    <dgm:pt modelId="{1142225A-778E-4F64-8E18-AA17EBEC1F2B}" type="sibTrans" cxnId="{645AE642-08C8-4804-A1CC-F1D167D45210}">
      <dgm:prSet/>
      <dgm:spPr/>
      <dgm:t>
        <a:bodyPr/>
        <a:lstStyle/>
        <a:p>
          <a:endParaRPr lang="ru-RU"/>
        </a:p>
      </dgm:t>
    </dgm:pt>
    <dgm:pt modelId="{260FFF30-2C05-4034-9F03-4BCDC9749CDD}" type="pres">
      <dgm:prSet presAssocID="{F73806C4-2622-402A-B6ED-D78BC5B7215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62D388-FB43-4B88-AB23-C50D320A8317}" type="pres">
      <dgm:prSet presAssocID="{3C38CDDD-0258-4ADF-967B-8DC92A06B764}" presName="centerShape" presStyleLbl="node0" presStyleIdx="0" presStyleCnt="1" custScaleX="194407"/>
      <dgm:spPr/>
      <dgm:t>
        <a:bodyPr/>
        <a:lstStyle/>
        <a:p>
          <a:endParaRPr lang="ru-RU"/>
        </a:p>
      </dgm:t>
    </dgm:pt>
    <dgm:pt modelId="{728B01EC-154E-4983-9D9C-86C67503B215}" type="pres">
      <dgm:prSet presAssocID="{2AE3F173-2999-4EEC-86A8-AB5CA6DBB2A0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0B021D70-3CCF-4D92-9A25-F175557170C2}" type="pres">
      <dgm:prSet presAssocID="{62680116-FF06-4D72-98F0-0946BE35B5F1}" presName="node" presStyleLbl="node1" presStyleIdx="0" presStyleCnt="3" custRadScaleRad="109675" custRadScaleInc="16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D88E07-DD3D-4139-BE0A-BCF61E59A970}" type="pres">
      <dgm:prSet presAssocID="{DB5EA726-0AD3-41C8-82C0-8FC9B35BFD2F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BC690F97-41E7-42D5-8210-71A1AA33161C}" type="pres">
      <dgm:prSet presAssocID="{3D61CBC7-09C0-452C-B91A-4713B7D42B2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66BD78-55B1-42AE-B2CE-AB9C046C925A}" type="pres">
      <dgm:prSet presAssocID="{9B3B229E-2BC8-4427-828B-19A1787F4F7F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FB312913-CF38-4C32-8D3C-537DB3F7C9B6}" type="pres">
      <dgm:prSet presAssocID="{9F38927A-6EC4-4DA1-BB40-7A2507CCBE9F}" presName="node" presStyleLbl="node1" presStyleIdx="2" presStyleCnt="3" custRadScaleRad="112327" custRadScaleInc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0A9A79-63A3-4639-94FE-0CD2DC07E358}" srcId="{F73806C4-2622-402A-B6ED-D78BC5B72159}" destId="{3C38CDDD-0258-4ADF-967B-8DC92A06B764}" srcOrd="0" destOrd="0" parTransId="{18DA25AE-9F71-4BCF-BA1B-5A4B5F224BBC}" sibTransId="{85099D4F-F8B0-4F90-8200-5914BAE0CAD8}"/>
    <dgm:cxn modelId="{FD0DDDD2-26CD-43FD-A176-9EFEEE1BE186}" type="presOf" srcId="{3D61CBC7-09C0-452C-B91A-4713B7D42B2C}" destId="{BC690F97-41E7-42D5-8210-71A1AA33161C}" srcOrd="0" destOrd="0" presId="urn:microsoft.com/office/officeart/2005/8/layout/radial4"/>
    <dgm:cxn modelId="{8FB31F8D-2856-48DB-BBCC-64109543C6D4}" type="presOf" srcId="{DB5EA726-0AD3-41C8-82C0-8FC9B35BFD2F}" destId="{F1D88E07-DD3D-4139-BE0A-BCF61E59A970}" srcOrd="0" destOrd="0" presId="urn:microsoft.com/office/officeart/2005/8/layout/radial4"/>
    <dgm:cxn modelId="{C308DBB0-DBFA-4A1A-BDE2-104C1DB6BBA4}" type="presOf" srcId="{62680116-FF06-4D72-98F0-0946BE35B5F1}" destId="{0B021D70-3CCF-4D92-9A25-F175557170C2}" srcOrd="0" destOrd="0" presId="urn:microsoft.com/office/officeart/2005/8/layout/radial4"/>
    <dgm:cxn modelId="{F2830229-8785-491C-ADDD-FFB8F7615384}" type="presOf" srcId="{9B3B229E-2BC8-4427-828B-19A1787F4F7F}" destId="{3466BD78-55B1-42AE-B2CE-AB9C046C925A}" srcOrd="0" destOrd="0" presId="urn:microsoft.com/office/officeart/2005/8/layout/radial4"/>
    <dgm:cxn modelId="{645AE642-08C8-4804-A1CC-F1D167D45210}" srcId="{3C38CDDD-0258-4ADF-967B-8DC92A06B764}" destId="{9F38927A-6EC4-4DA1-BB40-7A2507CCBE9F}" srcOrd="2" destOrd="0" parTransId="{9B3B229E-2BC8-4427-828B-19A1787F4F7F}" sibTransId="{1142225A-778E-4F64-8E18-AA17EBEC1F2B}"/>
    <dgm:cxn modelId="{21D1455D-31DC-4E67-B6F9-D812C3103CDD}" type="presOf" srcId="{3C38CDDD-0258-4ADF-967B-8DC92A06B764}" destId="{2862D388-FB43-4B88-AB23-C50D320A8317}" srcOrd="0" destOrd="0" presId="urn:microsoft.com/office/officeart/2005/8/layout/radial4"/>
    <dgm:cxn modelId="{6180EBFE-4EC1-4760-9EC2-1AF5996A4A33}" type="presOf" srcId="{2AE3F173-2999-4EEC-86A8-AB5CA6DBB2A0}" destId="{728B01EC-154E-4983-9D9C-86C67503B215}" srcOrd="0" destOrd="0" presId="urn:microsoft.com/office/officeart/2005/8/layout/radial4"/>
    <dgm:cxn modelId="{E85D9244-4A32-48C3-B39C-01B8872E46C5}" type="presOf" srcId="{9F38927A-6EC4-4DA1-BB40-7A2507CCBE9F}" destId="{FB312913-CF38-4C32-8D3C-537DB3F7C9B6}" srcOrd="0" destOrd="0" presId="urn:microsoft.com/office/officeart/2005/8/layout/radial4"/>
    <dgm:cxn modelId="{7AB71E47-FEDB-427B-B42D-F8A12AE40F6C}" srcId="{3C38CDDD-0258-4ADF-967B-8DC92A06B764}" destId="{62680116-FF06-4D72-98F0-0946BE35B5F1}" srcOrd="0" destOrd="0" parTransId="{2AE3F173-2999-4EEC-86A8-AB5CA6DBB2A0}" sibTransId="{C192C5BD-828D-4D59-A63C-6D2106F9FFBF}"/>
    <dgm:cxn modelId="{1F8AF9FC-F431-449F-BD5D-F8FA0AACCC95}" srcId="{3C38CDDD-0258-4ADF-967B-8DC92A06B764}" destId="{3D61CBC7-09C0-452C-B91A-4713B7D42B2C}" srcOrd="1" destOrd="0" parTransId="{DB5EA726-0AD3-41C8-82C0-8FC9B35BFD2F}" sibTransId="{D1663672-64F1-44A5-AC92-5ECADCECD433}"/>
    <dgm:cxn modelId="{3DA9838B-8811-48CB-A988-A71765D39898}" type="presOf" srcId="{F73806C4-2622-402A-B6ED-D78BC5B72159}" destId="{260FFF30-2C05-4034-9F03-4BCDC9749CDD}" srcOrd="0" destOrd="0" presId="urn:microsoft.com/office/officeart/2005/8/layout/radial4"/>
    <dgm:cxn modelId="{0210E78E-BBE2-4E4D-B164-09358073D4D0}" type="presParOf" srcId="{260FFF30-2C05-4034-9F03-4BCDC9749CDD}" destId="{2862D388-FB43-4B88-AB23-C50D320A8317}" srcOrd="0" destOrd="0" presId="urn:microsoft.com/office/officeart/2005/8/layout/radial4"/>
    <dgm:cxn modelId="{CD87877A-7E98-4A4E-AFDD-0558AD62B96F}" type="presParOf" srcId="{260FFF30-2C05-4034-9F03-4BCDC9749CDD}" destId="{728B01EC-154E-4983-9D9C-86C67503B215}" srcOrd="1" destOrd="0" presId="urn:microsoft.com/office/officeart/2005/8/layout/radial4"/>
    <dgm:cxn modelId="{D7C4C329-3615-4C92-8547-DE8D1A35C9F3}" type="presParOf" srcId="{260FFF30-2C05-4034-9F03-4BCDC9749CDD}" destId="{0B021D70-3CCF-4D92-9A25-F175557170C2}" srcOrd="2" destOrd="0" presId="urn:microsoft.com/office/officeart/2005/8/layout/radial4"/>
    <dgm:cxn modelId="{D7329672-7D56-40C2-A90B-53BDDD421A36}" type="presParOf" srcId="{260FFF30-2C05-4034-9F03-4BCDC9749CDD}" destId="{F1D88E07-DD3D-4139-BE0A-BCF61E59A970}" srcOrd="3" destOrd="0" presId="urn:microsoft.com/office/officeart/2005/8/layout/radial4"/>
    <dgm:cxn modelId="{43F90C68-A9C5-484A-9B02-443A8F0B99F3}" type="presParOf" srcId="{260FFF30-2C05-4034-9F03-4BCDC9749CDD}" destId="{BC690F97-41E7-42D5-8210-71A1AA33161C}" srcOrd="4" destOrd="0" presId="urn:microsoft.com/office/officeart/2005/8/layout/radial4"/>
    <dgm:cxn modelId="{6A3034F7-39BC-41F8-B578-60AA21CE122B}" type="presParOf" srcId="{260FFF30-2C05-4034-9F03-4BCDC9749CDD}" destId="{3466BD78-55B1-42AE-B2CE-AB9C046C925A}" srcOrd="5" destOrd="0" presId="urn:microsoft.com/office/officeart/2005/8/layout/radial4"/>
    <dgm:cxn modelId="{4EAB9157-9A8A-4D2D-A0CC-0BE7DA1CC235}" type="presParOf" srcId="{260FFF30-2C05-4034-9F03-4BCDC9749CDD}" destId="{FB312913-CF38-4C32-8D3C-537DB3F7C9B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D6E9C0-28BF-402B-8C77-C0659C44544B}" type="doc">
      <dgm:prSet loTypeId="urn:microsoft.com/office/officeart/2005/8/layout/hierarchy3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4CB92BC-C767-4F56-B069-19D04259D848}">
      <dgm:prSet phldrT="[Текст]" custT="1"/>
      <dgm:spPr/>
      <dgm:t>
        <a:bodyPr/>
        <a:lstStyle/>
        <a:p>
          <a:r>
            <a:rPr lang="ru-RU" sz="1800" dirty="0"/>
            <a:t>фиксированные (постоянные)</a:t>
          </a:r>
          <a:endParaRPr lang="ru-RU" dirty="0"/>
        </a:p>
      </dgm:t>
    </dgm:pt>
    <dgm:pt modelId="{F0388830-2B7A-48BA-B552-14555A2DFAD5}" type="parTrans" cxnId="{81708796-4CAE-431C-B6F1-734164CDEE08}">
      <dgm:prSet/>
      <dgm:spPr/>
      <dgm:t>
        <a:bodyPr/>
        <a:lstStyle/>
        <a:p>
          <a:endParaRPr lang="ru-RU"/>
        </a:p>
      </dgm:t>
    </dgm:pt>
    <dgm:pt modelId="{31A6AAA3-8882-4324-94DE-FDF047877DDC}" type="sibTrans" cxnId="{81708796-4CAE-431C-B6F1-734164CDEE08}">
      <dgm:prSet/>
      <dgm:spPr/>
      <dgm:t>
        <a:bodyPr/>
        <a:lstStyle/>
        <a:p>
          <a:endParaRPr lang="ru-RU"/>
        </a:p>
      </dgm:t>
    </dgm:pt>
    <dgm:pt modelId="{9D7CDD78-30B9-4140-BB2C-DF837C49C63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/>
            <a:t>издержки, которые не меняются, когда меняется уровень производства за какой-то определенный период времени (например, год)</a:t>
          </a:r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dirty="0"/>
        </a:p>
      </dgm:t>
    </dgm:pt>
    <dgm:pt modelId="{9C14A3BD-C14A-4F38-9DB4-283C61355C99}" type="parTrans" cxnId="{6DE85EB6-C4B6-434C-9805-2E6920F7DD0B}">
      <dgm:prSet/>
      <dgm:spPr/>
      <dgm:t>
        <a:bodyPr/>
        <a:lstStyle/>
        <a:p>
          <a:endParaRPr lang="ru-RU"/>
        </a:p>
      </dgm:t>
    </dgm:pt>
    <dgm:pt modelId="{FE2F1ACA-4CC3-4D54-B74F-1E2B48FA2C83}" type="sibTrans" cxnId="{6DE85EB6-C4B6-434C-9805-2E6920F7DD0B}">
      <dgm:prSet/>
      <dgm:spPr/>
      <dgm:t>
        <a:bodyPr/>
        <a:lstStyle/>
        <a:p>
          <a:endParaRPr lang="ru-RU"/>
        </a:p>
      </dgm:t>
    </dgm:pt>
    <dgm:pt modelId="{E0A8D428-7F2E-4EB6-85BF-395E13DB9B93}">
      <dgm:prSet phldrT="[Текст]"/>
      <dgm:spPr/>
      <dgm:t>
        <a:bodyPr/>
        <a:lstStyle/>
        <a:p>
          <a:r>
            <a:rPr lang="ru-RU" dirty="0"/>
            <a:t>проценты по кредитам, заработная плата служащих, управляющих, контролеров (которые по предположению не изменяется при изменении уровня производства), общие административные расходы</a:t>
          </a:r>
        </a:p>
      </dgm:t>
    </dgm:pt>
    <dgm:pt modelId="{B15C622D-9E0B-4F21-934A-00E4228596B0}" type="parTrans" cxnId="{C8D9D5F8-B46A-4C53-A51D-441BAAEEE3BE}">
      <dgm:prSet/>
      <dgm:spPr/>
      <dgm:t>
        <a:bodyPr/>
        <a:lstStyle/>
        <a:p>
          <a:endParaRPr lang="ru-RU"/>
        </a:p>
      </dgm:t>
    </dgm:pt>
    <dgm:pt modelId="{4CEF86AC-FD53-41CD-A694-5F47AD15C8C5}" type="sibTrans" cxnId="{C8D9D5F8-B46A-4C53-A51D-441BAAEEE3BE}">
      <dgm:prSet/>
      <dgm:spPr/>
      <dgm:t>
        <a:bodyPr/>
        <a:lstStyle/>
        <a:p>
          <a:endParaRPr lang="ru-RU"/>
        </a:p>
      </dgm:t>
    </dgm:pt>
    <dgm:pt modelId="{20C8BCC6-4DFB-4E42-B022-0D43E869BED3}">
      <dgm:prSet phldrT="[Текст]" custT="1"/>
      <dgm:spPr/>
      <dgm:t>
        <a:bodyPr/>
        <a:lstStyle/>
        <a:p>
          <a:r>
            <a:rPr lang="ru-RU" sz="1800" dirty="0"/>
            <a:t>переменные</a:t>
          </a:r>
          <a:endParaRPr lang="ru-RU" dirty="0"/>
        </a:p>
      </dgm:t>
    </dgm:pt>
    <dgm:pt modelId="{4A9C9B16-412A-448D-B569-A2449DE78834}" type="parTrans" cxnId="{1AF355B9-019B-4DD5-9298-ADEC1BC8F620}">
      <dgm:prSet/>
      <dgm:spPr/>
      <dgm:t>
        <a:bodyPr/>
        <a:lstStyle/>
        <a:p>
          <a:endParaRPr lang="ru-RU"/>
        </a:p>
      </dgm:t>
    </dgm:pt>
    <dgm:pt modelId="{B9A8C908-42BD-4ADB-B62A-DB407837F474}" type="sibTrans" cxnId="{1AF355B9-019B-4DD5-9298-ADEC1BC8F620}">
      <dgm:prSet/>
      <dgm:spPr/>
      <dgm:t>
        <a:bodyPr/>
        <a:lstStyle/>
        <a:p>
          <a:endParaRPr lang="ru-RU"/>
        </a:p>
      </dgm:t>
    </dgm:pt>
    <dgm:pt modelId="{65646F46-414A-49F9-9A59-2C812D3F508D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/>
            <a:t>издержки, которые меняются (в целом) приблизительно прямо пропорционально увеличению или уменьшению объема производства </a:t>
          </a:r>
        </a:p>
      </dgm:t>
    </dgm:pt>
    <dgm:pt modelId="{F84AFBF0-57E2-4868-818F-7E538C272367}" type="parTrans" cxnId="{8DB4D0A1-A6DA-430B-BDDA-751D94D2EA95}">
      <dgm:prSet/>
      <dgm:spPr/>
      <dgm:t>
        <a:bodyPr/>
        <a:lstStyle/>
        <a:p>
          <a:endParaRPr lang="ru-RU"/>
        </a:p>
      </dgm:t>
    </dgm:pt>
    <dgm:pt modelId="{4EE66F87-C870-4F8B-9890-BEB75747A1F4}" type="sibTrans" cxnId="{8DB4D0A1-A6DA-430B-BDDA-751D94D2EA95}">
      <dgm:prSet/>
      <dgm:spPr/>
      <dgm:t>
        <a:bodyPr/>
        <a:lstStyle/>
        <a:p>
          <a:endParaRPr lang="ru-RU"/>
        </a:p>
      </dgm:t>
    </dgm:pt>
    <dgm:pt modelId="{43C7C48C-A2E4-4B79-A319-49251D0A0F7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/>
            <a:t>издержки на единицу продукции остаются почти постоянными, стабильными</a:t>
          </a:r>
        </a:p>
      </dgm:t>
    </dgm:pt>
    <dgm:pt modelId="{9FA538D6-609D-441B-AAA9-735ED177C222}" type="parTrans" cxnId="{610A34AE-F440-46ED-8D8C-2C385EB0AF11}">
      <dgm:prSet/>
      <dgm:spPr/>
      <dgm:t>
        <a:bodyPr/>
        <a:lstStyle/>
        <a:p>
          <a:endParaRPr lang="ru-RU"/>
        </a:p>
      </dgm:t>
    </dgm:pt>
    <dgm:pt modelId="{0DDE21CD-DB45-45CC-B060-1ED085D6E296}" type="sibTrans" cxnId="{610A34AE-F440-46ED-8D8C-2C385EB0AF11}">
      <dgm:prSet/>
      <dgm:spPr/>
      <dgm:t>
        <a:bodyPr/>
        <a:lstStyle/>
        <a:p>
          <a:endParaRPr lang="ru-RU"/>
        </a:p>
      </dgm:t>
    </dgm:pt>
    <dgm:pt modelId="{193DE2D3-67A2-45E1-B5BF-5ABD5E6AB85D}">
      <dgm:prSet custT="1"/>
      <dgm:spPr/>
      <dgm:t>
        <a:bodyPr/>
        <a:lstStyle/>
        <a:p>
          <a:r>
            <a:rPr lang="ru-RU" sz="1400" dirty="0"/>
            <a:t>относятся затраты на амортизацию зданий и оборудования, амортизацию предоперационных расходов, аренда и лизинг (которые не изменяются при изменении объема продаж и объема производства)</a:t>
          </a:r>
        </a:p>
      </dgm:t>
    </dgm:pt>
    <dgm:pt modelId="{1194B7F9-84AE-4180-911C-B8CA5C060088}" type="parTrans" cxnId="{A26FAC70-2A20-4812-AC90-0F84B03EA3F7}">
      <dgm:prSet/>
      <dgm:spPr/>
      <dgm:t>
        <a:bodyPr/>
        <a:lstStyle/>
        <a:p>
          <a:endParaRPr lang="ru-RU"/>
        </a:p>
      </dgm:t>
    </dgm:pt>
    <dgm:pt modelId="{0DD639AD-C5CD-4FF1-BD22-3441E7819F5D}" type="sibTrans" cxnId="{A26FAC70-2A20-4812-AC90-0F84B03EA3F7}">
      <dgm:prSet/>
      <dgm:spPr/>
      <dgm:t>
        <a:bodyPr/>
        <a:lstStyle/>
        <a:p>
          <a:endParaRPr lang="ru-RU"/>
        </a:p>
      </dgm:t>
    </dgm:pt>
    <dgm:pt modelId="{DA9BA811-B288-4800-9C4F-04EF94F0DB6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/>
            <a:t>относятся затраты на сырье и материалы, энергию и коммунальные услуги (используемые в процессе производства), комиссионные с продаж (если они определяются объемом продаж), зарплата рабочим (при условии, что она может быть увеличена или уменьшена при увеличении или уменьшении объема производства)</a:t>
          </a:r>
        </a:p>
        <a:p>
          <a:pPr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dirty="0"/>
        </a:p>
      </dgm:t>
    </dgm:pt>
    <dgm:pt modelId="{0B171791-AC98-4FA7-B6F7-868C88DCAC93}" type="parTrans" cxnId="{0F7ED408-827D-4ACB-B1DB-31EE85D68364}">
      <dgm:prSet/>
      <dgm:spPr/>
      <dgm:t>
        <a:bodyPr/>
        <a:lstStyle/>
        <a:p>
          <a:endParaRPr lang="ru-RU"/>
        </a:p>
      </dgm:t>
    </dgm:pt>
    <dgm:pt modelId="{233EB291-EA51-4D6C-9C81-18853766269B}" type="sibTrans" cxnId="{0F7ED408-827D-4ACB-B1DB-31EE85D68364}">
      <dgm:prSet/>
      <dgm:spPr/>
      <dgm:t>
        <a:bodyPr/>
        <a:lstStyle/>
        <a:p>
          <a:endParaRPr lang="ru-RU"/>
        </a:p>
      </dgm:t>
    </dgm:pt>
    <dgm:pt modelId="{950FF8B6-5622-4C54-A548-DCAFB7B8D3FA}" type="pres">
      <dgm:prSet presAssocID="{DED6E9C0-28BF-402B-8C77-C0659C44544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C161985-043F-4FDD-BD7E-8D7E1274F6E1}" type="pres">
      <dgm:prSet presAssocID="{74CB92BC-C767-4F56-B069-19D04259D848}" presName="root" presStyleCnt="0"/>
      <dgm:spPr/>
    </dgm:pt>
    <dgm:pt modelId="{A6DE6ED7-0FBB-4633-908D-E3A1C48003B7}" type="pres">
      <dgm:prSet presAssocID="{74CB92BC-C767-4F56-B069-19D04259D848}" presName="rootComposite" presStyleCnt="0"/>
      <dgm:spPr/>
    </dgm:pt>
    <dgm:pt modelId="{527B3754-4A92-4298-8756-7A77A16F27C4}" type="pres">
      <dgm:prSet presAssocID="{74CB92BC-C767-4F56-B069-19D04259D848}" presName="rootText" presStyleLbl="node1" presStyleIdx="0" presStyleCnt="2" custScaleX="188263" custScaleY="53837" custLinFactNeighborX="1257" custLinFactNeighborY="-7217"/>
      <dgm:spPr/>
      <dgm:t>
        <a:bodyPr/>
        <a:lstStyle/>
        <a:p>
          <a:endParaRPr lang="ru-RU"/>
        </a:p>
      </dgm:t>
    </dgm:pt>
    <dgm:pt modelId="{F923B711-78F3-4C5F-9900-3F7655E5A262}" type="pres">
      <dgm:prSet presAssocID="{74CB92BC-C767-4F56-B069-19D04259D848}" presName="rootConnector" presStyleLbl="node1" presStyleIdx="0" presStyleCnt="2"/>
      <dgm:spPr/>
      <dgm:t>
        <a:bodyPr/>
        <a:lstStyle/>
        <a:p>
          <a:endParaRPr lang="ru-RU"/>
        </a:p>
      </dgm:t>
    </dgm:pt>
    <dgm:pt modelId="{B63597AE-40DB-4315-826F-2C2B6E7962B2}" type="pres">
      <dgm:prSet presAssocID="{74CB92BC-C767-4F56-B069-19D04259D848}" presName="childShape" presStyleCnt="0"/>
      <dgm:spPr/>
    </dgm:pt>
    <dgm:pt modelId="{55DD54F7-5CAA-4E9C-A1F4-FB7073B9C1EA}" type="pres">
      <dgm:prSet presAssocID="{9C14A3BD-C14A-4F38-9DB4-283C61355C99}" presName="Name13" presStyleLbl="parChTrans1D2" presStyleIdx="0" presStyleCnt="6"/>
      <dgm:spPr/>
      <dgm:t>
        <a:bodyPr/>
        <a:lstStyle/>
        <a:p>
          <a:endParaRPr lang="ru-RU"/>
        </a:p>
      </dgm:t>
    </dgm:pt>
    <dgm:pt modelId="{CB8E6591-974C-4098-A6B1-C1C76B08EF34}" type="pres">
      <dgm:prSet presAssocID="{9D7CDD78-30B9-4140-BB2C-DF837C49C638}" presName="childText" presStyleLbl="bgAcc1" presStyleIdx="0" presStyleCnt="6" custScaleX="203280" custScaleY="156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DC10E-D44E-4E9F-A86E-1ABEFB4083BC}" type="pres">
      <dgm:prSet presAssocID="{1194B7F9-84AE-4180-911C-B8CA5C060088}" presName="Name13" presStyleLbl="parChTrans1D2" presStyleIdx="1" presStyleCnt="6"/>
      <dgm:spPr/>
      <dgm:t>
        <a:bodyPr/>
        <a:lstStyle/>
        <a:p>
          <a:endParaRPr lang="ru-RU"/>
        </a:p>
      </dgm:t>
    </dgm:pt>
    <dgm:pt modelId="{0E23AEA0-7D76-4EDF-AEBA-8B1DF0701FD0}" type="pres">
      <dgm:prSet presAssocID="{193DE2D3-67A2-45E1-B5BF-5ABD5E6AB85D}" presName="childText" presStyleLbl="bgAcc1" presStyleIdx="1" presStyleCnt="6" custScaleX="203965" custScaleY="171653" custLinFactNeighborX="6334" custLinFactNeighborY="-41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38A6ED-6732-46A2-A4C9-0FDF19E3C4A0}" type="pres">
      <dgm:prSet presAssocID="{B15C622D-9E0B-4F21-934A-00E4228596B0}" presName="Name13" presStyleLbl="parChTrans1D2" presStyleIdx="2" presStyleCnt="6"/>
      <dgm:spPr/>
      <dgm:t>
        <a:bodyPr/>
        <a:lstStyle/>
        <a:p>
          <a:endParaRPr lang="ru-RU"/>
        </a:p>
      </dgm:t>
    </dgm:pt>
    <dgm:pt modelId="{4B03E2F2-6604-4C77-B2E9-6568CFEF6E81}" type="pres">
      <dgm:prSet presAssocID="{E0A8D428-7F2E-4EB6-85BF-395E13DB9B93}" presName="childText" presStyleLbl="bgAcc1" presStyleIdx="2" presStyleCnt="6" custScaleX="213416" custScaleY="1376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7FE702-B495-4C14-92E1-28317B1AD60B}" type="pres">
      <dgm:prSet presAssocID="{20C8BCC6-4DFB-4E42-B022-0D43E869BED3}" presName="root" presStyleCnt="0"/>
      <dgm:spPr/>
    </dgm:pt>
    <dgm:pt modelId="{A3B127C8-1968-4D94-9292-836400DE7C9D}" type="pres">
      <dgm:prSet presAssocID="{20C8BCC6-4DFB-4E42-B022-0D43E869BED3}" presName="rootComposite" presStyleCnt="0"/>
      <dgm:spPr/>
    </dgm:pt>
    <dgm:pt modelId="{1C9D2704-F7A5-443B-AD06-0066E81DEF81}" type="pres">
      <dgm:prSet presAssocID="{20C8BCC6-4DFB-4E42-B022-0D43E869BED3}" presName="rootText" presStyleLbl="node1" presStyleIdx="1" presStyleCnt="2" custScaleX="173438" custScaleY="54874" custLinFactNeighborX="-684" custLinFactNeighborY="-7682"/>
      <dgm:spPr/>
      <dgm:t>
        <a:bodyPr/>
        <a:lstStyle/>
        <a:p>
          <a:endParaRPr lang="ru-RU"/>
        </a:p>
      </dgm:t>
    </dgm:pt>
    <dgm:pt modelId="{0E0BE798-06E1-43E8-9E47-1B2C85DEACCC}" type="pres">
      <dgm:prSet presAssocID="{20C8BCC6-4DFB-4E42-B022-0D43E869BED3}" presName="rootConnector" presStyleLbl="node1" presStyleIdx="1" presStyleCnt="2"/>
      <dgm:spPr/>
      <dgm:t>
        <a:bodyPr/>
        <a:lstStyle/>
        <a:p>
          <a:endParaRPr lang="ru-RU"/>
        </a:p>
      </dgm:t>
    </dgm:pt>
    <dgm:pt modelId="{9D4BAB54-54C4-41C2-B4FA-B06A63B1C047}" type="pres">
      <dgm:prSet presAssocID="{20C8BCC6-4DFB-4E42-B022-0D43E869BED3}" presName="childShape" presStyleCnt="0"/>
      <dgm:spPr/>
    </dgm:pt>
    <dgm:pt modelId="{28D43E56-215D-490F-9897-F6D4D296FD02}" type="pres">
      <dgm:prSet presAssocID="{F84AFBF0-57E2-4868-818F-7E538C272367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D419799-66CD-4609-8422-2398FDA1F979}" type="pres">
      <dgm:prSet presAssocID="{65646F46-414A-49F9-9A59-2C812D3F508D}" presName="childText" presStyleLbl="bgAcc1" presStyleIdx="3" presStyleCnt="6" custScaleX="231853" custScaleY="1178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E28FE9-06AD-41AF-9911-8A7E8D18AAE5}" type="pres">
      <dgm:prSet presAssocID="{9FA538D6-609D-441B-AAA9-735ED177C222}" presName="Name13" presStyleLbl="parChTrans1D2" presStyleIdx="4" presStyleCnt="6"/>
      <dgm:spPr/>
      <dgm:t>
        <a:bodyPr/>
        <a:lstStyle/>
        <a:p>
          <a:endParaRPr lang="ru-RU"/>
        </a:p>
      </dgm:t>
    </dgm:pt>
    <dgm:pt modelId="{85DCFF2B-1CAC-4209-AEDE-99AAEEE7180A}" type="pres">
      <dgm:prSet presAssocID="{43C7C48C-A2E4-4B79-A319-49251D0A0F73}" presName="childText" presStyleLbl="bgAcc1" presStyleIdx="4" presStyleCnt="6" custScaleX="225370" custScaleY="113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865D36-60C8-4AFD-9109-00D5A37FC585}" type="pres">
      <dgm:prSet presAssocID="{0B171791-AC98-4FA7-B6F7-868C88DCAC93}" presName="Name13" presStyleLbl="parChTrans1D2" presStyleIdx="5" presStyleCnt="6"/>
      <dgm:spPr/>
      <dgm:t>
        <a:bodyPr/>
        <a:lstStyle/>
        <a:p>
          <a:endParaRPr lang="ru-RU"/>
        </a:p>
      </dgm:t>
    </dgm:pt>
    <dgm:pt modelId="{CF8900C4-0172-4726-8025-F5AED646254F}" type="pres">
      <dgm:prSet presAssocID="{DA9BA811-B288-4800-9C4F-04EF94F0DB69}" presName="childText" presStyleLbl="bgAcc1" presStyleIdx="5" presStyleCnt="6" custScaleX="275676" custScaleY="222691" custLinFactNeighborX="2426" custLinFactNeighborY="-60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DCCB06-97AF-450E-B469-416EFCE76A30}" type="presOf" srcId="{9FA538D6-609D-441B-AAA9-735ED177C222}" destId="{5FE28FE9-06AD-41AF-9911-8A7E8D18AAE5}" srcOrd="0" destOrd="0" presId="urn:microsoft.com/office/officeart/2005/8/layout/hierarchy3"/>
    <dgm:cxn modelId="{183C012D-480B-4109-8CA7-4D54F061140B}" type="presOf" srcId="{B15C622D-9E0B-4F21-934A-00E4228596B0}" destId="{E638A6ED-6732-46A2-A4C9-0FDF19E3C4A0}" srcOrd="0" destOrd="0" presId="urn:microsoft.com/office/officeart/2005/8/layout/hierarchy3"/>
    <dgm:cxn modelId="{4B51BA4D-D407-416C-937B-777AC47BB249}" type="presOf" srcId="{20C8BCC6-4DFB-4E42-B022-0D43E869BED3}" destId="{0E0BE798-06E1-43E8-9E47-1B2C85DEACCC}" srcOrd="1" destOrd="0" presId="urn:microsoft.com/office/officeart/2005/8/layout/hierarchy3"/>
    <dgm:cxn modelId="{0F7ED408-827D-4ACB-B1DB-31EE85D68364}" srcId="{20C8BCC6-4DFB-4E42-B022-0D43E869BED3}" destId="{DA9BA811-B288-4800-9C4F-04EF94F0DB69}" srcOrd="2" destOrd="0" parTransId="{0B171791-AC98-4FA7-B6F7-868C88DCAC93}" sibTransId="{233EB291-EA51-4D6C-9C81-18853766269B}"/>
    <dgm:cxn modelId="{1AF355B9-019B-4DD5-9298-ADEC1BC8F620}" srcId="{DED6E9C0-28BF-402B-8C77-C0659C44544B}" destId="{20C8BCC6-4DFB-4E42-B022-0D43E869BED3}" srcOrd="1" destOrd="0" parTransId="{4A9C9B16-412A-448D-B569-A2449DE78834}" sibTransId="{B9A8C908-42BD-4ADB-B62A-DB407837F474}"/>
    <dgm:cxn modelId="{81708796-4CAE-431C-B6F1-734164CDEE08}" srcId="{DED6E9C0-28BF-402B-8C77-C0659C44544B}" destId="{74CB92BC-C767-4F56-B069-19D04259D848}" srcOrd="0" destOrd="0" parTransId="{F0388830-2B7A-48BA-B552-14555A2DFAD5}" sibTransId="{31A6AAA3-8882-4324-94DE-FDF047877DDC}"/>
    <dgm:cxn modelId="{A04F2EC4-1CD1-4580-B4EB-536FDE68F71B}" type="presOf" srcId="{DED6E9C0-28BF-402B-8C77-C0659C44544B}" destId="{950FF8B6-5622-4C54-A548-DCAFB7B8D3FA}" srcOrd="0" destOrd="0" presId="urn:microsoft.com/office/officeart/2005/8/layout/hierarchy3"/>
    <dgm:cxn modelId="{FD2020BA-5094-4D78-A73C-C4B9A8C7F536}" type="presOf" srcId="{74CB92BC-C767-4F56-B069-19D04259D848}" destId="{527B3754-4A92-4298-8756-7A77A16F27C4}" srcOrd="0" destOrd="0" presId="urn:microsoft.com/office/officeart/2005/8/layout/hierarchy3"/>
    <dgm:cxn modelId="{610A34AE-F440-46ED-8D8C-2C385EB0AF11}" srcId="{20C8BCC6-4DFB-4E42-B022-0D43E869BED3}" destId="{43C7C48C-A2E4-4B79-A319-49251D0A0F73}" srcOrd="1" destOrd="0" parTransId="{9FA538D6-609D-441B-AAA9-735ED177C222}" sibTransId="{0DDE21CD-DB45-45CC-B060-1ED085D6E296}"/>
    <dgm:cxn modelId="{4E174C83-7EE7-42A9-9F97-E65753900B90}" type="presOf" srcId="{43C7C48C-A2E4-4B79-A319-49251D0A0F73}" destId="{85DCFF2B-1CAC-4209-AEDE-99AAEEE7180A}" srcOrd="0" destOrd="0" presId="urn:microsoft.com/office/officeart/2005/8/layout/hierarchy3"/>
    <dgm:cxn modelId="{C8D9D5F8-B46A-4C53-A51D-441BAAEEE3BE}" srcId="{74CB92BC-C767-4F56-B069-19D04259D848}" destId="{E0A8D428-7F2E-4EB6-85BF-395E13DB9B93}" srcOrd="2" destOrd="0" parTransId="{B15C622D-9E0B-4F21-934A-00E4228596B0}" sibTransId="{4CEF86AC-FD53-41CD-A694-5F47AD15C8C5}"/>
    <dgm:cxn modelId="{CBF4297C-98ED-4124-A254-15904D58BAD9}" type="presOf" srcId="{0B171791-AC98-4FA7-B6F7-868C88DCAC93}" destId="{00865D36-60C8-4AFD-9109-00D5A37FC585}" srcOrd="0" destOrd="0" presId="urn:microsoft.com/office/officeart/2005/8/layout/hierarchy3"/>
    <dgm:cxn modelId="{32DF6E30-A593-43BD-B3D9-82C27480C89C}" type="presOf" srcId="{1194B7F9-84AE-4180-911C-B8CA5C060088}" destId="{9BBDC10E-D44E-4E9F-A86E-1ABEFB4083BC}" srcOrd="0" destOrd="0" presId="urn:microsoft.com/office/officeart/2005/8/layout/hierarchy3"/>
    <dgm:cxn modelId="{5A648885-EAFC-4419-9A81-2EB4471BC271}" type="presOf" srcId="{E0A8D428-7F2E-4EB6-85BF-395E13DB9B93}" destId="{4B03E2F2-6604-4C77-B2E9-6568CFEF6E81}" srcOrd="0" destOrd="0" presId="urn:microsoft.com/office/officeart/2005/8/layout/hierarchy3"/>
    <dgm:cxn modelId="{38F8CCF5-6D4D-47AC-B1F6-21D398CD0669}" type="presOf" srcId="{193DE2D3-67A2-45E1-B5BF-5ABD5E6AB85D}" destId="{0E23AEA0-7D76-4EDF-AEBA-8B1DF0701FD0}" srcOrd="0" destOrd="0" presId="urn:microsoft.com/office/officeart/2005/8/layout/hierarchy3"/>
    <dgm:cxn modelId="{4E14D0E2-DF17-4365-9567-DC0D18ECA22D}" type="presOf" srcId="{F84AFBF0-57E2-4868-818F-7E538C272367}" destId="{28D43E56-215D-490F-9897-F6D4D296FD02}" srcOrd="0" destOrd="0" presId="urn:microsoft.com/office/officeart/2005/8/layout/hierarchy3"/>
    <dgm:cxn modelId="{36070C63-3EC3-4B4F-9DCC-1C88EBF74B2B}" type="presOf" srcId="{9D7CDD78-30B9-4140-BB2C-DF837C49C638}" destId="{CB8E6591-974C-4098-A6B1-C1C76B08EF34}" srcOrd="0" destOrd="0" presId="urn:microsoft.com/office/officeart/2005/8/layout/hierarchy3"/>
    <dgm:cxn modelId="{3E9895B0-F5C1-4153-9B5D-1C474DCD3713}" type="presOf" srcId="{9C14A3BD-C14A-4F38-9DB4-283C61355C99}" destId="{55DD54F7-5CAA-4E9C-A1F4-FB7073B9C1EA}" srcOrd="0" destOrd="0" presId="urn:microsoft.com/office/officeart/2005/8/layout/hierarchy3"/>
    <dgm:cxn modelId="{D152DD04-E966-4B35-AF39-106665174453}" type="presOf" srcId="{74CB92BC-C767-4F56-B069-19D04259D848}" destId="{F923B711-78F3-4C5F-9900-3F7655E5A262}" srcOrd="1" destOrd="0" presId="urn:microsoft.com/office/officeart/2005/8/layout/hierarchy3"/>
    <dgm:cxn modelId="{1D7A013E-17F2-41E8-AFBB-3192D3A5AF92}" type="presOf" srcId="{65646F46-414A-49F9-9A59-2C812D3F508D}" destId="{BD419799-66CD-4609-8422-2398FDA1F979}" srcOrd="0" destOrd="0" presId="urn:microsoft.com/office/officeart/2005/8/layout/hierarchy3"/>
    <dgm:cxn modelId="{A26FAC70-2A20-4812-AC90-0F84B03EA3F7}" srcId="{74CB92BC-C767-4F56-B069-19D04259D848}" destId="{193DE2D3-67A2-45E1-B5BF-5ABD5E6AB85D}" srcOrd="1" destOrd="0" parTransId="{1194B7F9-84AE-4180-911C-B8CA5C060088}" sibTransId="{0DD639AD-C5CD-4FF1-BD22-3441E7819F5D}"/>
    <dgm:cxn modelId="{FF344470-59BB-4FC1-9024-629EDC38F95D}" type="presOf" srcId="{20C8BCC6-4DFB-4E42-B022-0D43E869BED3}" destId="{1C9D2704-F7A5-443B-AD06-0066E81DEF81}" srcOrd="0" destOrd="0" presId="urn:microsoft.com/office/officeart/2005/8/layout/hierarchy3"/>
    <dgm:cxn modelId="{8DB4D0A1-A6DA-430B-BDDA-751D94D2EA95}" srcId="{20C8BCC6-4DFB-4E42-B022-0D43E869BED3}" destId="{65646F46-414A-49F9-9A59-2C812D3F508D}" srcOrd="0" destOrd="0" parTransId="{F84AFBF0-57E2-4868-818F-7E538C272367}" sibTransId="{4EE66F87-C870-4F8B-9890-BEB75747A1F4}"/>
    <dgm:cxn modelId="{6DE85EB6-C4B6-434C-9805-2E6920F7DD0B}" srcId="{74CB92BC-C767-4F56-B069-19D04259D848}" destId="{9D7CDD78-30B9-4140-BB2C-DF837C49C638}" srcOrd="0" destOrd="0" parTransId="{9C14A3BD-C14A-4F38-9DB4-283C61355C99}" sibTransId="{FE2F1ACA-4CC3-4D54-B74F-1E2B48FA2C83}"/>
    <dgm:cxn modelId="{8C261D8C-AC99-4259-BBF1-A9735E0E3C32}" type="presOf" srcId="{DA9BA811-B288-4800-9C4F-04EF94F0DB69}" destId="{CF8900C4-0172-4726-8025-F5AED646254F}" srcOrd="0" destOrd="0" presId="urn:microsoft.com/office/officeart/2005/8/layout/hierarchy3"/>
    <dgm:cxn modelId="{D4DB51B2-E175-48A3-BC04-F1D22679DDFE}" type="presParOf" srcId="{950FF8B6-5622-4C54-A548-DCAFB7B8D3FA}" destId="{8C161985-043F-4FDD-BD7E-8D7E1274F6E1}" srcOrd="0" destOrd="0" presId="urn:microsoft.com/office/officeart/2005/8/layout/hierarchy3"/>
    <dgm:cxn modelId="{9EEBCA5A-802F-4C9A-946B-7D174DEA3B2C}" type="presParOf" srcId="{8C161985-043F-4FDD-BD7E-8D7E1274F6E1}" destId="{A6DE6ED7-0FBB-4633-908D-E3A1C48003B7}" srcOrd="0" destOrd="0" presId="urn:microsoft.com/office/officeart/2005/8/layout/hierarchy3"/>
    <dgm:cxn modelId="{A284228D-F639-41B8-B015-5A90A78E9275}" type="presParOf" srcId="{A6DE6ED7-0FBB-4633-908D-E3A1C48003B7}" destId="{527B3754-4A92-4298-8756-7A77A16F27C4}" srcOrd="0" destOrd="0" presId="urn:microsoft.com/office/officeart/2005/8/layout/hierarchy3"/>
    <dgm:cxn modelId="{B32008DE-0F17-4D4A-ABF0-DA4D8BE11771}" type="presParOf" srcId="{A6DE6ED7-0FBB-4633-908D-E3A1C48003B7}" destId="{F923B711-78F3-4C5F-9900-3F7655E5A262}" srcOrd="1" destOrd="0" presId="urn:microsoft.com/office/officeart/2005/8/layout/hierarchy3"/>
    <dgm:cxn modelId="{7A105F44-F826-49DE-B264-DC506EE7BC22}" type="presParOf" srcId="{8C161985-043F-4FDD-BD7E-8D7E1274F6E1}" destId="{B63597AE-40DB-4315-826F-2C2B6E7962B2}" srcOrd="1" destOrd="0" presId="urn:microsoft.com/office/officeart/2005/8/layout/hierarchy3"/>
    <dgm:cxn modelId="{4A5194BD-23A9-4294-985B-393369708D19}" type="presParOf" srcId="{B63597AE-40DB-4315-826F-2C2B6E7962B2}" destId="{55DD54F7-5CAA-4E9C-A1F4-FB7073B9C1EA}" srcOrd="0" destOrd="0" presId="urn:microsoft.com/office/officeart/2005/8/layout/hierarchy3"/>
    <dgm:cxn modelId="{867D018A-FA9C-4011-BD73-A5B45A13D210}" type="presParOf" srcId="{B63597AE-40DB-4315-826F-2C2B6E7962B2}" destId="{CB8E6591-974C-4098-A6B1-C1C76B08EF34}" srcOrd="1" destOrd="0" presId="urn:microsoft.com/office/officeart/2005/8/layout/hierarchy3"/>
    <dgm:cxn modelId="{B3412B06-8ED9-4BD0-AAC5-3B63D6489361}" type="presParOf" srcId="{B63597AE-40DB-4315-826F-2C2B6E7962B2}" destId="{9BBDC10E-D44E-4E9F-A86E-1ABEFB4083BC}" srcOrd="2" destOrd="0" presId="urn:microsoft.com/office/officeart/2005/8/layout/hierarchy3"/>
    <dgm:cxn modelId="{8B4926DE-004C-49CC-8E0C-7703B81CF973}" type="presParOf" srcId="{B63597AE-40DB-4315-826F-2C2B6E7962B2}" destId="{0E23AEA0-7D76-4EDF-AEBA-8B1DF0701FD0}" srcOrd="3" destOrd="0" presId="urn:microsoft.com/office/officeart/2005/8/layout/hierarchy3"/>
    <dgm:cxn modelId="{2B147693-1449-45A1-A23A-FA2388FB9D42}" type="presParOf" srcId="{B63597AE-40DB-4315-826F-2C2B6E7962B2}" destId="{E638A6ED-6732-46A2-A4C9-0FDF19E3C4A0}" srcOrd="4" destOrd="0" presId="urn:microsoft.com/office/officeart/2005/8/layout/hierarchy3"/>
    <dgm:cxn modelId="{7E07D401-3267-4330-A1E3-0FAB10B10D4F}" type="presParOf" srcId="{B63597AE-40DB-4315-826F-2C2B6E7962B2}" destId="{4B03E2F2-6604-4C77-B2E9-6568CFEF6E81}" srcOrd="5" destOrd="0" presId="urn:microsoft.com/office/officeart/2005/8/layout/hierarchy3"/>
    <dgm:cxn modelId="{42865E2A-2D2E-4789-A927-02EF36D742EB}" type="presParOf" srcId="{950FF8B6-5622-4C54-A548-DCAFB7B8D3FA}" destId="{0B7FE702-B495-4C14-92E1-28317B1AD60B}" srcOrd="1" destOrd="0" presId="urn:microsoft.com/office/officeart/2005/8/layout/hierarchy3"/>
    <dgm:cxn modelId="{AD17F422-6CC9-4CD3-BE6B-5F0AB71E4571}" type="presParOf" srcId="{0B7FE702-B495-4C14-92E1-28317B1AD60B}" destId="{A3B127C8-1968-4D94-9292-836400DE7C9D}" srcOrd="0" destOrd="0" presId="urn:microsoft.com/office/officeart/2005/8/layout/hierarchy3"/>
    <dgm:cxn modelId="{11C6B1D0-3474-4E9E-88EA-3B8CC18E514F}" type="presParOf" srcId="{A3B127C8-1968-4D94-9292-836400DE7C9D}" destId="{1C9D2704-F7A5-443B-AD06-0066E81DEF81}" srcOrd="0" destOrd="0" presId="urn:microsoft.com/office/officeart/2005/8/layout/hierarchy3"/>
    <dgm:cxn modelId="{263FC4F5-8D49-4905-A11D-36F36A653DED}" type="presParOf" srcId="{A3B127C8-1968-4D94-9292-836400DE7C9D}" destId="{0E0BE798-06E1-43E8-9E47-1B2C85DEACCC}" srcOrd="1" destOrd="0" presId="urn:microsoft.com/office/officeart/2005/8/layout/hierarchy3"/>
    <dgm:cxn modelId="{95CB058A-C110-4C7E-9C4A-1D06789001AE}" type="presParOf" srcId="{0B7FE702-B495-4C14-92E1-28317B1AD60B}" destId="{9D4BAB54-54C4-41C2-B4FA-B06A63B1C047}" srcOrd="1" destOrd="0" presId="urn:microsoft.com/office/officeart/2005/8/layout/hierarchy3"/>
    <dgm:cxn modelId="{A29FE24A-81FD-4CBD-A808-679A4849C429}" type="presParOf" srcId="{9D4BAB54-54C4-41C2-B4FA-B06A63B1C047}" destId="{28D43E56-215D-490F-9897-F6D4D296FD02}" srcOrd="0" destOrd="0" presId="urn:microsoft.com/office/officeart/2005/8/layout/hierarchy3"/>
    <dgm:cxn modelId="{CD7678C5-6EF8-4AC9-9D57-16BF766BC28C}" type="presParOf" srcId="{9D4BAB54-54C4-41C2-B4FA-B06A63B1C047}" destId="{BD419799-66CD-4609-8422-2398FDA1F979}" srcOrd="1" destOrd="0" presId="urn:microsoft.com/office/officeart/2005/8/layout/hierarchy3"/>
    <dgm:cxn modelId="{237C7177-A030-48D3-B60D-D065D76B7389}" type="presParOf" srcId="{9D4BAB54-54C4-41C2-B4FA-B06A63B1C047}" destId="{5FE28FE9-06AD-41AF-9911-8A7E8D18AAE5}" srcOrd="2" destOrd="0" presId="urn:microsoft.com/office/officeart/2005/8/layout/hierarchy3"/>
    <dgm:cxn modelId="{EE9E1B16-D0C4-4489-8C1E-04FBC9B30066}" type="presParOf" srcId="{9D4BAB54-54C4-41C2-B4FA-B06A63B1C047}" destId="{85DCFF2B-1CAC-4209-AEDE-99AAEEE7180A}" srcOrd="3" destOrd="0" presId="urn:microsoft.com/office/officeart/2005/8/layout/hierarchy3"/>
    <dgm:cxn modelId="{6CB9B635-2FCB-412D-85F1-3A0BB6BD287C}" type="presParOf" srcId="{9D4BAB54-54C4-41C2-B4FA-B06A63B1C047}" destId="{00865D36-60C8-4AFD-9109-00D5A37FC585}" srcOrd="4" destOrd="0" presId="urn:microsoft.com/office/officeart/2005/8/layout/hierarchy3"/>
    <dgm:cxn modelId="{50FC21C3-7EDF-4102-B194-490A15F1000E}" type="presParOf" srcId="{9D4BAB54-54C4-41C2-B4FA-B06A63B1C047}" destId="{CF8900C4-0172-4726-8025-F5AED646254F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20FC09-9E25-4AF4-83A6-1E08D6B65094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AEA85A51-1DCE-41AD-A3DF-A4FBE7AF7D6F}">
      <dgm:prSet phldrT="[Текст]" custT="1"/>
      <dgm:spPr/>
      <dgm:t>
        <a:bodyPr/>
        <a:lstStyle/>
        <a:p>
          <a:r>
            <a:rPr lang="ru-RU" sz="1800" dirty="0">
              <a:cs typeface="Times New Roman" pitchFamily="18" charset="0"/>
            </a:rPr>
            <a:t>безубыточного объема продаж (порога рентабельности, окупаемости издержек) при заданных соотношениях цены, постоянных и переменных затрат;</a:t>
          </a:r>
          <a:endParaRPr lang="ru-RU" sz="1800" dirty="0"/>
        </a:p>
      </dgm:t>
    </dgm:pt>
    <dgm:pt modelId="{FEDC7F92-882F-4F26-9C7A-ED52ADBD1767}" type="parTrans" cxnId="{54E7D0BB-D239-46F9-8211-CA089D7D4AE5}">
      <dgm:prSet/>
      <dgm:spPr/>
      <dgm:t>
        <a:bodyPr/>
        <a:lstStyle/>
        <a:p>
          <a:endParaRPr lang="ru-RU"/>
        </a:p>
      </dgm:t>
    </dgm:pt>
    <dgm:pt modelId="{46DDAD0E-3A13-4E79-9FF3-598917EBD901}" type="sibTrans" cxnId="{54E7D0BB-D239-46F9-8211-CA089D7D4AE5}">
      <dgm:prSet/>
      <dgm:spPr/>
      <dgm:t>
        <a:bodyPr/>
        <a:lstStyle/>
        <a:p>
          <a:endParaRPr lang="ru-RU"/>
        </a:p>
      </dgm:t>
    </dgm:pt>
    <dgm:pt modelId="{6A6A976F-3AD6-41C5-B6AD-2AC96A8A831D}">
      <dgm:prSet phldrT="[Текст]"/>
      <dgm:spPr/>
      <dgm:t>
        <a:bodyPr/>
        <a:lstStyle/>
        <a:p>
          <a:r>
            <a:rPr lang="ru-RU">
              <a:cs typeface="Times New Roman" pitchFamily="18" charset="0"/>
            </a:rPr>
            <a:t>зоны безопасности (безубыточности) предприятия; </a:t>
          </a:r>
          <a:endParaRPr lang="ru-RU" dirty="0"/>
        </a:p>
      </dgm:t>
    </dgm:pt>
    <dgm:pt modelId="{54717ADD-6452-4C05-8F00-760B75DBB5A2}" type="parTrans" cxnId="{1575CA0C-BEFA-4F67-8C50-59234F515F6D}">
      <dgm:prSet/>
      <dgm:spPr/>
      <dgm:t>
        <a:bodyPr/>
        <a:lstStyle/>
        <a:p>
          <a:endParaRPr lang="ru-RU"/>
        </a:p>
      </dgm:t>
    </dgm:pt>
    <dgm:pt modelId="{CB978220-3A29-4221-B318-146EA7832DD2}" type="sibTrans" cxnId="{1575CA0C-BEFA-4F67-8C50-59234F515F6D}">
      <dgm:prSet/>
      <dgm:spPr/>
      <dgm:t>
        <a:bodyPr/>
        <a:lstStyle/>
        <a:p>
          <a:endParaRPr lang="ru-RU"/>
        </a:p>
      </dgm:t>
    </dgm:pt>
    <dgm:pt modelId="{377C808F-8526-45A9-9F41-1E811A94C056}">
      <dgm:prSet phldrT="[Текст]"/>
      <dgm:spPr/>
      <dgm:t>
        <a:bodyPr/>
        <a:lstStyle/>
        <a:p>
          <a:r>
            <a:rPr lang="ru-RU">
              <a:cs typeface="Times New Roman" pitchFamily="18" charset="0"/>
            </a:rPr>
            <a:t>необходимого объема продаж для получения заданной величины прибыли;</a:t>
          </a:r>
          <a:endParaRPr lang="ru-RU" dirty="0"/>
        </a:p>
      </dgm:t>
    </dgm:pt>
    <dgm:pt modelId="{B52A6466-10D6-4223-81EF-0231DED3D254}" type="parTrans" cxnId="{A723A2DE-3967-4862-884B-551BC1A7B2DF}">
      <dgm:prSet/>
      <dgm:spPr/>
      <dgm:t>
        <a:bodyPr/>
        <a:lstStyle/>
        <a:p>
          <a:endParaRPr lang="ru-RU"/>
        </a:p>
      </dgm:t>
    </dgm:pt>
    <dgm:pt modelId="{D1DB55BE-E0C6-4239-8D29-590A3A4AA99B}" type="sibTrans" cxnId="{A723A2DE-3967-4862-884B-551BC1A7B2DF}">
      <dgm:prSet/>
      <dgm:spPr/>
      <dgm:t>
        <a:bodyPr/>
        <a:lstStyle/>
        <a:p>
          <a:endParaRPr lang="ru-RU"/>
        </a:p>
      </dgm:t>
    </dgm:pt>
    <dgm:pt modelId="{712F9C9D-59A3-4326-BD50-3AB47EE4A661}">
      <dgm:prSet phldrT="[Текст]"/>
      <dgm:spPr/>
      <dgm:t>
        <a:bodyPr/>
        <a:lstStyle/>
        <a:p>
          <a:r>
            <a:rPr lang="ru-RU">
              <a:cs typeface="Times New Roman" pitchFamily="18" charset="0"/>
            </a:rPr>
            <a:t>критического уровня постоянных затрат при заданном уровне маржинального дохода;</a:t>
          </a:r>
          <a:endParaRPr lang="ru-RU" dirty="0"/>
        </a:p>
      </dgm:t>
    </dgm:pt>
    <dgm:pt modelId="{480F19A3-8861-497D-8B5B-4574DB79EE18}" type="parTrans" cxnId="{327DB52A-820C-4972-91A4-35DE591E9B47}">
      <dgm:prSet/>
      <dgm:spPr/>
      <dgm:t>
        <a:bodyPr/>
        <a:lstStyle/>
        <a:p>
          <a:endParaRPr lang="ru-RU"/>
        </a:p>
      </dgm:t>
    </dgm:pt>
    <dgm:pt modelId="{6A7924E4-3A36-4742-974F-A3CAA20847AB}" type="sibTrans" cxnId="{327DB52A-820C-4972-91A4-35DE591E9B47}">
      <dgm:prSet/>
      <dgm:spPr/>
      <dgm:t>
        <a:bodyPr/>
        <a:lstStyle/>
        <a:p>
          <a:endParaRPr lang="ru-RU"/>
        </a:p>
      </dgm:t>
    </dgm:pt>
    <dgm:pt modelId="{CB07DF73-DFD3-4405-9EA6-1E4738D3E069}">
      <dgm:prSet phldrT="[Текст]"/>
      <dgm:spPr/>
      <dgm:t>
        <a:bodyPr/>
        <a:lstStyle/>
        <a:p>
          <a:r>
            <a:rPr lang="ru-RU">
              <a:cs typeface="Times New Roman" pitchFamily="18" charset="0"/>
            </a:rPr>
            <a:t>критической цены реализации при заданном объеме продаж и уровне переменных и постоянных затрат.</a:t>
          </a:r>
          <a:endParaRPr lang="ru-RU" dirty="0"/>
        </a:p>
      </dgm:t>
    </dgm:pt>
    <dgm:pt modelId="{2220AD45-2DB9-489C-98B2-E3251FA8D727}" type="parTrans" cxnId="{035850E7-C3FF-48DE-A642-9E6C9E692E9D}">
      <dgm:prSet/>
      <dgm:spPr/>
      <dgm:t>
        <a:bodyPr/>
        <a:lstStyle/>
        <a:p>
          <a:endParaRPr lang="ru-RU"/>
        </a:p>
      </dgm:t>
    </dgm:pt>
    <dgm:pt modelId="{EBB44B70-D800-4E06-9F97-8258E2D25771}" type="sibTrans" cxnId="{035850E7-C3FF-48DE-A642-9E6C9E692E9D}">
      <dgm:prSet/>
      <dgm:spPr/>
      <dgm:t>
        <a:bodyPr/>
        <a:lstStyle/>
        <a:p>
          <a:endParaRPr lang="ru-RU"/>
        </a:p>
      </dgm:t>
    </dgm:pt>
    <dgm:pt modelId="{A3AFE1DC-4BB1-428C-BEBE-0AF307E54E27}" type="pres">
      <dgm:prSet presAssocID="{8B20FC09-9E25-4AF4-83A6-1E08D6B6509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E5B7DF8-B88D-40F4-B9CC-30217054B19D}" type="pres">
      <dgm:prSet presAssocID="{8B20FC09-9E25-4AF4-83A6-1E08D6B65094}" presName="Name1" presStyleCnt="0"/>
      <dgm:spPr/>
    </dgm:pt>
    <dgm:pt modelId="{7539E929-8CC8-438E-9EF8-A91079843CC0}" type="pres">
      <dgm:prSet presAssocID="{8B20FC09-9E25-4AF4-83A6-1E08D6B65094}" presName="cycle" presStyleCnt="0"/>
      <dgm:spPr/>
    </dgm:pt>
    <dgm:pt modelId="{94348B8D-7648-4BDC-9537-3687653AC1BA}" type="pres">
      <dgm:prSet presAssocID="{8B20FC09-9E25-4AF4-83A6-1E08D6B65094}" presName="srcNode" presStyleLbl="node1" presStyleIdx="0" presStyleCnt="5"/>
      <dgm:spPr/>
    </dgm:pt>
    <dgm:pt modelId="{CDA48F67-DE67-48D6-9D82-2C1DD3AA77F4}" type="pres">
      <dgm:prSet presAssocID="{8B20FC09-9E25-4AF4-83A6-1E08D6B65094}" presName="conn" presStyleLbl="parChTrans1D2" presStyleIdx="0" presStyleCnt="1"/>
      <dgm:spPr/>
      <dgm:t>
        <a:bodyPr/>
        <a:lstStyle/>
        <a:p>
          <a:endParaRPr lang="ru-RU"/>
        </a:p>
      </dgm:t>
    </dgm:pt>
    <dgm:pt modelId="{43EF3630-AAF4-4C1F-84E9-FC8E19084C3B}" type="pres">
      <dgm:prSet presAssocID="{8B20FC09-9E25-4AF4-83A6-1E08D6B65094}" presName="extraNode" presStyleLbl="node1" presStyleIdx="0" presStyleCnt="5"/>
      <dgm:spPr/>
    </dgm:pt>
    <dgm:pt modelId="{0F31F5C2-CCB9-4E26-AA81-C4C8340F5CD9}" type="pres">
      <dgm:prSet presAssocID="{8B20FC09-9E25-4AF4-83A6-1E08D6B65094}" presName="dstNode" presStyleLbl="node1" presStyleIdx="0" presStyleCnt="5"/>
      <dgm:spPr/>
    </dgm:pt>
    <dgm:pt modelId="{6EE1BDB0-C47D-4369-9C06-C9BBED4374B5}" type="pres">
      <dgm:prSet presAssocID="{AEA85A51-1DCE-41AD-A3DF-A4FBE7AF7D6F}" presName="text_1" presStyleLbl="node1" presStyleIdx="0" presStyleCnt="5" custScaleY="137359" custLinFactNeighborX="1046" custLinFactNeighborY="1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C2FB05-CFB9-430B-8F08-205675AC4096}" type="pres">
      <dgm:prSet presAssocID="{AEA85A51-1DCE-41AD-A3DF-A4FBE7AF7D6F}" presName="accent_1" presStyleCnt="0"/>
      <dgm:spPr/>
    </dgm:pt>
    <dgm:pt modelId="{72F86814-9260-4DAF-87EA-68B8865645B3}" type="pres">
      <dgm:prSet presAssocID="{AEA85A51-1DCE-41AD-A3DF-A4FBE7AF7D6F}" presName="accentRepeatNode" presStyleLbl="solidFgAcc1" presStyleIdx="0" presStyleCnt="5"/>
      <dgm:spPr/>
    </dgm:pt>
    <dgm:pt modelId="{BEE4F367-9C6B-43F8-9A71-A35AA4CE5A0A}" type="pres">
      <dgm:prSet presAssocID="{6A6A976F-3AD6-41C5-B6AD-2AC96A8A831D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9FD7D7-0428-4198-AB14-186CE28D7D89}" type="pres">
      <dgm:prSet presAssocID="{6A6A976F-3AD6-41C5-B6AD-2AC96A8A831D}" presName="accent_2" presStyleCnt="0"/>
      <dgm:spPr/>
    </dgm:pt>
    <dgm:pt modelId="{87FE4C09-74DD-40CE-A4B6-C52304184265}" type="pres">
      <dgm:prSet presAssocID="{6A6A976F-3AD6-41C5-B6AD-2AC96A8A831D}" presName="accentRepeatNode" presStyleLbl="solidFgAcc1" presStyleIdx="1" presStyleCnt="5"/>
      <dgm:spPr/>
    </dgm:pt>
    <dgm:pt modelId="{72380323-428A-46A1-8B34-B359CF06FFDE}" type="pres">
      <dgm:prSet presAssocID="{377C808F-8526-45A9-9F41-1E811A94C056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B0547D-AA92-4907-890D-2415A7730B03}" type="pres">
      <dgm:prSet presAssocID="{377C808F-8526-45A9-9F41-1E811A94C056}" presName="accent_3" presStyleCnt="0"/>
      <dgm:spPr/>
    </dgm:pt>
    <dgm:pt modelId="{C7E8016F-A253-43D7-9734-062770361D3F}" type="pres">
      <dgm:prSet presAssocID="{377C808F-8526-45A9-9F41-1E811A94C056}" presName="accentRepeatNode" presStyleLbl="solidFgAcc1" presStyleIdx="2" presStyleCnt="5"/>
      <dgm:spPr/>
    </dgm:pt>
    <dgm:pt modelId="{8BA80468-A879-4002-A347-6CA487A5EA05}" type="pres">
      <dgm:prSet presAssocID="{712F9C9D-59A3-4326-BD50-3AB47EE4A661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B83784-CF41-4764-B07A-15EB8BFB6521}" type="pres">
      <dgm:prSet presAssocID="{712F9C9D-59A3-4326-BD50-3AB47EE4A661}" presName="accent_4" presStyleCnt="0"/>
      <dgm:spPr/>
    </dgm:pt>
    <dgm:pt modelId="{1204232C-D442-4492-9A87-0F3A3DC3A4CD}" type="pres">
      <dgm:prSet presAssocID="{712F9C9D-59A3-4326-BD50-3AB47EE4A661}" presName="accentRepeatNode" presStyleLbl="solidFgAcc1" presStyleIdx="3" presStyleCnt="5"/>
      <dgm:spPr/>
    </dgm:pt>
    <dgm:pt modelId="{206806A5-1D2A-4A09-864A-1C3CE3E8C9ED}" type="pres">
      <dgm:prSet presAssocID="{CB07DF73-DFD3-4405-9EA6-1E4738D3E069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3A1CBD-FEAD-49DF-9DED-658C0379746F}" type="pres">
      <dgm:prSet presAssocID="{CB07DF73-DFD3-4405-9EA6-1E4738D3E069}" presName="accent_5" presStyleCnt="0"/>
      <dgm:spPr/>
    </dgm:pt>
    <dgm:pt modelId="{A38731ED-8C94-4E83-8719-37A396DB6A24}" type="pres">
      <dgm:prSet presAssocID="{CB07DF73-DFD3-4405-9EA6-1E4738D3E069}" presName="accentRepeatNode" presStyleLbl="solidFgAcc1" presStyleIdx="4" presStyleCnt="5"/>
      <dgm:spPr/>
    </dgm:pt>
  </dgm:ptLst>
  <dgm:cxnLst>
    <dgm:cxn modelId="{1575CA0C-BEFA-4F67-8C50-59234F515F6D}" srcId="{8B20FC09-9E25-4AF4-83A6-1E08D6B65094}" destId="{6A6A976F-3AD6-41C5-B6AD-2AC96A8A831D}" srcOrd="1" destOrd="0" parTransId="{54717ADD-6452-4C05-8F00-760B75DBB5A2}" sibTransId="{CB978220-3A29-4221-B318-146EA7832DD2}"/>
    <dgm:cxn modelId="{B22D9519-136D-4614-B15E-7F5CCE41BB24}" type="presOf" srcId="{712F9C9D-59A3-4326-BD50-3AB47EE4A661}" destId="{8BA80468-A879-4002-A347-6CA487A5EA05}" srcOrd="0" destOrd="0" presId="urn:microsoft.com/office/officeart/2008/layout/VerticalCurvedList"/>
    <dgm:cxn modelId="{F2BD741B-C8E7-4975-80CD-AC9DB61CB2E7}" type="presOf" srcId="{8B20FC09-9E25-4AF4-83A6-1E08D6B65094}" destId="{A3AFE1DC-4BB1-428C-BEBE-0AF307E54E27}" srcOrd="0" destOrd="0" presId="urn:microsoft.com/office/officeart/2008/layout/VerticalCurvedList"/>
    <dgm:cxn modelId="{3C7B3A75-8487-475E-96D9-012CAD13E4DB}" type="presOf" srcId="{CB07DF73-DFD3-4405-9EA6-1E4738D3E069}" destId="{206806A5-1D2A-4A09-864A-1C3CE3E8C9ED}" srcOrd="0" destOrd="0" presId="urn:microsoft.com/office/officeart/2008/layout/VerticalCurvedList"/>
    <dgm:cxn modelId="{A723A2DE-3967-4862-884B-551BC1A7B2DF}" srcId="{8B20FC09-9E25-4AF4-83A6-1E08D6B65094}" destId="{377C808F-8526-45A9-9F41-1E811A94C056}" srcOrd="2" destOrd="0" parTransId="{B52A6466-10D6-4223-81EF-0231DED3D254}" sibTransId="{D1DB55BE-E0C6-4239-8D29-590A3A4AA99B}"/>
    <dgm:cxn modelId="{54E7D0BB-D239-46F9-8211-CA089D7D4AE5}" srcId="{8B20FC09-9E25-4AF4-83A6-1E08D6B65094}" destId="{AEA85A51-1DCE-41AD-A3DF-A4FBE7AF7D6F}" srcOrd="0" destOrd="0" parTransId="{FEDC7F92-882F-4F26-9C7A-ED52ADBD1767}" sibTransId="{46DDAD0E-3A13-4E79-9FF3-598917EBD901}"/>
    <dgm:cxn modelId="{327DB52A-820C-4972-91A4-35DE591E9B47}" srcId="{8B20FC09-9E25-4AF4-83A6-1E08D6B65094}" destId="{712F9C9D-59A3-4326-BD50-3AB47EE4A661}" srcOrd="3" destOrd="0" parTransId="{480F19A3-8861-497D-8B5B-4574DB79EE18}" sibTransId="{6A7924E4-3A36-4742-974F-A3CAA20847AB}"/>
    <dgm:cxn modelId="{02DA42F6-5FAD-49B1-BE6B-068BF83985B5}" type="presOf" srcId="{AEA85A51-1DCE-41AD-A3DF-A4FBE7AF7D6F}" destId="{6EE1BDB0-C47D-4369-9C06-C9BBED4374B5}" srcOrd="0" destOrd="0" presId="urn:microsoft.com/office/officeart/2008/layout/VerticalCurvedList"/>
    <dgm:cxn modelId="{3057D734-34DB-4BAD-B066-0F5E6B259979}" type="presOf" srcId="{6A6A976F-3AD6-41C5-B6AD-2AC96A8A831D}" destId="{BEE4F367-9C6B-43F8-9A71-A35AA4CE5A0A}" srcOrd="0" destOrd="0" presId="urn:microsoft.com/office/officeart/2008/layout/VerticalCurvedList"/>
    <dgm:cxn modelId="{9D7164B9-56F0-4D66-8D82-C9E1AA92682C}" type="presOf" srcId="{377C808F-8526-45A9-9F41-1E811A94C056}" destId="{72380323-428A-46A1-8B34-B359CF06FFDE}" srcOrd="0" destOrd="0" presId="urn:microsoft.com/office/officeart/2008/layout/VerticalCurvedList"/>
    <dgm:cxn modelId="{7BBB9911-BA45-4957-9DC6-3B4BFDBDBD49}" type="presOf" srcId="{46DDAD0E-3A13-4E79-9FF3-598917EBD901}" destId="{CDA48F67-DE67-48D6-9D82-2C1DD3AA77F4}" srcOrd="0" destOrd="0" presId="urn:microsoft.com/office/officeart/2008/layout/VerticalCurvedList"/>
    <dgm:cxn modelId="{035850E7-C3FF-48DE-A642-9E6C9E692E9D}" srcId="{8B20FC09-9E25-4AF4-83A6-1E08D6B65094}" destId="{CB07DF73-DFD3-4405-9EA6-1E4738D3E069}" srcOrd="4" destOrd="0" parTransId="{2220AD45-2DB9-489C-98B2-E3251FA8D727}" sibTransId="{EBB44B70-D800-4E06-9F97-8258E2D25771}"/>
    <dgm:cxn modelId="{BB120B79-E202-43F7-9204-0E53AAF8F7D7}" type="presParOf" srcId="{A3AFE1DC-4BB1-428C-BEBE-0AF307E54E27}" destId="{4E5B7DF8-B88D-40F4-B9CC-30217054B19D}" srcOrd="0" destOrd="0" presId="urn:microsoft.com/office/officeart/2008/layout/VerticalCurvedList"/>
    <dgm:cxn modelId="{55388CD7-6996-41AD-9EDB-02704AFEDB15}" type="presParOf" srcId="{4E5B7DF8-B88D-40F4-B9CC-30217054B19D}" destId="{7539E929-8CC8-438E-9EF8-A91079843CC0}" srcOrd="0" destOrd="0" presId="urn:microsoft.com/office/officeart/2008/layout/VerticalCurvedList"/>
    <dgm:cxn modelId="{FD36BC0D-DF04-41CD-8D68-B4C30364F3AE}" type="presParOf" srcId="{7539E929-8CC8-438E-9EF8-A91079843CC0}" destId="{94348B8D-7648-4BDC-9537-3687653AC1BA}" srcOrd="0" destOrd="0" presId="urn:microsoft.com/office/officeart/2008/layout/VerticalCurvedList"/>
    <dgm:cxn modelId="{3179D999-4F4A-4FC6-81AD-09A4647D0518}" type="presParOf" srcId="{7539E929-8CC8-438E-9EF8-A91079843CC0}" destId="{CDA48F67-DE67-48D6-9D82-2C1DD3AA77F4}" srcOrd="1" destOrd="0" presId="urn:microsoft.com/office/officeart/2008/layout/VerticalCurvedList"/>
    <dgm:cxn modelId="{5340201A-BC85-4C7C-AC4D-EAEFDC830D2B}" type="presParOf" srcId="{7539E929-8CC8-438E-9EF8-A91079843CC0}" destId="{43EF3630-AAF4-4C1F-84E9-FC8E19084C3B}" srcOrd="2" destOrd="0" presId="urn:microsoft.com/office/officeart/2008/layout/VerticalCurvedList"/>
    <dgm:cxn modelId="{97FF6FA6-1446-4C4A-A70A-0F5EAF8A5837}" type="presParOf" srcId="{7539E929-8CC8-438E-9EF8-A91079843CC0}" destId="{0F31F5C2-CCB9-4E26-AA81-C4C8340F5CD9}" srcOrd="3" destOrd="0" presId="urn:microsoft.com/office/officeart/2008/layout/VerticalCurvedList"/>
    <dgm:cxn modelId="{AEC66CBF-F90D-41FB-81F5-933B744D68CF}" type="presParOf" srcId="{4E5B7DF8-B88D-40F4-B9CC-30217054B19D}" destId="{6EE1BDB0-C47D-4369-9C06-C9BBED4374B5}" srcOrd="1" destOrd="0" presId="urn:microsoft.com/office/officeart/2008/layout/VerticalCurvedList"/>
    <dgm:cxn modelId="{0C4C95E1-1D27-49EE-89F6-7407B75DDF71}" type="presParOf" srcId="{4E5B7DF8-B88D-40F4-B9CC-30217054B19D}" destId="{18C2FB05-CFB9-430B-8F08-205675AC4096}" srcOrd="2" destOrd="0" presId="urn:microsoft.com/office/officeart/2008/layout/VerticalCurvedList"/>
    <dgm:cxn modelId="{8B7E0043-BFEE-4F1F-8497-67D2A35A285F}" type="presParOf" srcId="{18C2FB05-CFB9-430B-8F08-205675AC4096}" destId="{72F86814-9260-4DAF-87EA-68B8865645B3}" srcOrd="0" destOrd="0" presId="urn:microsoft.com/office/officeart/2008/layout/VerticalCurvedList"/>
    <dgm:cxn modelId="{183322DA-3652-4465-8923-C34EECD4F0D6}" type="presParOf" srcId="{4E5B7DF8-B88D-40F4-B9CC-30217054B19D}" destId="{BEE4F367-9C6B-43F8-9A71-A35AA4CE5A0A}" srcOrd="3" destOrd="0" presId="urn:microsoft.com/office/officeart/2008/layout/VerticalCurvedList"/>
    <dgm:cxn modelId="{3DDF5A1F-0F3C-4B31-B203-0F61332E96E3}" type="presParOf" srcId="{4E5B7DF8-B88D-40F4-B9CC-30217054B19D}" destId="{839FD7D7-0428-4198-AB14-186CE28D7D89}" srcOrd="4" destOrd="0" presId="urn:microsoft.com/office/officeart/2008/layout/VerticalCurvedList"/>
    <dgm:cxn modelId="{2E1C9B8E-8244-416E-BD3D-8F36087759EE}" type="presParOf" srcId="{839FD7D7-0428-4198-AB14-186CE28D7D89}" destId="{87FE4C09-74DD-40CE-A4B6-C52304184265}" srcOrd="0" destOrd="0" presId="urn:microsoft.com/office/officeart/2008/layout/VerticalCurvedList"/>
    <dgm:cxn modelId="{A82662DD-3B3D-4187-93F9-FEF10508DED2}" type="presParOf" srcId="{4E5B7DF8-B88D-40F4-B9CC-30217054B19D}" destId="{72380323-428A-46A1-8B34-B359CF06FFDE}" srcOrd="5" destOrd="0" presId="urn:microsoft.com/office/officeart/2008/layout/VerticalCurvedList"/>
    <dgm:cxn modelId="{25909A26-7C49-47C3-B734-49D571808DA3}" type="presParOf" srcId="{4E5B7DF8-B88D-40F4-B9CC-30217054B19D}" destId="{E2B0547D-AA92-4907-890D-2415A7730B03}" srcOrd="6" destOrd="0" presId="urn:microsoft.com/office/officeart/2008/layout/VerticalCurvedList"/>
    <dgm:cxn modelId="{36903ADE-6D04-4E79-807B-13634442264C}" type="presParOf" srcId="{E2B0547D-AA92-4907-890D-2415A7730B03}" destId="{C7E8016F-A253-43D7-9734-062770361D3F}" srcOrd="0" destOrd="0" presId="urn:microsoft.com/office/officeart/2008/layout/VerticalCurvedList"/>
    <dgm:cxn modelId="{14F082BB-1F5E-4A95-9EA8-B27A11D0CDD9}" type="presParOf" srcId="{4E5B7DF8-B88D-40F4-B9CC-30217054B19D}" destId="{8BA80468-A879-4002-A347-6CA487A5EA05}" srcOrd="7" destOrd="0" presId="urn:microsoft.com/office/officeart/2008/layout/VerticalCurvedList"/>
    <dgm:cxn modelId="{7DED60B0-4263-4BEE-AB1C-1152E85B0B3E}" type="presParOf" srcId="{4E5B7DF8-B88D-40F4-B9CC-30217054B19D}" destId="{F6B83784-CF41-4764-B07A-15EB8BFB6521}" srcOrd="8" destOrd="0" presId="urn:microsoft.com/office/officeart/2008/layout/VerticalCurvedList"/>
    <dgm:cxn modelId="{11B7696F-B507-453A-9CF2-8DDDD5F2325B}" type="presParOf" srcId="{F6B83784-CF41-4764-B07A-15EB8BFB6521}" destId="{1204232C-D442-4492-9A87-0F3A3DC3A4CD}" srcOrd="0" destOrd="0" presId="urn:microsoft.com/office/officeart/2008/layout/VerticalCurvedList"/>
    <dgm:cxn modelId="{D5ABC8A8-4CD7-42B9-B25C-89EAED52E7B0}" type="presParOf" srcId="{4E5B7DF8-B88D-40F4-B9CC-30217054B19D}" destId="{206806A5-1D2A-4A09-864A-1C3CE3E8C9ED}" srcOrd="9" destOrd="0" presId="urn:microsoft.com/office/officeart/2008/layout/VerticalCurvedList"/>
    <dgm:cxn modelId="{818CA9B8-2282-434E-8AA1-AF2030181AFA}" type="presParOf" srcId="{4E5B7DF8-B88D-40F4-B9CC-30217054B19D}" destId="{ED3A1CBD-FEAD-49DF-9DED-658C0379746F}" srcOrd="10" destOrd="0" presId="urn:microsoft.com/office/officeart/2008/layout/VerticalCurvedList"/>
    <dgm:cxn modelId="{8D20B396-DFB6-4167-A8B1-1C471D0AD35B}" type="presParOf" srcId="{ED3A1CBD-FEAD-49DF-9DED-658C0379746F}" destId="{A38731ED-8C94-4E83-8719-37A396DB6A2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927433-FE7B-47F9-A014-B59ACC1E8E97}" type="doc">
      <dgm:prSet loTypeId="urn:microsoft.com/office/officeart/2005/8/layout/chevron2" loCatId="list" qsTypeId="urn:microsoft.com/office/officeart/2005/8/quickstyle/simple1" qsCatId="simple" csTypeId="urn:microsoft.com/office/officeart/2005/8/colors/colorful1#7" csCatId="colorful" phldr="1"/>
      <dgm:spPr/>
      <dgm:t>
        <a:bodyPr/>
        <a:lstStyle/>
        <a:p>
          <a:endParaRPr lang="ru-RU"/>
        </a:p>
      </dgm:t>
    </dgm:pt>
    <dgm:pt modelId="{3EF38582-4D9B-49AB-8A3C-B9582D2B33EF}">
      <dgm:prSet phldrT="[Текст]" phldr="1"/>
      <dgm:spPr/>
      <dgm:t>
        <a:bodyPr/>
        <a:lstStyle/>
        <a:p>
          <a:endParaRPr lang="ru-RU"/>
        </a:p>
      </dgm:t>
    </dgm:pt>
    <dgm:pt modelId="{07BC5634-F1DB-4FC7-8CDC-4D8502FA1AB8}" type="parTrans" cxnId="{6F36D3DE-F271-4615-9E75-76C966AA214D}">
      <dgm:prSet/>
      <dgm:spPr/>
      <dgm:t>
        <a:bodyPr/>
        <a:lstStyle/>
        <a:p>
          <a:endParaRPr lang="ru-RU"/>
        </a:p>
      </dgm:t>
    </dgm:pt>
    <dgm:pt modelId="{13FC18A3-9A76-4F4F-9024-B5D28A7CB1A0}" type="sibTrans" cxnId="{6F36D3DE-F271-4615-9E75-76C966AA214D}">
      <dgm:prSet/>
      <dgm:spPr/>
      <dgm:t>
        <a:bodyPr/>
        <a:lstStyle/>
        <a:p>
          <a:endParaRPr lang="ru-RU"/>
        </a:p>
      </dgm:t>
    </dgm:pt>
    <dgm:pt modelId="{7F4CD2E6-EBA3-42D9-AB19-FAC5152DF6AF}">
      <dgm:prSet phldrT="[Текст]" custT="1"/>
      <dgm:spPr/>
      <dgm:t>
        <a:bodyPr/>
        <a:lstStyle/>
        <a:p>
          <a:r>
            <a:rPr lang="ru-RU" sz="1800" dirty="0">
              <a:cs typeface="Times New Roman" pitchFamily="18" charset="0"/>
            </a:rPr>
            <a:t>необходимость деления издержек на две части - переменные и постоянные;</a:t>
          </a:r>
          <a:endParaRPr lang="ru-RU" sz="1800" dirty="0"/>
        </a:p>
      </dgm:t>
    </dgm:pt>
    <dgm:pt modelId="{C8C28F51-AA4F-40E1-914D-79526DEF3CC5}" type="parTrans" cxnId="{2583B556-EF7B-4BE1-AAF2-5E2DA3ED9F12}">
      <dgm:prSet/>
      <dgm:spPr/>
      <dgm:t>
        <a:bodyPr/>
        <a:lstStyle/>
        <a:p>
          <a:endParaRPr lang="ru-RU"/>
        </a:p>
      </dgm:t>
    </dgm:pt>
    <dgm:pt modelId="{97CC07EC-235A-47E1-B247-6FC26F3DE681}" type="sibTrans" cxnId="{2583B556-EF7B-4BE1-AAF2-5E2DA3ED9F12}">
      <dgm:prSet/>
      <dgm:spPr/>
      <dgm:t>
        <a:bodyPr/>
        <a:lstStyle/>
        <a:p>
          <a:endParaRPr lang="ru-RU"/>
        </a:p>
      </dgm:t>
    </dgm:pt>
    <dgm:pt modelId="{87BEC180-05A1-48EF-8F8A-A5BFC58FA1CE}">
      <dgm:prSet phldrT="[Текст]" phldr="1"/>
      <dgm:spPr/>
      <dgm:t>
        <a:bodyPr/>
        <a:lstStyle/>
        <a:p>
          <a:endParaRPr lang="ru-RU"/>
        </a:p>
      </dgm:t>
    </dgm:pt>
    <dgm:pt modelId="{891C99AC-C4C7-45AE-9FB8-E61A90085FB9}" type="parTrans" cxnId="{EB0E2165-156A-4D63-85A9-96AAB7589C22}">
      <dgm:prSet/>
      <dgm:spPr/>
      <dgm:t>
        <a:bodyPr/>
        <a:lstStyle/>
        <a:p>
          <a:endParaRPr lang="ru-RU"/>
        </a:p>
      </dgm:t>
    </dgm:pt>
    <dgm:pt modelId="{DA652405-281A-48BA-ADAC-D2BC98333BFB}" type="sibTrans" cxnId="{EB0E2165-156A-4D63-85A9-96AAB7589C22}">
      <dgm:prSet/>
      <dgm:spPr/>
      <dgm:t>
        <a:bodyPr/>
        <a:lstStyle/>
        <a:p>
          <a:endParaRPr lang="ru-RU"/>
        </a:p>
      </dgm:t>
    </dgm:pt>
    <dgm:pt modelId="{8E817305-CC87-451B-BE64-5CF83C8A3C9E}">
      <dgm:prSet phldrT="[Текст]" custT="1"/>
      <dgm:spPr/>
      <dgm:t>
        <a:bodyPr/>
        <a:lstStyle/>
        <a:p>
          <a:r>
            <a:rPr lang="ru-RU" sz="1800" dirty="0">
              <a:cs typeface="Times New Roman" pitchFamily="18" charset="0"/>
            </a:rPr>
            <a:t>переменные издержки изменяются пропорционально объему производства (реализации) продукции;</a:t>
          </a:r>
          <a:endParaRPr lang="ru-RU" sz="1800" dirty="0"/>
        </a:p>
      </dgm:t>
    </dgm:pt>
    <dgm:pt modelId="{577A16AD-32D9-4E42-98DA-7A5133AE80A7}" type="parTrans" cxnId="{8C5A0D4E-6871-4980-985B-2F3E6EDC2215}">
      <dgm:prSet/>
      <dgm:spPr/>
      <dgm:t>
        <a:bodyPr/>
        <a:lstStyle/>
        <a:p>
          <a:endParaRPr lang="ru-RU"/>
        </a:p>
      </dgm:t>
    </dgm:pt>
    <dgm:pt modelId="{7F3BCAD1-F14E-40F2-BEFD-32F935422C8C}" type="sibTrans" cxnId="{8C5A0D4E-6871-4980-985B-2F3E6EDC2215}">
      <dgm:prSet/>
      <dgm:spPr/>
      <dgm:t>
        <a:bodyPr/>
        <a:lstStyle/>
        <a:p>
          <a:endParaRPr lang="ru-RU"/>
        </a:p>
      </dgm:t>
    </dgm:pt>
    <dgm:pt modelId="{DE1825EB-4FF9-42AD-8E82-7D48E27A7329}">
      <dgm:prSet phldrT="[Текст]" custT="1"/>
      <dgm:spPr/>
      <dgm:t>
        <a:bodyPr/>
        <a:lstStyle/>
        <a:p>
          <a:r>
            <a:rPr lang="ru-RU" sz="1800" dirty="0">
              <a:cs typeface="Times New Roman" pitchFamily="18" charset="0"/>
            </a:rPr>
            <a:t>постоянные издержки не изменяются в пределах релевантного (значимого) объема производства (реализации) продукции, т.е. в диапазоне деловой активности предприятия, который установлен исходя из производственной мощности;</a:t>
          </a:r>
          <a:endParaRPr lang="ru-RU" sz="1800" dirty="0"/>
        </a:p>
      </dgm:t>
    </dgm:pt>
    <dgm:pt modelId="{98FFCBE4-1FDA-4CB2-8DA4-E37440709B53}" type="parTrans" cxnId="{059376FF-C980-4E3C-ACE1-376A8E1C68ED}">
      <dgm:prSet/>
      <dgm:spPr/>
      <dgm:t>
        <a:bodyPr/>
        <a:lstStyle/>
        <a:p>
          <a:endParaRPr lang="ru-RU"/>
        </a:p>
      </dgm:t>
    </dgm:pt>
    <dgm:pt modelId="{D41004E6-BD6D-4E8D-9FDC-18DBDDB4F548}" type="sibTrans" cxnId="{059376FF-C980-4E3C-ACE1-376A8E1C68ED}">
      <dgm:prSet/>
      <dgm:spPr/>
      <dgm:t>
        <a:bodyPr/>
        <a:lstStyle/>
        <a:p>
          <a:endParaRPr lang="ru-RU"/>
        </a:p>
      </dgm:t>
    </dgm:pt>
    <dgm:pt modelId="{CCFF42DF-EA0C-4440-A962-55DF1C30FC88}">
      <dgm:prSet phldrT="[Текст]" phldr="1"/>
      <dgm:spPr/>
      <dgm:t>
        <a:bodyPr/>
        <a:lstStyle/>
        <a:p>
          <a:endParaRPr lang="ru-RU" dirty="0"/>
        </a:p>
      </dgm:t>
    </dgm:pt>
    <dgm:pt modelId="{AE3AB80A-0DC1-4B6D-A8D0-8241EA0973BD}" type="sibTrans" cxnId="{98C5E92C-ED5F-40C2-AE5D-EEB1B2613607}">
      <dgm:prSet/>
      <dgm:spPr/>
      <dgm:t>
        <a:bodyPr/>
        <a:lstStyle/>
        <a:p>
          <a:endParaRPr lang="ru-RU"/>
        </a:p>
      </dgm:t>
    </dgm:pt>
    <dgm:pt modelId="{E6118D9F-4A4C-45AF-993F-E96F5DBFCF6C}" type="parTrans" cxnId="{98C5E92C-ED5F-40C2-AE5D-EEB1B2613607}">
      <dgm:prSet/>
      <dgm:spPr/>
      <dgm:t>
        <a:bodyPr/>
        <a:lstStyle/>
        <a:p>
          <a:endParaRPr lang="ru-RU"/>
        </a:p>
      </dgm:t>
    </dgm:pt>
    <dgm:pt modelId="{4CC15C44-826F-4257-A5F2-0B7D5580451A}">
      <dgm:prSet phldrT="[Текст]"/>
      <dgm:spPr/>
      <dgm:t>
        <a:bodyPr/>
        <a:lstStyle/>
        <a:p>
          <a:endParaRPr lang="ru-RU" dirty="0"/>
        </a:p>
      </dgm:t>
    </dgm:pt>
    <dgm:pt modelId="{64D72C0F-5B57-4DA7-BA25-E7E52C0DED3B}" type="parTrans" cxnId="{3A520D92-D34F-42AB-B580-BE697D380342}">
      <dgm:prSet/>
      <dgm:spPr/>
      <dgm:t>
        <a:bodyPr/>
        <a:lstStyle/>
        <a:p>
          <a:endParaRPr lang="ru-RU"/>
        </a:p>
      </dgm:t>
    </dgm:pt>
    <dgm:pt modelId="{0D2E41AB-9F3D-4B05-ADF4-7E87A9B3B12A}" type="sibTrans" cxnId="{3A520D92-D34F-42AB-B580-BE697D380342}">
      <dgm:prSet/>
      <dgm:spPr/>
      <dgm:t>
        <a:bodyPr/>
        <a:lstStyle/>
        <a:p>
          <a:endParaRPr lang="ru-RU"/>
        </a:p>
      </dgm:t>
    </dgm:pt>
    <dgm:pt modelId="{2C304659-0683-459C-B6A1-BDBD0E92DCF0}">
      <dgm:prSet custT="1"/>
      <dgm:spPr/>
      <dgm:t>
        <a:bodyPr/>
        <a:lstStyle/>
        <a:p>
          <a:r>
            <a:rPr lang="ru-RU" sz="1800" dirty="0">
              <a:cs typeface="Times New Roman" pitchFamily="18" charset="0"/>
            </a:rPr>
            <a:t>тождество производства и реализации продукции в рамках рассматриваемого периода времени, т.е. запасы готовой продукции существенно не изменяются;</a:t>
          </a:r>
          <a:endParaRPr lang="ru-RU" sz="1800" dirty="0"/>
        </a:p>
      </dgm:t>
    </dgm:pt>
    <dgm:pt modelId="{21F2C8CF-C819-43EF-873A-6A9D34621173}" type="parTrans" cxnId="{BB31A704-3D1D-4F85-B950-4FE388D555CB}">
      <dgm:prSet/>
      <dgm:spPr/>
      <dgm:t>
        <a:bodyPr/>
        <a:lstStyle/>
        <a:p>
          <a:endParaRPr lang="ru-RU"/>
        </a:p>
      </dgm:t>
    </dgm:pt>
    <dgm:pt modelId="{DA3C7CA9-F173-4CB3-B29B-B79E53E1D6C7}" type="sibTrans" cxnId="{BB31A704-3D1D-4F85-B950-4FE388D555CB}">
      <dgm:prSet/>
      <dgm:spPr/>
      <dgm:t>
        <a:bodyPr/>
        <a:lstStyle/>
        <a:p>
          <a:endParaRPr lang="ru-RU"/>
        </a:p>
      </dgm:t>
    </dgm:pt>
    <dgm:pt modelId="{98E50C01-4959-4FE7-844D-C9DFC01D9443}">
      <dgm:prSet/>
      <dgm:spPr/>
      <dgm:t>
        <a:bodyPr/>
        <a:lstStyle/>
        <a:p>
          <a:endParaRPr lang="ru-RU" dirty="0"/>
        </a:p>
      </dgm:t>
    </dgm:pt>
    <dgm:pt modelId="{18DCB7FE-37B4-46AF-81B1-B253BE9EBFA4}" type="parTrans" cxnId="{531C4D96-2353-44B9-9C26-5D1207D4A2E1}">
      <dgm:prSet/>
      <dgm:spPr/>
      <dgm:t>
        <a:bodyPr/>
        <a:lstStyle/>
        <a:p>
          <a:endParaRPr lang="ru-RU"/>
        </a:p>
      </dgm:t>
    </dgm:pt>
    <dgm:pt modelId="{EBAA683C-C4D3-495E-AA3C-BA45948495DE}" type="sibTrans" cxnId="{531C4D96-2353-44B9-9C26-5D1207D4A2E1}">
      <dgm:prSet/>
      <dgm:spPr/>
      <dgm:t>
        <a:bodyPr/>
        <a:lstStyle/>
        <a:p>
          <a:endParaRPr lang="ru-RU"/>
        </a:p>
      </dgm:t>
    </dgm:pt>
    <dgm:pt modelId="{F87546D9-F835-499D-A12A-32F49F24BA4C}">
      <dgm:prSet custT="1"/>
      <dgm:spPr/>
      <dgm:t>
        <a:bodyPr/>
        <a:lstStyle/>
        <a:p>
          <a:r>
            <a:rPr lang="ru-RU" sz="1800" dirty="0"/>
            <a:t>эффективность производства, уровень цен на продукцию и потребляемые производственные ресурсы не будут подвергаться существенным колебаниям на протяжении анализируемого периода;</a:t>
          </a:r>
        </a:p>
      </dgm:t>
    </dgm:pt>
    <dgm:pt modelId="{2967963E-1292-4DA4-807C-570576073E0F}" type="parTrans" cxnId="{35FA77AF-7DFC-41FF-95B4-CBF87B795AF8}">
      <dgm:prSet/>
      <dgm:spPr/>
      <dgm:t>
        <a:bodyPr/>
        <a:lstStyle/>
        <a:p>
          <a:endParaRPr lang="ru-RU"/>
        </a:p>
      </dgm:t>
    </dgm:pt>
    <dgm:pt modelId="{2BF927D1-5BC8-473D-8BBB-6F4CCE0512D5}" type="sibTrans" cxnId="{35FA77AF-7DFC-41FF-95B4-CBF87B795AF8}">
      <dgm:prSet/>
      <dgm:spPr/>
      <dgm:t>
        <a:bodyPr/>
        <a:lstStyle/>
        <a:p>
          <a:endParaRPr lang="ru-RU"/>
        </a:p>
      </dgm:t>
    </dgm:pt>
    <dgm:pt modelId="{BE40B0B1-07C0-4C60-AF9D-57632263736B}">
      <dgm:prSet/>
      <dgm:spPr/>
      <dgm:t>
        <a:bodyPr/>
        <a:lstStyle/>
        <a:p>
          <a:endParaRPr lang="ru-RU" dirty="0"/>
        </a:p>
      </dgm:t>
    </dgm:pt>
    <dgm:pt modelId="{8EBA74C5-CD20-4F0B-B83A-B4A0E430A2FC}" type="parTrans" cxnId="{F1A30A04-7FC2-4A29-B9D8-63B44A4FA459}">
      <dgm:prSet/>
      <dgm:spPr/>
      <dgm:t>
        <a:bodyPr/>
        <a:lstStyle/>
        <a:p>
          <a:endParaRPr lang="ru-RU"/>
        </a:p>
      </dgm:t>
    </dgm:pt>
    <dgm:pt modelId="{121209BF-1AEE-4FC2-9606-238E976755FD}" type="sibTrans" cxnId="{F1A30A04-7FC2-4A29-B9D8-63B44A4FA459}">
      <dgm:prSet/>
      <dgm:spPr/>
      <dgm:t>
        <a:bodyPr/>
        <a:lstStyle/>
        <a:p>
          <a:endParaRPr lang="ru-RU"/>
        </a:p>
      </dgm:t>
    </dgm:pt>
    <dgm:pt modelId="{B4BB7BC7-4155-4DEB-81BC-18F41A70B71A}">
      <dgm:prSet/>
      <dgm:spPr/>
      <dgm:t>
        <a:bodyPr/>
        <a:lstStyle/>
        <a:p>
          <a:r>
            <a:rPr lang="ru-RU" dirty="0">
              <a:cs typeface="Times New Roman" pitchFamily="18" charset="0"/>
            </a:rPr>
            <a:t>пропорциональность поступления выручки объему реализованной продукции.</a:t>
          </a:r>
          <a:endParaRPr lang="ru-RU" dirty="0"/>
        </a:p>
      </dgm:t>
    </dgm:pt>
    <dgm:pt modelId="{CBC18950-3044-4974-9D01-7E3EF7820490}" type="parTrans" cxnId="{145880F6-7509-4663-A9C7-55B7E950F943}">
      <dgm:prSet/>
      <dgm:spPr/>
      <dgm:t>
        <a:bodyPr/>
        <a:lstStyle/>
        <a:p>
          <a:endParaRPr lang="ru-RU"/>
        </a:p>
      </dgm:t>
    </dgm:pt>
    <dgm:pt modelId="{E1FC8B2E-5E26-4EBD-9F53-9FE1674BEFE5}" type="sibTrans" cxnId="{145880F6-7509-4663-A9C7-55B7E950F943}">
      <dgm:prSet/>
      <dgm:spPr/>
      <dgm:t>
        <a:bodyPr/>
        <a:lstStyle/>
        <a:p>
          <a:endParaRPr lang="ru-RU"/>
        </a:p>
      </dgm:t>
    </dgm:pt>
    <dgm:pt modelId="{5D9E8100-913A-4E85-8098-B50981079904}" type="pres">
      <dgm:prSet presAssocID="{EE927433-FE7B-47F9-A014-B59ACC1E8E9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0AD26B-EF03-434E-9CC6-539B11235E9D}" type="pres">
      <dgm:prSet presAssocID="{3EF38582-4D9B-49AB-8A3C-B9582D2B33EF}" presName="composite" presStyleCnt="0"/>
      <dgm:spPr/>
    </dgm:pt>
    <dgm:pt modelId="{18E287F8-BFA3-4526-BEBC-DDB0734540A8}" type="pres">
      <dgm:prSet presAssocID="{3EF38582-4D9B-49AB-8A3C-B9582D2B33EF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D5790F-136C-46D2-85C2-D25498073379}" type="pres">
      <dgm:prSet presAssocID="{3EF38582-4D9B-49AB-8A3C-B9582D2B33EF}" presName="descendantText" presStyleLbl="alignAcc1" presStyleIdx="0" presStyleCnt="6" custLinFactNeighborX="0" custLinFactNeighborY="-81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72410A-AB1E-4A7C-974E-513091AD743A}" type="pres">
      <dgm:prSet presAssocID="{13FC18A3-9A76-4F4F-9024-B5D28A7CB1A0}" presName="sp" presStyleCnt="0"/>
      <dgm:spPr/>
    </dgm:pt>
    <dgm:pt modelId="{62065CFF-1993-46AE-8FBC-3CF2A1094F5F}" type="pres">
      <dgm:prSet presAssocID="{87BEC180-05A1-48EF-8F8A-A5BFC58FA1CE}" presName="composite" presStyleCnt="0"/>
      <dgm:spPr/>
    </dgm:pt>
    <dgm:pt modelId="{A3CE1BFD-5B82-41E0-850C-8B4D03823A70}" type="pres">
      <dgm:prSet presAssocID="{87BEC180-05A1-48EF-8F8A-A5BFC58FA1CE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AF2DD-A6D8-41A7-A85A-F6223021A1A1}" type="pres">
      <dgm:prSet presAssocID="{87BEC180-05A1-48EF-8F8A-A5BFC58FA1CE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FB7B8-D702-4FFB-851D-AA57B405BCEB}" type="pres">
      <dgm:prSet presAssocID="{DA652405-281A-48BA-ADAC-D2BC98333BFB}" presName="sp" presStyleCnt="0"/>
      <dgm:spPr/>
    </dgm:pt>
    <dgm:pt modelId="{6DD0BA03-85B4-477D-94E1-A70476537B80}" type="pres">
      <dgm:prSet presAssocID="{CCFF42DF-EA0C-4440-A962-55DF1C30FC88}" presName="composite" presStyleCnt="0"/>
      <dgm:spPr/>
    </dgm:pt>
    <dgm:pt modelId="{C9BC105A-2A10-4E5E-B382-6D89A63F0789}" type="pres">
      <dgm:prSet presAssocID="{CCFF42DF-EA0C-4440-A962-55DF1C30FC88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6FA669-021D-4809-A8BA-6C617FF48F20}" type="pres">
      <dgm:prSet presAssocID="{CCFF42DF-EA0C-4440-A962-55DF1C30FC88}" presName="descendantText" presStyleLbl="alignAcc1" presStyleIdx="2" presStyleCnt="6" custScaleY="164534" custLinFactNeighborX="-75" custLinFactNeighborY="-18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75F0CC-1806-4F97-9644-AF937B853AFC}" type="pres">
      <dgm:prSet presAssocID="{AE3AB80A-0DC1-4B6D-A8D0-8241EA0973BD}" presName="sp" presStyleCnt="0"/>
      <dgm:spPr/>
    </dgm:pt>
    <dgm:pt modelId="{B2F57FDA-B2C6-4515-9638-94668F1EC443}" type="pres">
      <dgm:prSet presAssocID="{4CC15C44-826F-4257-A5F2-0B7D5580451A}" presName="composite" presStyleCnt="0"/>
      <dgm:spPr/>
    </dgm:pt>
    <dgm:pt modelId="{BA7F948F-7D13-4445-8BB5-BD98C96ED317}" type="pres">
      <dgm:prSet presAssocID="{4CC15C44-826F-4257-A5F2-0B7D5580451A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D8A00E-2296-43F1-A30E-7D117234D4DE}" type="pres">
      <dgm:prSet presAssocID="{4CC15C44-826F-4257-A5F2-0B7D5580451A}" presName="descendantText" presStyleLbl="alignAcc1" presStyleIdx="3" presStyleCnt="6" custScaleY="1368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A4BD1F-03EE-4939-8294-36CB3DEEF974}" type="pres">
      <dgm:prSet presAssocID="{0D2E41AB-9F3D-4B05-ADF4-7E87A9B3B12A}" presName="sp" presStyleCnt="0"/>
      <dgm:spPr/>
    </dgm:pt>
    <dgm:pt modelId="{3DE26351-3C1E-42B1-AA95-17009C9BC9BB}" type="pres">
      <dgm:prSet presAssocID="{98E50C01-4959-4FE7-844D-C9DFC01D9443}" presName="composite" presStyleCnt="0"/>
      <dgm:spPr/>
    </dgm:pt>
    <dgm:pt modelId="{D7EF49D4-3DEB-4ADA-AA8D-1C38E99902C7}" type="pres">
      <dgm:prSet presAssocID="{98E50C01-4959-4FE7-844D-C9DFC01D9443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A7B307-36E2-4C48-840A-F237FE395EAF}" type="pres">
      <dgm:prSet presAssocID="{98E50C01-4959-4FE7-844D-C9DFC01D9443}" presName="descendantText" presStyleLbl="alignAcc1" presStyleIdx="4" presStyleCnt="6" custScaleY="125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C3979A-31C0-47FF-AC3D-6790442CE772}" type="pres">
      <dgm:prSet presAssocID="{EBAA683C-C4D3-495E-AA3C-BA45948495DE}" presName="sp" presStyleCnt="0"/>
      <dgm:spPr/>
    </dgm:pt>
    <dgm:pt modelId="{4DB10860-086E-4889-874A-11769F85FE1C}" type="pres">
      <dgm:prSet presAssocID="{BE40B0B1-07C0-4C60-AF9D-57632263736B}" presName="composite" presStyleCnt="0"/>
      <dgm:spPr/>
    </dgm:pt>
    <dgm:pt modelId="{5817370D-3A3F-4FBA-8F58-AA1A2F92EFF2}" type="pres">
      <dgm:prSet presAssocID="{BE40B0B1-07C0-4C60-AF9D-57632263736B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1E063-0750-4DC8-85BA-73D9DA34DC3E}" type="pres">
      <dgm:prSet presAssocID="{BE40B0B1-07C0-4C60-AF9D-57632263736B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8F824D-C29E-4C91-82C1-D1FA8F597723}" type="presOf" srcId="{3EF38582-4D9B-49AB-8A3C-B9582D2B33EF}" destId="{18E287F8-BFA3-4526-BEBC-DDB0734540A8}" srcOrd="0" destOrd="0" presId="urn:microsoft.com/office/officeart/2005/8/layout/chevron2"/>
    <dgm:cxn modelId="{145880F6-7509-4663-A9C7-55B7E950F943}" srcId="{BE40B0B1-07C0-4C60-AF9D-57632263736B}" destId="{B4BB7BC7-4155-4DEB-81BC-18F41A70B71A}" srcOrd="0" destOrd="0" parTransId="{CBC18950-3044-4974-9D01-7E3EF7820490}" sibTransId="{E1FC8B2E-5E26-4EBD-9F53-9FE1674BEFE5}"/>
    <dgm:cxn modelId="{6097F79C-E658-431D-A964-8352F141FDDF}" type="presOf" srcId="{B4BB7BC7-4155-4DEB-81BC-18F41A70B71A}" destId="{6F91E063-0750-4DC8-85BA-73D9DA34DC3E}" srcOrd="0" destOrd="0" presId="urn:microsoft.com/office/officeart/2005/8/layout/chevron2"/>
    <dgm:cxn modelId="{06DDF282-DCF7-4C16-86EC-E4576940B059}" type="presOf" srcId="{2C304659-0683-459C-B6A1-BDBD0E92DCF0}" destId="{20D8A00E-2296-43F1-A30E-7D117234D4DE}" srcOrd="0" destOrd="0" presId="urn:microsoft.com/office/officeart/2005/8/layout/chevron2"/>
    <dgm:cxn modelId="{23D1D96F-99E9-4D9F-8748-484609F58ECE}" type="presOf" srcId="{8E817305-CC87-451B-BE64-5CF83C8A3C9E}" destId="{17AAF2DD-A6D8-41A7-A85A-F6223021A1A1}" srcOrd="0" destOrd="0" presId="urn:microsoft.com/office/officeart/2005/8/layout/chevron2"/>
    <dgm:cxn modelId="{6D6E7BB4-71ED-4997-BFED-BB37BD865631}" type="presOf" srcId="{DE1825EB-4FF9-42AD-8E82-7D48E27A7329}" destId="{3C6FA669-021D-4809-A8BA-6C617FF48F20}" srcOrd="0" destOrd="0" presId="urn:microsoft.com/office/officeart/2005/8/layout/chevron2"/>
    <dgm:cxn modelId="{EB0E2165-156A-4D63-85A9-96AAB7589C22}" srcId="{EE927433-FE7B-47F9-A014-B59ACC1E8E97}" destId="{87BEC180-05A1-48EF-8F8A-A5BFC58FA1CE}" srcOrd="1" destOrd="0" parTransId="{891C99AC-C4C7-45AE-9FB8-E61A90085FB9}" sibTransId="{DA652405-281A-48BA-ADAC-D2BC98333BFB}"/>
    <dgm:cxn modelId="{3A520D92-D34F-42AB-B580-BE697D380342}" srcId="{EE927433-FE7B-47F9-A014-B59ACC1E8E97}" destId="{4CC15C44-826F-4257-A5F2-0B7D5580451A}" srcOrd="3" destOrd="0" parTransId="{64D72C0F-5B57-4DA7-BA25-E7E52C0DED3B}" sibTransId="{0D2E41AB-9F3D-4B05-ADF4-7E87A9B3B12A}"/>
    <dgm:cxn modelId="{6F36D3DE-F271-4615-9E75-76C966AA214D}" srcId="{EE927433-FE7B-47F9-A014-B59ACC1E8E97}" destId="{3EF38582-4D9B-49AB-8A3C-B9582D2B33EF}" srcOrd="0" destOrd="0" parTransId="{07BC5634-F1DB-4FC7-8CDC-4D8502FA1AB8}" sibTransId="{13FC18A3-9A76-4F4F-9024-B5D28A7CB1A0}"/>
    <dgm:cxn modelId="{15071BC8-49EA-4C40-A5C2-B9F3D887F0AF}" type="presOf" srcId="{7F4CD2E6-EBA3-42D9-AB19-FAC5152DF6AF}" destId="{3DD5790F-136C-46D2-85C2-D25498073379}" srcOrd="0" destOrd="0" presId="urn:microsoft.com/office/officeart/2005/8/layout/chevron2"/>
    <dgm:cxn modelId="{803DDB67-B1E9-473D-9149-D8329FC16530}" type="presOf" srcId="{87BEC180-05A1-48EF-8F8A-A5BFC58FA1CE}" destId="{A3CE1BFD-5B82-41E0-850C-8B4D03823A70}" srcOrd="0" destOrd="0" presId="urn:microsoft.com/office/officeart/2005/8/layout/chevron2"/>
    <dgm:cxn modelId="{98C5E92C-ED5F-40C2-AE5D-EEB1B2613607}" srcId="{EE927433-FE7B-47F9-A014-B59ACC1E8E97}" destId="{CCFF42DF-EA0C-4440-A962-55DF1C30FC88}" srcOrd="2" destOrd="0" parTransId="{E6118D9F-4A4C-45AF-993F-E96F5DBFCF6C}" sibTransId="{AE3AB80A-0DC1-4B6D-A8D0-8241EA0973BD}"/>
    <dgm:cxn modelId="{F1A30A04-7FC2-4A29-B9D8-63B44A4FA459}" srcId="{EE927433-FE7B-47F9-A014-B59ACC1E8E97}" destId="{BE40B0B1-07C0-4C60-AF9D-57632263736B}" srcOrd="5" destOrd="0" parTransId="{8EBA74C5-CD20-4F0B-B83A-B4A0E430A2FC}" sibTransId="{121209BF-1AEE-4FC2-9606-238E976755FD}"/>
    <dgm:cxn modelId="{90CB2B12-C0A4-41DE-BA7B-73515D23AF91}" type="presOf" srcId="{EE927433-FE7B-47F9-A014-B59ACC1E8E97}" destId="{5D9E8100-913A-4E85-8098-B50981079904}" srcOrd="0" destOrd="0" presId="urn:microsoft.com/office/officeart/2005/8/layout/chevron2"/>
    <dgm:cxn modelId="{84C928B2-3351-40DE-95DC-785FEFCACE94}" type="presOf" srcId="{BE40B0B1-07C0-4C60-AF9D-57632263736B}" destId="{5817370D-3A3F-4FBA-8F58-AA1A2F92EFF2}" srcOrd="0" destOrd="0" presId="urn:microsoft.com/office/officeart/2005/8/layout/chevron2"/>
    <dgm:cxn modelId="{35FA77AF-7DFC-41FF-95B4-CBF87B795AF8}" srcId="{98E50C01-4959-4FE7-844D-C9DFC01D9443}" destId="{F87546D9-F835-499D-A12A-32F49F24BA4C}" srcOrd="0" destOrd="0" parTransId="{2967963E-1292-4DA4-807C-570576073E0F}" sibTransId="{2BF927D1-5BC8-473D-8BBB-6F4CCE0512D5}"/>
    <dgm:cxn modelId="{53DAFF3C-5DDF-4771-B4F2-3DDB31E5454C}" type="presOf" srcId="{4CC15C44-826F-4257-A5F2-0B7D5580451A}" destId="{BA7F948F-7D13-4445-8BB5-BD98C96ED317}" srcOrd="0" destOrd="0" presId="urn:microsoft.com/office/officeart/2005/8/layout/chevron2"/>
    <dgm:cxn modelId="{531C4D96-2353-44B9-9C26-5D1207D4A2E1}" srcId="{EE927433-FE7B-47F9-A014-B59ACC1E8E97}" destId="{98E50C01-4959-4FE7-844D-C9DFC01D9443}" srcOrd="4" destOrd="0" parTransId="{18DCB7FE-37B4-46AF-81B1-B253BE9EBFA4}" sibTransId="{EBAA683C-C4D3-495E-AA3C-BA45948495DE}"/>
    <dgm:cxn modelId="{62C51A80-C61B-4FD2-BFFE-9ACCAEA802ED}" type="presOf" srcId="{CCFF42DF-EA0C-4440-A962-55DF1C30FC88}" destId="{C9BC105A-2A10-4E5E-B382-6D89A63F0789}" srcOrd="0" destOrd="0" presId="urn:microsoft.com/office/officeart/2005/8/layout/chevron2"/>
    <dgm:cxn modelId="{171EC413-CE36-4CAB-AD39-EFF7B41FEE1A}" type="presOf" srcId="{98E50C01-4959-4FE7-844D-C9DFC01D9443}" destId="{D7EF49D4-3DEB-4ADA-AA8D-1C38E99902C7}" srcOrd="0" destOrd="0" presId="urn:microsoft.com/office/officeart/2005/8/layout/chevron2"/>
    <dgm:cxn modelId="{BB31A704-3D1D-4F85-B950-4FE388D555CB}" srcId="{4CC15C44-826F-4257-A5F2-0B7D5580451A}" destId="{2C304659-0683-459C-B6A1-BDBD0E92DCF0}" srcOrd="0" destOrd="0" parTransId="{21F2C8CF-C819-43EF-873A-6A9D34621173}" sibTransId="{DA3C7CA9-F173-4CB3-B29B-B79E53E1D6C7}"/>
    <dgm:cxn modelId="{122C0C6A-2242-4763-AAE4-DBA1EF2E20DF}" type="presOf" srcId="{F87546D9-F835-499D-A12A-32F49F24BA4C}" destId="{9DA7B307-36E2-4C48-840A-F237FE395EAF}" srcOrd="0" destOrd="0" presId="urn:microsoft.com/office/officeart/2005/8/layout/chevron2"/>
    <dgm:cxn modelId="{2583B556-EF7B-4BE1-AAF2-5E2DA3ED9F12}" srcId="{3EF38582-4D9B-49AB-8A3C-B9582D2B33EF}" destId="{7F4CD2E6-EBA3-42D9-AB19-FAC5152DF6AF}" srcOrd="0" destOrd="0" parTransId="{C8C28F51-AA4F-40E1-914D-79526DEF3CC5}" sibTransId="{97CC07EC-235A-47E1-B247-6FC26F3DE681}"/>
    <dgm:cxn modelId="{059376FF-C980-4E3C-ACE1-376A8E1C68ED}" srcId="{CCFF42DF-EA0C-4440-A962-55DF1C30FC88}" destId="{DE1825EB-4FF9-42AD-8E82-7D48E27A7329}" srcOrd="0" destOrd="0" parTransId="{98FFCBE4-1FDA-4CB2-8DA4-E37440709B53}" sibTransId="{D41004E6-BD6D-4E8D-9FDC-18DBDDB4F548}"/>
    <dgm:cxn modelId="{8C5A0D4E-6871-4980-985B-2F3E6EDC2215}" srcId="{87BEC180-05A1-48EF-8F8A-A5BFC58FA1CE}" destId="{8E817305-CC87-451B-BE64-5CF83C8A3C9E}" srcOrd="0" destOrd="0" parTransId="{577A16AD-32D9-4E42-98DA-7A5133AE80A7}" sibTransId="{7F3BCAD1-F14E-40F2-BEFD-32F935422C8C}"/>
    <dgm:cxn modelId="{47593BC3-9ED0-42A6-8E54-2810B09E4379}" type="presParOf" srcId="{5D9E8100-913A-4E85-8098-B50981079904}" destId="{4E0AD26B-EF03-434E-9CC6-539B11235E9D}" srcOrd="0" destOrd="0" presId="urn:microsoft.com/office/officeart/2005/8/layout/chevron2"/>
    <dgm:cxn modelId="{1D5AA70E-C2D1-4E76-A1FC-473DB1EFFF8E}" type="presParOf" srcId="{4E0AD26B-EF03-434E-9CC6-539B11235E9D}" destId="{18E287F8-BFA3-4526-BEBC-DDB0734540A8}" srcOrd="0" destOrd="0" presId="urn:microsoft.com/office/officeart/2005/8/layout/chevron2"/>
    <dgm:cxn modelId="{1C1137A6-3CE5-4932-BD3A-3AE91F89502F}" type="presParOf" srcId="{4E0AD26B-EF03-434E-9CC6-539B11235E9D}" destId="{3DD5790F-136C-46D2-85C2-D25498073379}" srcOrd="1" destOrd="0" presId="urn:microsoft.com/office/officeart/2005/8/layout/chevron2"/>
    <dgm:cxn modelId="{A046CC65-A194-4031-8B2A-1CB5062100AF}" type="presParOf" srcId="{5D9E8100-913A-4E85-8098-B50981079904}" destId="{3172410A-AB1E-4A7C-974E-513091AD743A}" srcOrd="1" destOrd="0" presId="urn:microsoft.com/office/officeart/2005/8/layout/chevron2"/>
    <dgm:cxn modelId="{0ACD17C3-C3A2-4B16-89BC-3473E9BDCE4E}" type="presParOf" srcId="{5D9E8100-913A-4E85-8098-B50981079904}" destId="{62065CFF-1993-46AE-8FBC-3CF2A1094F5F}" srcOrd="2" destOrd="0" presId="urn:microsoft.com/office/officeart/2005/8/layout/chevron2"/>
    <dgm:cxn modelId="{8C7F411E-C22A-464F-80F2-D42E3C17C91C}" type="presParOf" srcId="{62065CFF-1993-46AE-8FBC-3CF2A1094F5F}" destId="{A3CE1BFD-5B82-41E0-850C-8B4D03823A70}" srcOrd="0" destOrd="0" presId="urn:microsoft.com/office/officeart/2005/8/layout/chevron2"/>
    <dgm:cxn modelId="{AE64C16C-4BD1-4182-A6F8-A699D98CA6BE}" type="presParOf" srcId="{62065CFF-1993-46AE-8FBC-3CF2A1094F5F}" destId="{17AAF2DD-A6D8-41A7-A85A-F6223021A1A1}" srcOrd="1" destOrd="0" presId="urn:microsoft.com/office/officeart/2005/8/layout/chevron2"/>
    <dgm:cxn modelId="{86688C22-9A6C-4A36-A2C6-C07117FF7F0C}" type="presParOf" srcId="{5D9E8100-913A-4E85-8098-B50981079904}" destId="{7FCFB7B8-D702-4FFB-851D-AA57B405BCEB}" srcOrd="3" destOrd="0" presId="urn:microsoft.com/office/officeart/2005/8/layout/chevron2"/>
    <dgm:cxn modelId="{C99CC730-EFBF-4469-96B4-53CC828C43F1}" type="presParOf" srcId="{5D9E8100-913A-4E85-8098-B50981079904}" destId="{6DD0BA03-85B4-477D-94E1-A70476537B80}" srcOrd="4" destOrd="0" presId="urn:microsoft.com/office/officeart/2005/8/layout/chevron2"/>
    <dgm:cxn modelId="{6A23A725-0039-4B82-8BF1-7AEBBCBBF7B4}" type="presParOf" srcId="{6DD0BA03-85B4-477D-94E1-A70476537B80}" destId="{C9BC105A-2A10-4E5E-B382-6D89A63F0789}" srcOrd="0" destOrd="0" presId="urn:microsoft.com/office/officeart/2005/8/layout/chevron2"/>
    <dgm:cxn modelId="{D00E2386-DFA5-4FEB-8815-269D241C033C}" type="presParOf" srcId="{6DD0BA03-85B4-477D-94E1-A70476537B80}" destId="{3C6FA669-021D-4809-A8BA-6C617FF48F20}" srcOrd="1" destOrd="0" presId="urn:microsoft.com/office/officeart/2005/8/layout/chevron2"/>
    <dgm:cxn modelId="{D1DBDE20-562C-4B1C-BBBF-44D04D251F8F}" type="presParOf" srcId="{5D9E8100-913A-4E85-8098-B50981079904}" destId="{4075F0CC-1806-4F97-9644-AF937B853AFC}" srcOrd="5" destOrd="0" presId="urn:microsoft.com/office/officeart/2005/8/layout/chevron2"/>
    <dgm:cxn modelId="{15AAFF8E-9228-40BF-A167-157DD0B3FAC7}" type="presParOf" srcId="{5D9E8100-913A-4E85-8098-B50981079904}" destId="{B2F57FDA-B2C6-4515-9638-94668F1EC443}" srcOrd="6" destOrd="0" presId="urn:microsoft.com/office/officeart/2005/8/layout/chevron2"/>
    <dgm:cxn modelId="{5AD9A438-FC0C-4D16-BFBD-21E0EE58EB6D}" type="presParOf" srcId="{B2F57FDA-B2C6-4515-9638-94668F1EC443}" destId="{BA7F948F-7D13-4445-8BB5-BD98C96ED317}" srcOrd="0" destOrd="0" presId="urn:microsoft.com/office/officeart/2005/8/layout/chevron2"/>
    <dgm:cxn modelId="{8A129540-24EF-4FCE-9DF4-037BAEBD9CAC}" type="presParOf" srcId="{B2F57FDA-B2C6-4515-9638-94668F1EC443}" destId="{20D8A00E-2296-43F1-A30E-7D117234D4DE}" srcOrd="1" destOrd="0" presId="urn:microsoft.com/office/officeart/2005/8/layout/chevron2"/>
    <dgm:cxn modelId="{FC5DD687-35E5-47EC-B905-EF0A3E3B5C39}" type="presParOf" srcId="{5D9E8100-913A-4E85-8098-B50981079904}" destId="{F3A4BD1F-03EE-4939-8294-36CB3DEEF974}" srcOrd="7" destOrd="0" presId="urn:microsoft.com/office/officeart/2005/8/layout/chevron2"/>
    <dgm:cxn modelId="{6E54DF21-DDF5-4E88-AD87-83CFAE4E3A87}" type="presParOf" srcId="{5D9E8100-913A-4E85-8098-B50981079904}" destId="{3DE26351-3C1E-42B1-AA95-17009C9BC9BB}" srcOrd="8" destOrd="0" presId="urn:microsoft.com/office/officeart/2005/8/layout/chevron2"/>
    <dgm:cxn modelId="{B5406584-1080-4247-9BCD-E605836C13DD}" type="presParOf" srcId="{3DE26351-3C1E-42B1-AA95-17009C9BC9BB}" destId="{D7EF49D4-3DEB-4ADA-AA8D-1C38E99902C7}" srcOrd="0" destOrd="0" presId="urn:microsoft.com/office/officeart/2005/8/layout/chevron2"/>
    <dgm:cxn modelId="{C70FD3AF-3E1C-4204-8B80-BB1C98C9FA34}" type="presParOf" srcId="{3DE26351-3C1E-42B1-AA95-17009C9BC9BB}" destId="{9DA7B307-36E2-4C48-840A-F237FE395EAF}" srcOrd="1" destOrd="0" presId="urn:microsoft.com/office/officeart/2005/8/layout/chevron2"/>
    <dgm:cxn modelId="{B410F385-9110-4484-B753-944E7ADB78EF}" type="presParOf" srcId="{5D9E8100-913A-4E85-8098-B50981079904}" destId="{5AC3979A-31C0-47FF-AC3D-6790442CE772}" srcOrd="9" destOrd="0" presId="urn:microsoft.com/office/officeart/2005/8/layout/chevron2"/>
    <dgm:cxn modelId="{077BEF97-C684-4FCD-82EB-DE45190DA975}" type="presParOf" srcId="{5D9E8100-913A-4E85-8098-B50981079904}" destId="{4DB10860-086E-4889-874A-11769F85FE1C}" srcOrd="10" destOrd="0" presId="urn:microsoft.com/office/officeart/2005/8/layout/chevron2"/>
    <dgm:cxn modelId="{8419AD57-1844-4975-8F3C-21FE66B25AC6}" type="presParOf" srcId="{4DB10860-086E-4889-874A-11769F85FE1C}" destId="{5817370D-3A3F-4FBA-8F58-AA1A2F92EFF2}" srcOrd="0" destOrd="0" presId="urn:microsoft.com/office/officeart/2005/8/layout/chevron2"/>
    <dgm:cxn modelId="{DF55A129-187B-4871-A861-856B2F9200C0}" type="presParOf" srcId="{4DB10860-086E-4889-874A-11769F85FE1C}" destId="{6F91E063-0750-4DC8-85BA-73D9DA34DC3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4AE9560-D2F6-4C46-9452-2790526A9C7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x-none"/>
        </a:p>
      </dgm:t>
    </dgm:pt>
    <dgm:pt modelId="{272BC6E0-6DB5-465B-8E54-E615CEA06833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Особенностями маржинального анализа является изучение взаимосвязи между издержками и доходам при различных уровнях производства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/>
            <a:t>Что такое маржинальная прибыль?</a:t>
          </a:r>
        </a:p>
        <a:p>
          <a:pPr marL="0" lvl="0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x-none" dirty="0"/>
        </a:p>
      </dgm:t>
    </dgm:pt>
    <dgm:pt modelId="{5A2C993B-4F0A-426F-B0E4-ECFD19574F95}" type="parTrans" cxnId="{AF5DE9B7-D090-44C9-B4D6-9089A17B2E7F}">
      <dgm:prSet/>
      <dgm:spPr/>
      <dgm:t>
        <a:bodyPr/>
        <a:lstStyle/>
        <a:p>
          <a:endParaRPr lang="x-none"/>
        </a:p>
      </dgm:t>
    </dgm:pt>
    <dgm:pt modelId="{A95A2FA4-511E-40B4-8611-FD8307156C3E}" type="sibTrans" cxnId="{AF5DE9B7-D090-44C9-B4D6-9089A17B2E7F}">
      <dgm:prSet/>
      <dgm:spPr/>
      <dgm:t>
        <a:bodyPr/>
        <a:lstStyle/>
        <a:p>
          <a:endParaRPr lang="x-none"/>
        </a:p>
      </dgm:t>
    </dgm:pt>
    <dgm:pt modelId="{2D2AEEFC-5387-47A4-9ED3-3E02C34AFFFD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Маржинальный анализ позволяет определить показатели безубыточный объем продаж, зону безопасности, критический уровень постоянных </a:t>
          </a:r>
          <a:r>
            <a:rPr lang="ru-RU"/>
            <a:t>затрат.Что показывает относительное маржинальное покрытие?</a:t>
          </a:r>
          <a:endParaRPr lang="x-none" dirty="0"/>
        </a:p>
      </dgm:t>
    </dgm:pt>
    <dgm:pt modelId="{B57023E0-131E-4899-B1E8-86FC4CBF62D1}" type="parTrans" cxnId="{EFCA97C4-000E-429F-B0E7-4F4BC57599C7}">
      <dgm:prSet/>
      <dgm:spPr/>
      <dgm:t>
        <a:bodyPr/>
        <a:lstStyle/>
        <a:p>
          <a:endParaRPr lang="x-none"/>
        </a:p>
      </dgm:t>
    </dgm:pt>
    <dgm:pt modelId="{02A6C348-B8B3-42AE-BF9A-9FC99EBFCDDE}" type="sibTrans" cxnId="{EFCA97C4-000E-429F-B0E7-4F4BC57599C7}">
      <dgm:prSet/>
      <dgm:spPr/>
      <dgm:t>
        <a:bodyPr/>
        <a:lstStyle/>
        <a:p>
          <a:endParaRPr lang="x-none"/>
        </a:p>
      </dgm:t>
    </dgm:pt>
    <dgm:pt modelId="{9724FF72-E7D8-4509-920A-08777906B27B}" type="pres">
      <dgm:prSet presAssocID="{44AE9560-D2F6-4C46-9452-2790526A9C7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869067D-D486-4BF4-BD36-DABF6A8844BB}" type="pres">
      <dgm:prSet presAssocID="{44AE9560-D2F6-4C46-9452-2790526A9C75}" presName="Name1" presStyleCnt="0"/>
      <dgm:spPr/>
    </dgm:pt>
    <dgm:pt modelId="{5549E490-8038-4915-97ED-DEDE517932AD}" type="pres">
      <dgm:prSet presAssocID="{44AE9560-D2F6-4C46-9452-2790526A9C75}" presName="cycle" presStyleCnt="0"/>
      <dgm:spPr/>
    </dgm:pt>
    <dgm:pt modelId="{F739C0F4-A6C5-4B38-9644-55A77B7EEE2B}" type="pres">
      <dgm:prSet presAssocID="{44AE9560-D2F6-4C46-9452-2790526A9C75}" presName="srcNode" presStyleLbl="node1" presStyleIdx="0" presStyleCnt="2"/>
      <dgm:spPr/>
    </dgm:pt>
    <dgm:pt modelId="{63D9D7DC-36E6-42EC-8E21-9B1C9AD7A7C7}" type="pres">
      <dgm:prSet presAssocID="{44AE9560-D2F6-4C46-9452-2790526A9C75}" presName="conn" presStyleLbl="parChTrans1D2" presStyleIdx="0" presStyleCnt="1"/>
      <dgm:spPr/>
      <dgm:t>
        <a:bodyPr/>
        <a:lstStyle/>
        <a:p>
          <a:endParaRPr lang="ru-RU"/>
        </a:p>
      </dgm:t>
    </dgm:pt>
    <dgm:pt modelId="{5A30CFE5-D963-4757-9713-7A0E6AA2F87C}" type="pres">
      <dgm:prSet presAssocID="{44AE9560-D2F6-4C46-9452-2790526A9C75}" presName="extraNode" presStyleLbl="node1" presStyleIdx="0" presStyleCnt="2"/>
      <dgm:spPr/>
    </dgm:pt>
    <dgm:pt modelId="{C3D7E6C4-4661-4153-84E5-48A3C8ECEFF0}" type="pres">
      <dgm:prSet presAssocID="{44AE9560-D2F6-4C46-9452-2790526A9C75}" presName="dstNode" presStyleLbl="node1" presStyleIdx="0" presStyleCnt="2"/>
      <dgm:spPr/>
    </dgm:pt>
    <dgm:pt modelId="{1B4C9460-6EC0-4965-9E2C-179568A2AFB5}" type="pres">
      <dgm:prSet presAssocID="{272BC6E0-6DB5-465B-8E54-E615CEA06833}" presName="text_1" presStyleLbl="node1" presStyleIdx="0" presStyleCnt="2" custLinFactNeighborX="-34" custLinFactNeighborY="-12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396A92-DAE2-4097-9835-8D01BCF94C1E}" type="pres">
      <dgm:prSet presAssocID="{272BC6E0-6DB5-465B-8E54-E615CEA06833}" presName="accent_1" presStyleCnt="0"/>
      <dgm:spPr/>
    </dgm:pt>
    <dgm:pt modelId="{43F59060-C9FD-49C5-BE20-9F15A4E4147D}" type="pres">
      <dgm:prSet presAssocID="{272BC6E0-6DB5-465B-8E54-E615CEA06833}" presName="accentRepeatNode" presStyleLbl="solidFgAcc1" presStyleIdx="0" presStyleCnt="2"/>
      <dgm:spPr/>
    </dgm:pt>
    <dgm:pt modelId="{012D4580-68B9-4B34-BB63-1D0C627FA49F}" type="pres">
      <dgm:prSet presAssocID="{2D2AEEFC-5387-47A4-9ED3-3E02C34AFFFD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DFCFB8-D232-41F1-82B1-4FC2BBC4B846}" type="pres">
      <dgm:prSet presAssocID="{2D2AEEFC-5387-47A4-9ED3-3E02C34AFFFD}" presName="accent_2" presStyleCnt="0"/>
      <dgm:spPr/>
    </dgm:pt>
    <dgm:pt modelId="{1FBF5A17-104E-43AB-8FAF-1CE7438AE83B}" type="pres">
      <dgm:prSet presAssocID="{2D2AEEFC-5387-47A4-9ED3-3E02C34AFFFD}" presName="accentRepeatNode" presStyleLbl="solidFgAcc1" presStyleIdx="1" presStyleCnt="2"/>
      <dgm:spPr/>
    </dgm:pt>
  </dgm:ptLst>
  <dgm:cxnLst>
    <dgm:cxn modelId="{F184DB17-1BD7-4852-A35D-E126D7AFA7C1}" type="presOf" srcId="{2D2AEEFC-5387-47A4-9ED3-3E02C34AFFFD}" destId="{012D4580-68B9-4B34-BB63-1D0C627FA49F}" srcOrd="0" destOrd="0" presId="urn:microsoft.com/office/officeart/2008/layout/VerticalCurvedList"/>
    <dgm:cxn modelId="{AF5DE9B7-D090-44C9-B4D6-9089A17B2E7F}" srcId="{44AE9560-D2F6-4C46-9452-2790526A9C75}" destId="{272BC6E0-6DB5-465B-8E54-E615CEA06833}" srcOrd="0" destOrd="0" parTransId="{5A2C993B-4F0A-426F-B0E4-ECFD19574F95}" sibTransId="{A95A2FA4-511E-40B4-8611-FD8307156C3E}"/>
    <dgm:cxn modelId="{408FA555-5B84-4258-8D89-3B7955B0A9DD}" type="presOf" srcId="{44AE9560-D2F6-4C46-9452-2790526A9C75}" destId="{9724FF72-E7D8-4509-920A-08777906B27B}" srcOrd="0" destOrd="0" presId="urn:microsoft.com/office/officeart/2008/layout/VerticalCurvedList"/>
    <dgm:cxn modelId="{E72D84C2-A5D4-4B83-BF85-B69CCA5D4F92}" type="presOf" srcId="{A95A2FA4-511E-40B4-8611-FD8307156C3E}" destId="{63D9D7DC-36E6-42EC-8E21-9B1C9AD7A7C7}" srcOrd="0" destOrd="0" presId="urn:microsoft.com/office/officeart/2008/layout/VerticalCurvedList"/>
    <dgm:cxn modelId="{EFCA97C4-000E-429F-B0E7-4F4BC57599C7}" srcId="{44AE9560-D2F6-4C46-9452-2790526A9C75}" destId="{2D2AEEFC-5387-47A4-9ED3-3E02C34AFFFD}" srcOrd="1" destOrd="0" parTransId="{B57023E0-131E-4899-B1E8-86FC4CBF62D1}" sibTransId="{02A6C348-B8B3-42AE-BF9A-9FC99EBFCDDE}"/>
    <dgm:cxn modelId="{21C4D53E-1119-4A4C-BB52-49A2DF3B16CE}" type="presOf" srcId="{272BC6E0-6DB5-465B-8E54-E615CEA06833}" destId="{1B4C9460-6EC0-4965-9E2C-179568A2AFB5}" srcOrd="0" destOrd="0" presId="urn:microsoft.com/office/officeart/2008/layout/VerticalCurvedList"/>
    <dgm:cxn modelId="{314EFF6B-86F4-4C0D-A43B-8FA250761477}" type="presParOf" srcId="{9724FF72-E7D8-4509-920A-08777906B27B}" destId="{1869067D-D486-4BF4-BD36-DABF6A8844BB}" srcOrd="0" destOrd="0" presId="urn:microsoft.com/office/officeart/2008/layout/VerticalCurvedList"/>
    <dgm:cxn modelId="{58007E8C-EE08-45AD-91CF-4552542013A3}" type="presParOf" srcId="{1869067D-D486-4BF4-BD36-DABF6A8844BB}" destId="{5549E490-8038-4915-97ED-DEDE517932AD}" srcOrd="0" destOrd="0" presId="urn:microsoft.com/office/officeart/2008/layout/VerticalCurvedList"/>
    <dgm:cxn modelId="{91B82AE8-39C3-477C-B482-291CD3E3C276}" type="presParOf" srcId="{5549E490-8038-4915-97ED-DEDE517932AD}" destId="{F739C0F4-A6C5-4B38-9644-55A77B7EEE2B}" srcOrd="0" destOrd="0" presId="urn:microsoft.com/office/officeart/2008/layout/VerticalCurvedList"/>
    <dgm:cxn modelId="{8F029C87-A7BD-439B-BD64-528612D64779}" type="presParOf" srcId="{5549E490-8038-4915-97ED-DEDE517932AD}" destId="{63D9D7DC-36E6-42EC-8E21-9B1C9AD7A7C7}" srcOrd="1" destOrd="0" presId="urn:microsoft.com/office/officeart/2008/layout/VerticalCurvedList"/>
    <dgm:cxn modelId="{719CEACF-16DF-4B20-BA4D-2BC4D239C729}" type="presParOf" srcId="{5549E490-8038-4915-97ED-DEDE517932AD}" destId="{5A30CFE5-D963-4757-9713-7A0E6AA2F87C}" srcOrd="2" destOrd="0" presId="urn:microsoft.com/office/officeart/2008/layout/VerticalCurvedList"/>
    <dgm:cxn modelId="{DB573F10-5FE0-461F-A861-94D8D8D6DFB1}" type="presParOf" srcId="{5549E490-8038-4915-97ED-DEDE517932AD}" destId="{C3D7E6C4-4661-4153-84E5-48A3C8ECEFF0}" srcOrd="3" destOrd="0" presId="urn:microsoft.com/office/officeart/2008/layout/VerticalCurvedList"/>
    <dgm:cxn modelId="{7B668DCF-B475-4504-867B-7186094D5823}" type="presParOf" srcId="{1869067D-D486-4BF4-BD36-DABF6A8844BB}" destId="{1B4C9460-6EC0-4965-9E2C-179568A2AFB5}" srcOrd="1" destOrd="0" presId="urn:microsoft.com/office/officeart/2008/layout/VerticalCurvedList"/>
    <dgm:cxn modelId="{0CF6AC6A-C84F-4931-99F0-F436B5328E4D}" type="presParOf" srcId="{1869067D-D486-4BF4-BD36-DABF6A8844BB}" destId="{B4396A92-DAE2-4097-9835-8D01BCF94C1E}" srcOrd="2" destOrd="0" presId="urn:microsoft.com/office/officeart/2008/layout/VerticalCurvedList"/>
    <dgm:cxn modelId="{A21B898F-02E0-4F7A-B20F-00E86DD2F570}" type="presParOf" srcId="{B4396A92-DAE2-4097-9835-8D01BCF94C1E}" destId="{43F59060-C9FD-49C5-BE20-9F15A4E4147D}" srcOrd="0" destOrd="0" presId="urn:microsoft.com/office/officeart/2008/layout/VerticalCurvedList"/>
    <dgm:cxn modelId="{4ABBEB05-F09B-4BFF-9F22-3D8BA80B147E}" type="presParOf" srcId="{1869067D-D486-4BF4-BD36-DABF6A8844BB}" destId="{012D4580-68B9-4B34-BB63-1D0C627FA49F}" srcOrd="3" destOrd="0" presId="urn:microsoft.com/office/officeart/2008/layout/VerticalCurvedList"/>
    <dgm:cxn modelId="{2B955827-A1F8-4367-9F02-7D95E157A456}" type="presParOf" srcId="{1869067D-D486-4BF4-BD36-DABF6A8844BB}" destId="{B6DFCFB8-D232-41F1-82B1-4FC2BBC4B846}" srcOrd="4" destOrd="0" presId="urn:microsoft.com/office/officeart/2008/layout/VerticalCurvedList"/>
    <dgm:cxn modelId="{8D516F81-5F21-43AF-9834-441F409AB8BF}" type="presParOf" srcId="{B6DFCFB8-D232-41F1-82B1-4FC2BBC4B846}" destId="{1FBF5A17-104E-43AB-8FAF-1CE7438AE83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3EF83AE-6929-4A76-8BD1-32828D95DB1D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4636BD2-812F-4D00-998E-61D890ED6837}">
      <dgm:prSet phldrT="[Текст]"/>
      <dgm:spPr/>
      <dgm:t>
        <a:bodyPr/>
        <a:lstStyle/>
        <a:p>
          <a:r>
            <a:rPr lang="ru-RU" b="1" dirty="0"/>
            <a:t>Точка безубыточности</a:t>
          </a:r>
          <a:r>
            <a:rPr lang="ru-RU" dirty="0"/>
            <a:t> – это объём производства и реализации продукции, при котором расходы будут компенсированы доходами. </a:t>
          </a:r>
        </a:p>
      </dgm:t>
    </dgm:pt>
    <dgm:pt modelId="{8F40F286-A2AF-4AB7-93E9-BF6FF7EE4F73}" type="parTrans" cxnId="{1C1F12C3-7AF1-4D50-98D8-1EFA13CBEEF6}">
      <dgm:prSet/>
      <dgm:spPr/>
      <dgm:t>
        <a:bodyPr/>
        <a:lstStyle/>
        <a:p>
          <a:endParaRPr lang="ru-RU"/>
        </a:p>
      </dgm:t>
    </dgm:pt>
    <dgm:pt modelId="{BD390CDD-6A61-4FC2-8BA6-4EFC699C534C}" type="sibTrans" cxnId="{1C1F12C3-7AF1-4D50-98D8-1EFA13CBEEF6}">
      <dgm:prSet/>
      <dgm:spPr/>
      <dgm:t>
        <a:bodyPr/>
        <a:lstStyle/>
        <a:p>
          <a:endParaRPr lang="ru-RU"/>
        </a:p>
      </dgm:t>
    </dgm:pt>
    <dgm:pt modelId="{0F110719-BF39-4FB5-BE00-57BD67A88029}">
      <dgm:prSet phldrT="[Текст]"/>
      <dgm:spPr/>
      <dgm:t>
        <a:bodyPr/>
        <a:lstStyle/>
        <a:p>
          <a:r>
            <a:rPr lang="ru-RU" dirty="0"/>
            <a:t>Для расчета точки безубыточности и зоны безопасности можно использовать аналитический и графический способы.</a:t>
          </a:r>
        </a:p>
      </dgm:t>
    </dgm:pt>
    <dgm:pt modelId="{B4718434-6861-43A0-98C4-1B3C6DFEC22A}" type="parTrans" cxnId="{9135ED74-A163-4837-BEF4-E2F0E2C5290E}">
      <dgm:prSet/>
      <dgm:spPr/>
      <dgm:t>
        <a:bodyPr/>
        <a:lstStyle/>
        <a:p>
          <a:endParaRPr lang="ru-RU"/>
        </a:p>
      </dgm:t>
    </dgm:pt>
    <dgm:pt modelId="{13E74850-B994-4CCE-A80B-1EDEF68C823A}" type="sibTrans" cxnId="{9135ED74-A163-4837-BEF4-E2F0E2C5290E}">
      <dgm:prSet/>
      <dgm:spPr/>
      <dgm:t>
        <a:bodyPr/>
        <a:lstStyle/>
        <a:p>
          <a:endParaRPr lang="ru-RU"/>
        </a:p>
      </dgm:t>
    </dgm:pt>
    <dgm:pt modelId="{369D383C-7B8E-43D1-904D-C5F028C1EFC1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При расчета точки безубыточности используются простые соотношения, основанные на балансе выручки: </a:t>
          </a:r>
        </a:p>
        <a:p>
          <a:r>
            <a:rPr lang="ru-RU" dirty="0">
              <a:solidFill>
                <a:schemeClr val="tx1"/>
              </a:solidFill>
            </a:rPr>
            <a:t>Выручка = Переменные издержки + Постоянные издержки + Прибыль. </a:t>
          </a:r>
        </a:p>
      </dgm:t>
    </dgm:pt>
    <dgm:pt modelId="{659D2595-2214-4145-8A42-3C08A9E223B5}" type="parTrans" cxnId="{31DCB4E5-2F8D-4222-ACF2-0CFB55625C58}">
      <dgm:prSet/>
      <dgm:spPr/>
      <dgm:t>
        <a:bodyPr/>
        <a:lstStyle/>
        <a:p>
          <a:endParaRPr lang="ru-RU"/>
        </a:p>
      </dgm:t>
    </dgm:pt>
    <dgm:pt modelId="{CA9BD798-0D6E-4CB5-A11A-D5DABD03F92E}" type="sibTrans" cxnId="{31DCB4E5-2F8D-4222-ACF2-0CFB55625C58}">
      <dgm:prSet/>
      <dgm:spPr/>
      <dgm:t>
        <a:bodyPr/>
        <a:lstStyle/>
        <a:p>
          <a:endParaRPr lang="ru-RU"/>
        </a:p>
      </dgm:t>
    </dgm:pt>
    <dgm:pt modelId="{65730EDF-962B-4285-A59B-F84CD8F96E18}" type="pres">
      <dgm:prSet presAssocID="{B3EF83AE-6929-4A76-8BD1-32828D95DB1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E479A4-F38A-4656-8CC1-1CE148DA650F}" type="pres">
      <dgm:prSet presAssocID="{B3EF83AE-6929-4A76-8BD1-32828D95DB1D}" presName="dummyMaxCanvas" presStyleCnt="0">
        <dgm:presLayoutVars/>
      </dgm:prSet>
      <dgm:spPr/>
    </dgm:pt>
    <dgm:pt modelId="{8E37F6E6-3B14-43DD-95A6-A62B643D61F7}" type="pres">
      <dgm:prSet presAssocID="{B3EF83AE-6929-4A76-8BD1-32828D95DB1D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104FA1-55F2-4226-A379-9E86925FB364}" type="pres">
      <dgm:prSet presAssocID="{B3EF83AE-6929-4A76-8BD1-32828D95DB1D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585B53-13CE-43B1-8AA2-6C34F7B59F23}" type="pres">
      <dgm:prSet presAssocID="{B3EF83AE-6929-4A76-8BD1-32828D95DB1D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C48F7-F6F4-487B-8A8D-3E2967A16862}" type="pres">
      <dgm:prSet presAssocID="{B3EF83AE-6929-4A76-8BD1-32828D95DB1D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3DB22-930D-4B09-848C-2E0A5A114D77}" type="pres">
      <dgm:prSet presAssocID="{B3EF83AE-6929-4A76-8BD1-32828D95DB1D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51004-1E21-47ED-8703-806518EEBB8A}" type="pres">
      <dgm:prSet presAssocID="{B3EF83AE-6929-4A76-8BD1-32828D95DB1D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2B8BA1-D2A8-49D5-8B11-F15C60266F16}" type="pres">
      <dgm:prSet presAssocID="{B3EF83AE-6929-4A76-8BD1-32828D95DB1D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5ED849-9ADF-465C-B2AA-B2079F7547FE}" type="pres">
      <dgm:prSet presAssocID="{B3EF83AE-6929-4A76-8BD1-32828D95DB1D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E41ED9-E70A-4128-9903-355CFE0A0019}" type="presOf" srcId="{B3EF83AE-6929-4A76-8BD1-32828D95DB1D}" destId="{65730EDF-962B-4285-A59B-F84CD8F96E18}" srcOrd="0" destOrd="0" presId="urn:microsoft.com/office/officeart/2005/8/layout/vProcess5"/>
    <dgm:cxn modelId="{31DCB4E5-2F8D-4222-ACF2-0CFB55625C58}" srcId="{B3EF83AE-6929-4A76-8BD1-32828D95DB1D}" destId="{369D383C-7B8E-43D1-904D-C5F028C1EFC1}" srcOrd="2" destOrd="0" parTransId="{659D2595-2214-4145-8A42-3C08A9E223B5}" sibTransId="{CA9BD798-0D6E-4CB5-A11A-D5DABD03F92E}"/>
    <dgm:cxn modelId="{11AF1909-C004-4AB6-B510-F1C23998CA89}" type="presOf" srcId="{13E74850-B994-4CCE-A80B-1EDEF68C823A}" destId="{E8B3DB22-930D-4B09-848C-2E0A5A114D77}" srcOrd="0" destOrd="0" presId="urn:microsoft.com/office/officeart/2005/8/layout/vProcess5"/>
    <dgm:cxn modelId="{A70339AC-1938-4A4F-AC37-2A6A6F718EA1}" type="presOf" srcId="{369D383C-7B8E-43D1-904D-C5F028C1EFC1}" destId="{7D5ED849-9ADF-465C-B2AA-B2079F7547FE}" srcOrd="1" destOrd="0" presId="urn:microsoft.com/office/officeart/2005/8/layout/vProcess5"/>
    <dgm:cxn modelId="{4AD98EE3-0755-44A3-B11D-C8ADAD989923}" type="presOf" srcId="{0F110719-BF39-4FB5-BE00-57BD67A88029}" destId="{BA2B8BA1-D2A8-49D5-8B11-F15C60266F16}" srcOrd="1" destOrd="0" presId="urn:microsoft.com/office/officeart/2005/8/layout/vProcess5"/>
    <dgm:cxn modelId="{9B179A93-1B74-4BEE-B205-3960D1CCEC24}" type="presOf" srcId="{14636BD2-812F-4D00-998E-61D890ED6837}" destId="{8E37F6E6-3B14-43DD-95A6-A62B643D61F7}" srcOrd="0" destOrd="0" presId="urn:microsoft.com/office/officeart/2005/8/layout/vProcess5"/>
    <dgm:cxn modelId="{1684192E-12BA-4722-8121-43433B3DADB6}" type="presOf" srcId="{BD390CDD-6A61-4FC2-8BA6-4EFC699C534C}" destId="{E20C48F7-F6F4-487B-8A8D-3E2967A16862}" srcOrd="0" destOrd="0" presId="urn:microsoft.com/office/officeart/2005/8/layout/vProcess5"/>
    <dgm:cxn modelId="{CC791D5F-AEF4-49DB-B0F3-D6B4DA414653}" type="presOf" srcId="{0F110719-BF39-4FB5-BE00-57BD67A88029}" destId="{ED104FA1-55F2-4226-A379-9E86925FB364}" srcOrd="0" destOrd="0" presId="urn:microsoft.com/office/officeart/2005/8/layout/vProcess5"/>
    <dgm:cxn modelId="{1C1F12C3-7AF1-4D50-98D8-1EFA13CBEEF6}" srcId="{B3EF83AE-6929-4A76-8BD1-32828D95DB1D}" destId="{14636BD2-812F-4D00-998E-61D890ED6837}" srcOrd="0" destOrd="0" parTransId="{8F40F286-A2AF-4AB7-93E9-BF6FF7EE4F73}" sibTransId="{BD390CDD-6A61-4FC2-8BA6-4EFC699C534C}"/>
    <dgm:cxn modelId="{881A24ED-D963-4CD6-B6EE-D4EF26F22F40}" type="presOf" srcId="{369D383C-7B8E-43D1-904D-C5F028C1EFC1}" destId="{CA585B53-13CE-43B1-8AA2-6C34F7B59F23}" srcOrd="0" destOrd="0" presId="urn:microsoft.com/office/officeart/2005/8/layout/vProcess5"/>
    <dgm:cxn modelId="{9135ED74-A163-4837-BEF4-E2F0E2C5290E}" srcId="{B3EF83AE-6929-4A76-8BD1-32828D95DB1D}" destId="{0F110719-BF39-4FB5-BE00-57BD67A88029}" srcOrd="1" destOrd="0" parTransId="{B4718434-6861-43A0-98C4-1B3C6DFEC22A}" sibTransId="{13E74850-B994-4CCE-A80B-1EDEF68C823A}"/>
    <dgm:cxn modelId="{329577C1-7A8A-4790-B50C-77A5B0339B60}" type="presOf" srcId="{14636BD2-812F-4D00-998E-61D890ED6837}" destId="{4D951004-1E21-47ED-8703-806518EEBB8A}" srcOrd="1" destOrd="0" presId="urn:microsoft.com/office/officeart/2005/8/layout/vProcess5"/>
    <dgm:cxn modelId="{EBABEFB7-EFB0-461E-A9DA-66CFDF43A6F5}" type="presParOf" srcId="{65730EDF-962B-4285-A59B-F84CD8F96E18}" destId="{27E479A4-F38A-4656-8CC1-1CE148DA650F}" srcOrd="0" destOrd="0" presId="urn:microsoft.com/office/officeart/2005/8/layout/vProcess5"/>
    <dgm:cxn modelId="{2E44437E-842B-4136-9256-DE043CE69C59}" type="presParOf" srcId="{65730EDF-962B-4285-A59B-F84CD8F96E18}" destId="{8E37F6E6-3B14-43DD-95A6-A62B643D61F7}" srcOrd="1" destOrd="0" presId="urn:microsoft.com/office/officeart/2005/8/layout/vProcess5"/>
    <dgm:cxn modelId="{D43DD562-A6D7-4EE3-B0C7-CAC7CA2BDB5A}" type="presParOf" srcId="{65730EDF-962B-4285-A59B-F84CD8F96E18}" destId="{ED104FA1-55F2-4226-A379-9E86925FB364}" srcOrd="2" destOrd="0" presId="urn:microsoft.com/office/officeart/2005/8/layout/vProcess5"/>
    <dgm:cxn modelId="{44CBB8E3-CF76-4256-BD99-083E4994A0DD}" type="presParOf" srcId="{65730EDF-962B-4285-A59B-F84CD8F96E18}" destId="{CA585B53-13CE-43B1-8AA2-6C34F7B59F23}" srcOrd="3" destOrd="0" presId="urn:microsoft.com/office/officeart/2005/8/layout/vProcess5"/>
    <dgm:cxn modelId="{CA739C56-29B3-4B33-8529-D43A7D30E363}" type="presParOf" srcId="{65730EDF-962B-4285-A59B-F84CD8F96E18}" destId="{E20C48F7-F6F4-487B-8A8D-3E2967A16862}" srcOrd="4" destOrd="0" presId="urn:microsoft.com/office/officeart/2005/8/layout/vProcess5"/>
    <dgm:cxn modelId="{895E9065-0816-4D86-9A9C-B342AF48BDF9}" type="presParOf" srcId="{65730EDF-962B-4285-A59B-F84CD8F96E18}" destId="{E8B3DB22-930D-4B09-848C-2E0A5A114D77}" srcOrd="5" destOrd="0" presId="urn:microsoft.com/office/officeart/2005/8/layout/vProcess5"/>
    <dgm:cxn modelId="{4341D59B-A59F-40FC-93B3-0474BCE184DB}" type="presParOf" srcId="{65730EDF-962B-4285-A59B-F84CD8F96E18}" destId="{4D951004-1E21-47ED-8703-806518EEBB8A}" srcOrd="6" destOrd="0" presId="urn:microsoft.com/office/officeart/2005/8/layout/vProcess5"/>
    <dgm:cxn modelId="{3B34BC34-D33C-431F-9829-6AB42362645F}" type="presParOf" srcId="{65730EDF-962B-4285-A59B-F84CD8F96E18}" destId="{BA2B8BA1-D2A8-49D5-8B11-F15C60266F16}" srcOrd="7" destOrd="0" presId="urn:microsoft.com/office/officeart/2005/8/layout/vProcess5"/>
    <dgm:cxn modelId="{6CF5C219-1048-49BF-AF43-E280C0E43146}" type="presParOf" srcId="{65730EDF-962B-4285-A59B-F84CD8F96E18}" destId="{7D5ED849-9ADF-465C-B2AA-B2079F7547FE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FAEFF4-56C8-48B3-B061-AE50CFAC0B85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F0E51E2-C3D2-406D-A588-682054FC42A7}">
      <dgm:prSet phldrT="[Текст]" custT="1"/>
      <dgm:spPr/>
      <dgm:t>
        <a:bodyPr/>
        <a:lstStyle/>
        <a:p>
          <a:r>
            <a:rPr lang="ru-RU" sz="1800" dirty="0"/>
            <a:t>Точка безубыточности может быть определена как: </a:t>
          </a:r>
        </a:p>
        <a:p>
          <a:r>
            <a:rPr lang="ru-RU" sz="1800" dirty="0"/>
            <a:t>а) объем продаж, при котором выручка равна суммарным издержкам,</a:t>
          </a:r>
        </a:p>
        <a:p>
          <a:r>
            <a:rPr lang="ru-RU" sz="1800" dirty="0"/>
            <a:t>б) объем продаж, при котором вложенный доход равен постоянным издержкам.</a:t>
          </a:r>
        </a:p>
      </dgm:t>
    </dgm:pt>
    <dgm:pt modelId="{DBBE1419-A55B-416A-8859-ABC7759DC9F6}" type="parTrans" cxnId="{7D20D74A-D436-47B3-89DD-2976F4C49D35}">
      <dgm:prSet/>
      <dgm:spPr/>
      <dgm:t>
        <a:bodyPr/>
        <a:lstStyle/>
        <a:p>
          <a:endParaRPr lang="ru-RU"/>
        </a:p>
      </dgm:t>
    </dgm:pt>
    <dgm:pt modelId="{F64F44BF-9B1B-4E1A-8FEB-EBEC4758620D}" type="sibTrans" cxnId="{7D20D74A-D436-47B3-89DD-2976F4C49D35}">
      <dgm:prSet/>
      <dgm:spPr/>
      <dgm:t>
        <a:bodyPr/>
        <a:lstStyle/>
        <a:p>
          <a:endParaRPr lang="ru-RU"/>
        </a:p>
      </dgm:t>
    </dgm:pt>
    <dgm:pt modelId="{0DDF0CA9-640D-41E8-AABD-626EDA08F845}">
      <dgm:prSet phldrT="[Текст]"/>
      <dgm:spPr/>
      <dgm:t>
        <a:bodyPr/>
        <a:lstStyle/>
        <a:p>
          <a:r>
            <a:rPr lang="ru-RU"/>
            <a:t>Как только достигнута точка безубыточности, каждая дополнительно проданная единица продукции приносит дополнительную прибыль, равную вложенному доходу на единицу продукции. </a:t>
          </a:r>
          <a:endParaRPr lang="ru-RU" dirty="0"/>
        </a:p>
      </dgm:t>
    </dgm:pt>
    <dgm:pt modelId="{7FB00ABC-3C08-40FA-8FB2-6E53A067D192}" type="parTrans" cxnId="{BAE241E3-CD3C-4D1C-AEBA-33B264D4476B}">
      <dgm:prSet/>
      <dgm:spPr/>
      <dgm:t>
        <a:bodyPr/>
        <a:lstStyle/>
        <a:p>
          <a:endParaRPr lang="ru-RU"/>
        </a:p>
      </dgm:t>
    </dgm:pt>
    <dgm:pt modelId="{9C1FF28D-265B-4414-8437-46C935309FA5}" type="sibTrans" cxnId="{BAE241E3-CD3C-4D1C-AEBA-33B264D4476B}">
      <dgm:prSet/>
      <dgm:spPr/>
      <dgm:t>
        <a:bodyPr/>
        <a:lstStyle/>
        <a:p>
          <a:endParaRPr lang="ru-RU"/>
        </a:p>
      </dgm:t>
    </dgm:pt>
    <dgm:pt modelId="{2BD56D44-9847-47F8-9B40-25FB4CC39A8E}">
      <dgm:prSet phldrT="[Текст]"/>
      <dgm:spPr/>
      <dgm:t>
        <a:bodyPr/>
        <a:lstStyle/>
        <a:p>
          <a:r>
            <a:rPr lang="ru-RU"/>
            <a:t>Разница между фактическим количеством реализованной продукции и безубыточным объемом продаж продукции – это зона безопасности (зона прибыли), и чем больше она, тем прочнее финансовое состояние предприятия</a:t>
          </a:r>
          <a:endParaRPr lang="ru-RU" dirty="0"/>
        </a:p>
      </dgm:t>
    </dgm:pt>
    <dgm:pt modelId="{4573620F-6F6A-42BC-A9C5-C42A5782556C}" type="parTrans" cxnId="{2FF1ACC2-1662-49B5-9833-8E60FCC6EF85}">
      <dgm:prSet/>
      <dgm:spPr/>
      <dgm:t>
        <a:bodyPr/>
        <a:lstStyle/>
        <a:p>
          <a:endParaRPr lang="ru-RU"/>
        </a:p>
      </dgm:t>
    </dgm:pt>
    <dgm:pt modelId="{84F794E1-142C-482C-B6E2-E96786093E40}" type="sibTrans" cxnId="{2FF1ACC2-1662-49B5-9833-8E60FCC6EF85}">
      <dgm:prSet/>
      <dgm:spPr/>
      <dgm:t>
        <a:bodyPr/>
        <a:lstStyle/>
        <a:p>
          <a:endParaRPr lang="ru-RU"/>
        </a:p>
      </dgm:t>
    </dgm:pt>
    <dgm:pt modelId="{D55982A7-4958-4B01-9A0F-B61850199CFD}" type="pres">
      <dgm:prSet presAssocID="{5BFAEFF4-56C8-48B3-B061-AE50CFAC0B8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EA0C00-26C7-4262-8CA7-3AB387009AB7}" type="pres">
      <dgm:prSet presAssocID="{5BFAEFF4-56C8-48B3-B061-AE50CFAC0B85}" presName="dummyMaxCanvas" presStyleCnt="0">
        <dgm:presLayoutVars/>
      </dgm:prSet>
      <dgm:spPr/>
    </dgm:pt>
    <dgm:pt modelId="{DD1AF04C-1E6F-4B20-8F3E-B799BEF10A24}" type="pres">
      <dgm:prSet presAssocID="{5BFAEFF4-56C8-48B3-B061-AE50CFAC0B85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71F454-4407-4AA7-903D-8F7BB4F10638}" type="pres">
      <dgm:prSet presAssocID="{5BFAEFF4-56C8-48B3-B061-AE50CFAC0B85}" presName="ThreeNodes_2" presStyleLbl="node1" presStyleIdx="1" presStyleCnt="3" custScaleX="998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373C2-AA7B-4462-B5D3-DF34753E5775}" type="pres">
      <dgm:prSet presAssocID="{5BFAEFF4-56C8-48B3-B061-AE50CFAC0B85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C15B48-1F71-4A77-BEC6-BA6495BCC2F5}" type="pres">
      <dgm:prSet presAssocID="{5BFAEFF4-56C8-48B3-B061-AE50CFAC0B85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D4E49-A1B9-41B4-870B-13786AC693F7}" type="pres">
      <dgm:prSet presAssocID="{5BFAEFF4-56C8-48B3-B061-AE50CFAC0B85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58A4BC-DCAC-4698-8679-F0B9A17A9B40}" type="pres">
      <dgm:prSet presAssocID="{5BFAEFF4-56C8-48B3-B061-AE50CFAC0B85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13F8D7-C277-4F9B-8F54-3679566C3885}" type="pres">
      <dgm:prSet presAssocID="{5BFAEFF4-56C8-48B3-B061-AE50CFAC0B85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D99DF-705A-45C5-8DD4-21D7A482C2FD}" type="pres">
      <dgm:prSet presAssocID="{5BFAEFF4-56C8-48B3-B061-AE50CFAC0B85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4F6516-BB72-47BA-BA7A-3BB5BF3F5F67}" type="presOf" srcId="{9C1FF28D-265B-4414-8437-46C935309FA5}" destId="{BEDD4E49-A1B9-41B4-870B-13786AC693F7}" srcOrd="0" destOrd="0" presId="urn:microsoft.com/office/officeart/2005/8/layout/vProcess5"/>
    <dgm:cxn modelId="{59870742-CFBF-44B5-BD29-E9267D541756}" type="presOf" srcId="{5BFAEFF4-56C8-48B3-B061-AE50CFAC0B85}" destId="{D55982A7-4958-4B01-9A0F-B61850199CFD}" srcOrd="0" destOrd="0" presId="urn:microsoft.com/office/officeart/2005/8/layout/vProcess5"/>
    <dgm:cxn modelId="{BAE241E3-CD3C-4D1C-AEBA-33B264D4476B}" srcId="{5BFAEFF4-56C8-48B3-B061-AE50CFAC0B85}" destId="{0DDF0CA9-640D-41E8-AABD-626EDA08F845}" srcOrd="1" destOrd="0" parTransId="{7FB00ABC-3C08-40FA-8FB2-6E53A067D192}" sibTransId="{9C1FF28D-265B-4414-8437-46C935309FA5}"/>
    <dgm:cxn modelId="{431F76EA-6F86-4B3E-8F88-4BABBF115D01}" type="presOf" srcId="{2BD56D44-9847-47F8-9B40-25FB4CC39A8E}" destId="{184373C2-AA7B-4462-B5D3-DF34753E5775}" srcOrd="0" destOrd="0" presId="urn:microsoft.com/office/officeart/2005/8/layout/vProcess5"/>
    <dgm:cxn modelId="{2FF1ACC2-1662-49B5-9833-8E60FCC6EF85}" srcId="{5BFAEFF4-56C8-48B3-B061-AE50CFAC0B85}" destId="{2BD56D44-9847-47F8-9B40-25FB4CC39A8E}" srcOrd="2" destOrd="0" parTransId="{4573620F-6F6A-42BC-A9C5-C42A5782556C}" sibTransId="{84F794E1-142C-482C-B6E2-E96786093E40}"/>
    <dgm:cxn modelId="{C1D523E4-0F57-4808-9057-2F279EE9A435}" type="presOf" srcId="{0DDF0CA9-640D-41E8-AABD-626EDA08F845}" destId="{6B13F8D7-C277-4F9B-8F54-3679566C3885}" srcOrd="1" destOrd="0" presId="urn:microsoft.com/office/officeart/2005/8/layout/vProcess5"/>
    <dgm:cxn modelId="{7D20D74A-D436-47B3-89DD-2976F4C49D35}" srcId="{5BFAEFF4-56C8-48B3-B061-AE50CFAC0B85}" destId="{BF0E51E2-C3D2-406D-A588-682054FC42A7}" srcOrd="0" destOrd="0" parTransId="{DBBE1419-A55B-416A-8859-ABC7759DC9F6}" sibTransId="{F64F44BF-9B1B-4E1A-8FEB-EBEC4758620D}"/>
    <dgm:cxn modelId="{76089833-AB86-4E00-B2C9-6A5742D1F8DD}" type="presOf" srcId="{BF0E51E2-C3D2-406D-A588-682054FC42A7}" destId="{9658A4BC-DCAC-4698-8679-F0B9A17A9B40}" srcOrd="1" destOrd="0" presId="urn:microsoft.com/office/officeart/2005/8/layout/vProcess5"/>
    <dgm:cxn modelId="{83E150D9-4A83-49D6-8236-B63611E891D0}" type="presOf" srcId="{F64F44BF-9B1B-4E1A-8FEB-EBEC4758620D}" destId="{30C15B48-1F71-4A77-BEC6-BA6495BCC2F5}" srcOrd="0" destOrd="0" presId="urn:microsoft.com/office/officeart/2005/8/layout/vProcess5"/>
    <dgm:cxn modelId="{B550E3D8-CC64-4CDF-B600-12615507FEEF}" type="presOf" srcId="{2BD56D44-9847-47F8-9B40-25FB4CC39A8E}" destId="{851D99DF-705A-45C5-8DD4-21D7A482C2FD}" srcOrd="1" destOrd="0" presId="urn:microsoft.com/office/officeart/2005/8/layout/vProcess5"/>
    <dgm:cxn modelId="{32582069-9459-43CD-9DA7-AC308B156C94}" type="presOf" srcId="{0DDF0CA9-640D-41E8-AABD-626EDA08F845}" destId="{DB71F454-4407-4AA7-903D-8F7BB4F10638}" srcOrd="0" destOrd="0" presId="urn:microsoft.com/office/officeart/2005/8/layout/vProcess5"/>
    <dgm:cxn modelId="{B9B6249D-CBD7-4C61-B085-DC664BB409C6}" type="presOf" srcId="{BF0E51E2-C3D2-406D-A588-682054FC42A7}" destId="{DD1AF04C-1E6F-4B20-8F3E-B799BEF10A24}" srcOrd="0" destOrd="0" presId="urn:microsoft.com/office/officeart/2005/8/layout/vProcess5"/>
    <dgm:cxn modelId="{88C2800F-F672-492A-A3A0-A7A92DD9990F}" type="presParOf" srcId="{D55982A7-4958-4B01-9A0F-B61850199CFD}" destId="{20EA0C00-26C7-4262-8CA7-3AB387009AB7}" srcOrd="0" destOrd="0" presId="urn:microsoft.com/office/officeart/2005/8/layout/vProcess5"/>
    <dgm:cxn modelId="{D5BF440A-898D-43D7-A1B4-5C773EF17881}" type="presParOf" srcId="{D55982A7-4958-4B01-9A0F-B61850199CFD}" destId="{DD1AF04C-1E6F-4B20-8F3E-B799BEF10A24}" srcOrd="1" destOrd="0" presId="urn:microsoft.com/office/officeart/2005/8/layout/vProcess5"/>
    <dgm:cxn modelId="{D0356192-2155-4977-8A9F-D7EF378D34DC}" type="presParOf" srcId="{D55982A7-4958-4B01-9A0F-B61850199CFD}" destId="{DB71F454-4407-4AA7-903D-8F7BB4F10638}" srcOrd="2" destOrd="0" presId="urn:microsoft.com/office/officeart/2005/8/layout/vProcess5"/>
    <dgm:cxn modelId="{6A743B5B-49D2-4588-826C-CB46E826C7B7}" type="presParOf" srcId="{D55982A7-4958-4B01-9A0F-B61850199CFD}" destId="{184373C2-AA7B-4462-B5D3-DF34753E5775}" srcOrd="3" destOrd="0" presId="urn:microsoft.com/office/officeart/2005/8/layout/vProcess5"/>
    <dgm:cxn modelId="{2E11D927-E281-47DC-8D39-067C0C1F829A}" type="presParOf" srcId="{D55982A7-4958-4B01-9A0F-B61850199CFD}" destId="{30C15B48-1F71-4A77-BEC6-BA6495BCC2F5}" srcOrd="4" destOrd="0" presId="urn:microsoft.com/office/officeart/2005/8/layout/vProcess5"/>
    <dgm:cxn modelId="{31B9A9CF-2D8B-474B-8733-E9C91520240E}" type="presParOf" srcId="{D55982A7-4958-4B01-9A0F-B61850199CFD}" destId="{BEDD4E49-A1B9-41B4-870B-13786AC693F7}" srcOrd="5" destOrd="0" presId="urn:microsoft.com/office/officeart/2005/8/layout/vProcess5"/>
    <dgm:cxn modelId="{292F35AD-FCC8-48F8-B977-A928AD2F5139}" type="presParOf" srcId="{D55982A7-4958-4B01-9A0F-B61850199CFD}" destId="{9658A4BC-DCAC-4698-8679-F0B9A17A9B40}" srcOrd="6" destOrd="0" presId="urn:microsoft.com/office/officeart/2005/8/layout/vProcess5"/>
    <dgm:cxn modelId="{99C51085-C6EF-4E71-B1D1-B7ED4D632F33}" type="presParOf" srcId="{D55982A7-4958-4B01-9A0F-B61850199CFD}" destId="{6B13F8D7-C277-4F9B-8F54-3679566C3885}" srcOrd="7" destOrd="0" presId="urn:microsoft.com/office/officeart/2005/8/layout/vProcess5"/>
    <dgm:cxn modelId="{F4388DA1-2B7A-48D0-BAD0-97BE93DAEFCC}" type="presParOf" srcId="{D55982A7-4958-4B01-9A0F-B61850199CFD}" destId="{851D99DF-705A-45C5-8DD4-21D7A482C2F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CC21BD7-C6A6-4C77-ADCB-39EAA51F522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x-none"/>
        </a:p>
      </dgm:t>
    </dgm:pt>
    <dgm:pt modelId="{7D15ABA6-5E54-4D22-A7B4-95EABF37BA8D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Точка безубыточности – это объём производства и реализации продукции, при котором расходы будут компенсированы доходами. </a:t>
          </a:r>
          <a:endParaRPr lang="x-none" dirty="0"/>
        </a:p>
      </dgm:t>
    </dgm:pt>
    <dgm:pt modelId="{5D1D70F0-FBD3-4754-A87F-5571905204F1}" type="parTrans" cxnId="{3EE731A9-A278-4325-A0CC-ACE284E14DD8}">
      <dgm:prSet/>
      <dgm:spPr/>
      <dgm:t>
        <a:bodyPr/>
        <a:lstStyle/>
        <a:p>
          <a:endParaRPr lang="x-none"/>
        </a:p>
      </dgm:t>
    </dgm:pt>
    <dgm:pt modelId="{AA5D4AFD-2489-44A9-B3F6-0A77F6E365F0}" type="sibTrans" cxnId="{3EE731A9-A278-4325-A0CC-ACE284E14DD8}">
      <dgm:prSet/>
      <dgm:spPr/>
      <dgm:t>
        <a:bodyPr/>
        <a:lstStyle/>
        <a:p>
          <a:endParaRPr lang="x-none"/>
        </a:p>
      </dgm:t>
    </dgm:pt>
    <dgm:pt modelId="{724D79EA-16B5-4958-93E9-FCB2F881AA46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Для расчета точки безубыточности и зоны безопасности можно использовать аналитический и графический </a:t>
          </a:r>
          <a:r>
            <a:rPr lang="ru-RU" dirty="0" err="1"/>
            <a:t>способы.Что</a:t>
          </a:r>
          <a:r>
            <a:rPr lang="ru-RU" dirty="0"/>
            <a:t> такое запас безопасности?</a:t>
          </a:r>
          <a:endParaRPr lang="x-none" dirty="0"/>
        </a:p>
      </dgm:t>
    </dgm:pt>
    <dgm:pt modelId="{1CB95BE6-439D-4F9F-B1E8-4757D4673BD6}" type="parTrans" cxnId="{57D9B556-7E7B-4AF1-AB21-F7AB532E339B}">
      <dgm:prSet/>
      <dgm:spPr/>
      <dgm:t>
        <a:bodyPr/>
        <a:lstStyle/>
        <a:p>
          <a:endParaRPr lang="x-none"/>
        </a:p>
      </dgm:t>
    </dgm:pt>
    <dgm:pt modelId="{49A1F780-FDA5-4F5C-9DE4-9881787659E3}" type="sibTrans" cxnId="{57D9B556-7E7B-4AF1-AB21-F7AB532E339B}">
      <dgm:prSet/>
      <dgm:spPr/>
      <dgm:t>
        <a:bodyPr/>
        <a:lstStyle/>
        <a:p>
          <a:endParaRPr lang="x-none"/>
        </a:p>
      </dgm:t>
    </dgm:pt>
    <dgm:pt modelId="{0AA08BC1-EA0D-43BF-B5A3-608658E5A4A6}" type="pres">
      <dgm:prSet presAssocID="{9CC21BD7-C6A6-4C77-ADCB-39EAA51F522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0E1FEE6-61D0-4C11-88FC-B745F94FB841}" type="pres">
      <dgm:prSet presAssocID="{9CC21BD7-C6A6-4C77-ADCB-39EAA51F5222}" presName="Name1" presStyleCnt="0"/>
      <dgm:spPr/>
    </dgm:pt>
    <dgm:pt modelId="{64E57388-1A76-46CA-880A-98CFFA3E311D}" type="pres">
      <dgm:prSet presAssocID="{9CC21BD7-C6A6-4C77-ADCB-39EAA51F5222}" presName="cycle" presStyleCnt="0"/>
      <dgm:spPr/>
    </dgm:pt>
    <dgm:pt modelId="{FB6C4085-3E90-4E2F-B2AF-82251F5DDCCA}" type="pres">
      <dgm:prSet presAssocID="{9CC21BD7-C6A6-4C77-ADCB-39EAA51F5222}" presName="srcNode" presStyleLbl="node1" presStyleIdx="0" presStyleCnt="2"/>
      <dgm:spPr/>
    </dgm:pt>
    <dgm:pt modelId="{28A53B81-250D-4DE6-974F-896BE24EE2C2}" type="pres">
      <dgm:prSet presAssocID="{9CC21BD7-C6A6-4C77-ADCB-39EAA51F5222}" presName="conn" presStyleLbl="parChTrans1D2" presStyleIdx="0" presStyleCnt="1"/>
      <dgm:spPr/>
      <dgm:t>
        <a:bodyPr/>
        <a:lstStyle/>
        <a:p>
          <a:endParaRPr lang="ru-RU"/>
        </a:p>
      </dgm:t>
    </dgm:pt>
    <dgm:pt modelId="{1E1091E1-FABA-4274-8A4B-CD2B7261F454}" type="pres">
      <dgm:prSet presAssocID="{9CC21BD7-C6A6-4C77-ADCB-39EAA51F5222}" presName="extraNode" presStyleLbl="node1" presStyleIdx="0" presStyleCnt="2"/>
      <dgm:spPr/>
    </dgm:pt>
    <dgm:pt modelId="{D68F4FB2-010D-485B-91EE-1C38159C0D47}" type="pres">
      <dgm:prSet presAssocID="{9CC21BD7-C6A6-4C77-ADCB-39EAA51F5222}" presName="dstNode" presStyleLbl="node1" presStyleIdx="0" presStyleCnt="2"/>
      <dgm:spPr/>
    </dgm:pt>
    <dgm:pt modelId="{DEC7F163-DD97-46C8-8615-0DB1843EF154}" type="pres">
      <dgm:prSet presAssocID="{7D15ABA6-5E54-4D22-A7B4-95EABF37BA8D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A70EA8-E4AD-43CF-9EC0-E9FB6E008DF1}" type="pres">
      <dgm:prSet presAssocID="{7D15ABA6-5E54-4D22-A7B4-95EABF37BA8D}" presName="accent_1" presStyleCnt="0"/>
      <dgm:spPr/>
    </dgm:pt>
    <dgm:pt modelId="{920872BD-9B26-4C04-A03D-161F06997B62}" type="pres">
      <dgm:prSet presAssocID="{7D15ABA6-5E54-4D22-A7B4-95EABF37BA8D}" presName="accentRepeatNode" presStyleLbl="solidFgAcc1" presStyleIdx="0" presStyleCnt="2"/>
      <dgm:spPr/>
    </dgm:pt>
    <dgm:pt modelId="{15FEE2C9-6BC3-4859-A49F-B8F49C0C1C45}" type="pres">
      <dgm:prSet presAssocID="{724D79EA-16B5-4958-93E9-FCB2F881AA46}" presName="text_2" presStyleLbl="node1" presStyleIdx="1" presStyleCnt="2" custLinFactNeighborX="237" custLinFactNeighborY="-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2FF6E4-945E-4C9B-9053-C17444DA8E04}" type="pres">
      <dgm:prSet presAssocID="{724D79EA-16B5-4958-93E9-FCB2F881AA46}" presName="accent_2" presStyleCnt="0"/>
      <dgm:spPr/>
    </dgm:pt>
    <dgm:pt modelId="{06E6CD5D-6EA1-40D1-A874-0B90DCD71796}" type="pres">
      <dgm:prSet presAssocID="{724D79EA-16B5-4958-93E9-FCB2F881AA46}" presName="accentRepeatNode" presStyleLbl="solidFgAcc1" presStyleIdx="1" presStyleCnt="2"/>
      <dgm:spPr/>
    </dgm:pt>
  </dgm:ptLst>
  <dgm:cxnLst>
    <dgm:cxn modelId="{CF9C126D-B0AB-403D-9857-FA9452A7F6CD}" type="presOf" srcId="{724D79EA-16B5-4958-93E9-FCB2F881AA46}" destId="{15FEE2C9-6BC3-4859-A49F-B8F49C0C1C45}" srcOrd="0" destOrd="0" presId="urn:microsoft.com/office/officeart/2008/layout/VerticalCurvedList"/>
    <dgm:cxn modelId="{7C1ED80F-D576-42C5-8334-86849D513106}" type="presOf" srcId="{AA5D4AFD-2489-44A9-B3F6-0A77F6E365F0}" destId="{28A53B81-250D-4DE6-974F-896BE24EE2C2}" srcOrd="0" destOrd="0" presId="urn:microsoft.com/office/officeart/2008/layout/VerticalCurvedList"/>
    <dgm:cxn modelId="{6BEF9D3E-6F6F-499C-B045-7E76A3C03CF8}" type="presOf" srcId="{7D15ABA6-5E54-4D22-A7B4-95EABF37BA8D}" destId="{DEC7F163-DD97-46C8-8615-0DB1843EF154}" srcOrd="0" destOrd="0" presId="urn:microsoft.com/office/officeart/2008/layout/VerticalCurvedList"/>
    <dgm:cxn modelId="{57D9B556-7E7B-4AF1-AB21-F7AB532E339B}" srcId="{9CC21BD7-C6A6-4C77-ADCB-39EAA51F5222}" destId="{724D79EA-16B5-4958-93E9-FCB2F881AA46}" srcOrd="1" destOrd="0" parTransId="{1CB95BE6-439D-4F9F-B1E8-4757D4673BD6}" sibTransId="{49A1F780-FDA5-4F5C-9DE4-9881787659E3}"/>
    <dgm:cxn modelId="{CF83A727-695D-410D-BC59-125DAB4480A9}" type="presOf" srcId="{9CC21BD7-C6A6-4C77-ADCB-39EAA51F5222}" destId="{0AA08BC1-EA0D-43BF-B5A3-608658E5A4A6}" srcOrd="0" destOrd="0" presId="urn:microsoft.com/office/officeart/2008/layout/VerticalCurvedList"/>
    <dgm:cxn modelId="{3EE731A9-A278-4325-A0CC-ACE284E14DD8}" srcId="{9CC21BD7-C6A6-4C77-ADCB-39EAA51F5222}" destId="{7D15ABA6-5E54-4D22-A7B4-95EABF37BA8D}" srcOrd="0" destOrd="0" parTransId="{5D1D70F0-FBD3-4754-A87F-5571905204F1}" sibTransId="{AA5D4AFD-2489-44A9-B3F6-0A77F6E365F0}"/>
    <dgm:cxn modelId="{0005499B-679C-460B-B9D4-F3B6B5EB151C}" type="presParOf" srcId="{0AA08BC1-EA0D-43BF-B5A3-608658E5A4A6}" destId="{B0E1FEE6-61D0-4C11-88FC-B745F94FB841}" srcOrd="0" destOrd="0" presId="urn:microsoft.com/office/officeart/2008/layout/VerticalCurvedList"/>
    <dgm:cxn modelId="{2D49C465-0EC3-452B-82B5-5236B934CBC3}" type="presParOf" srcId="{B0E1FEE6-61D0-4C11-88FC-B745F94FB841}" destId="{64E57388-1A76-46CA-880A-98CFFA3E311D}" srcOrd="0" destOrd="0" presId="urn:microsoft.com/office/officeart/2008/layout/VerticalCurvedList"/>
    <dgm:cxn modelId="{F2EB9D7D-EBF8-4D8A-ACF8-77959E2CD60C}" type="presParOf" srcId="{64E57388-1A76-46CA-880A-98CFFA3E311D}" destId="{FB6C4085-3E90-4E2F-B2AF-82251F5DDCCA}" srcOrd="0" destOrd="0" presId="urn:microsoft.com/office/officeart/2008/layout/VerticalCurvedList"/>
    <dgm:cxn modelId="{08D3C9BE-0E5D-49D0-90CF-70ABF8F4F3CF}" type="presParOf" srcId="{64E57388-1A76-46CA-880A-98CFFA3E311D}" destId="{28A53B81-250D-4DE6-974F-896BE24EE2C2}" srcOrd="1" destOrd="0" presId="urn:microsoft.com/office/officeart/2008/layout/VerticalCurvedList"/>
    <dgm:cxn modelId="{FB91F082-BE10-49F0-A9C9-899D9C96D8B1}" type="presParOf" srcId="{64E57388-1A76-46CA-880A-98CFFA3E311D}" destId="{1E1091E1-FABA-4274-8A4B-CD2B7261F454}" srcOrd="2" destOrd="0" presId="urn:microsoft.com/office/officeart/2008/layout/VerticalCurvedList"/>
    <dgm:cxn modelId="{6A499770-7FD7-45C8-BA85-3CE40EC9C43C}" type="presParOf" srcId="{64E57388-1A76-46CA-880A-98CFFA3E311D}" destId="{D68F4FB2-010D-485B-91EE-1C38159C0D47}" srcOrd="3" destOrd="0" presId="urn:microsoft.com/office/officeart/2008/layout/VerticalCurvedList"/>
    <dgm:cxn modelId="{3141C0CF-31B6-4673-A5CE-3146F09A03D0}" type="presParOf" srcId="{B0E1FEE6-61D0-4C11-88FC-B745F94FB841}" destId="{DEC7F163-DD97-46C8-8615-0DB1843EF154}" srcOrd="1" destOrd="0" presId="urn:microsoft.com/office/officeart/2008/layout/VerticalCurvedList"/>
    <dgm:cxn modelId="{24FF631A-73C0-43F6-AD27-BC6A97D30B56}" type="presParOf" srcId="{B0E1FEE6-61D0-4C11-88FC-B745F94FB841}" destId="{92A70EA8-E4AD-43CF-9EC0-E9FB6E008DF1}" srcOrd="2" destOrd="0" presId="urn:microsoft.com/office/officeart/2008/layout/VerticalCurvedList"/>
    <dgm:cxn modelId="{146E077B-D161-4CBF-9ACB-B15C21F01F0E}" type="presParOf" srcId="{92A70EA8-E4AD-43CF-9EC0-E9FB6E008DF1}" destId="{920872BD-9B26-4C04-A03D-161F06997B62}" srcOrd="0" destOrd="0" presId="urn:microsoft.com/office/officeart/2008/layout/VerticalCurvedList"/>
    <dgm:cxn modelId="{9C250C07-A215-4A94-862B-74B663D92731}" type="presParOf" srcId="{B0E1FEE6-61D0-4C11-88FC-B745F94FB841}" destId="{15FEE2C9-6BC3-4859-A49F-B8F49C0C1C45}" srcOrd="3" destOrd="0" presId="urn:microsoft.com/office/officeart/2008/layout/VerticalCurvedList"/>
    <dgm:cxn modelId="{CEE8AFC5-91F1-403D-9433-9F3B2CFEE662}" type="presParOf" srcId="{B0E1FEE6-61D0-4C11-88FC-B745F94FB841}" destId="{A62FF6E4-945E-4C9B-9053-C17444DA8E04}" srcOrd="4" destOrd="0" presId="urn:microsoft.com/office/officeart/2008/layout/VerticalCurvedList"/>
    <dgm:cxn modelId="{2CD2EEE8-3E50-4FDF-BFEB-CD2BAF45A90C}" type="presParOf" srcId="{A62FF6E4-945E-4C9B-9053-C17444DA8E04}" destId="{06E6CD5D-6EA1-40D1-A874-0B90DCD7179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62D388-FB43-4B88-AB23-C50D320A8317}">
      <dsp:nvSpPr>
        <dsp:cNvPr id="0" name=""/>
        <dsp:cNvSpPr/>
      </dsp:nvSpPr>
      <dsp:spPr>
        <a:xfrm>
          <a:off x="2108919" y="2461550"/>
          <a:ext cx="4011760" cy="206358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Маржинальный анализ </a:t>
          </a:r>
        </a:p>
      </dsp:txBody>
      <dsp:txXfrm>
        <a:off x="2108919" y="2461550"/>
        <a:ext cx="4011760" cy="2063588"/>
      </dsp:txXfrm>
    </dsp:sp>
    <dsp:sp modelId="{728B01EC-154E-4983-9D9C-86C67503B215}">
      <dsp:nvSpPr>
        <dsp:cNvPr id="0" name=""/>
        <dsp:cNvSpPr/>
      </dsp:nvSpPr>
      <dsp:spPr>
        <a:xfrm rot="12957888">
          <a:off x="1572184" y="1881349"/>
          <a:ext cx="1452579" cy="588122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021D70-3CCF-4D92-9A25-F175557170C2}">
      <dsp:nvSpPr>
        <dsp:cNvPr id="0" name=""/>
        <dsp:cNvSpPr/>
      </dsp:nvSpPr>
      <dsp:spPr>
        <a:xfrm>
          <a:off x="730426" y="964706"/>
          <a:ext cx="1960408" cy="15683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Издержки</a:t>
          </a:r>
        </a:p>
      </dsp:txBody>
      <dsp:txXfrm>
        <a:off x="730426" y="964706"/>
        <a:ext cx="1960408" cy="1568327"/>
      </dsp:txXfrm>
    </dsp:sp>
    <dsp:sp modelId="{F1D88E07-DD3D-4139-BE0A-BCF61E59A970}">
      <dsp:nvSpPr>
        <dsp:cNvPr id="0" name=""/>
        <dsp:cNvSpPr/>
      </dsp:nvSpPr>
      <dsp:spPr>
        <a:xfrm rot="16200000">
          <a:off x="3322623" y="1283102"/>
          <a:ext cx="1584352" cy="588122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690F97-41E7-42D5-8210-71A1AA33161C}">
      <dsp:nvSpPr>
        <dsp:cNvPr id="0" name=""/>
        <dsp:cNvSpPr/>
      </dsp:nvSpPr>
      <dsp:spPr>
        <a:xfrm>
          <a:off x="3134595" y="824"/>
          <a:ext cx="1960408" cy="1568327"/>
        </a:xfrm>
        <a:prstGeom prst="roundRect">
          <a:avLst>
            <a:gd name="adj" fmla="val 1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Объем производства</a:t>
          </a:r>
        </a:p>
      </dsp:txBody>
      <dsp:txXfrm>
        <a:off x="3134595" y="824"/>
        <a:ext cx="1960408" cy="1568327"/>
      </dsp:txXfrm>
    </dsp:sp>
    <dsp:sp modelId="{3466BD78-55B1-42AE-B2CE-AB9C046C925A}">
      <dsp:nvSpPr>
        <dsp:cNvPr id="0" name=""/>
        <dsp:cNvSpPr/>
      </dsp:nvSpPr>
      <dsp:spPr>
        <a:xfrm rot="19500648">
          <a:off x="5238430" y="1886228"/>
          <a:ext cx="1504717" cy="588122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312913-CF38-4C32-8D3C-537DB3F7C9B6}">
      <dsp:nvSpPr>
        <dsp:cNvPr id="0" name=""/>
        <dsp:cNvSpPr/>
      </dsp:nvSpPr>
      <dsp:spPr>
        <a:xfrm>
          <a:off x="5626962" y="964707"/>
          <a:ext cx="1960408" cy="1568327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Прибыль </a:t>
          </a:r>
        </a:p>
      </dsp:txBody>
      <dsp:txXfrm>
        <a:off x="5626962" y="964707"/>
        <a:ext cx="1960408" cy="156832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7B3754-4A92-4298-8756-7A77A16F27C4}">
      <dsp:nvSpPr>
        <dsp:cNvPr id="0" name=""/>
        <dsp:cNvSpPr/>
      </dsp:nvSpPr>
      <dsp:spPr>
        <a:xfrm>
          <a:off x="724235" y="0"/>
          <a:ext cx="3371370" cy="48205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фиксированные (постоянные)</a:t>
          </a:r>
          <a:endParaRPr lang="ru-RU" kern="1200" dirty="0"/>
        </a:p>
      </dsp:txBody>
      <dsp:txXfrm>
        <a:off x="724235" y="0"/>
        <a:ext cx="3371370" cy="482050"/>
      </dsp:txXfrm>
    </dsp:sp>
    <dsp:sp modelId="{55DD54F7-5CAA-4E9C-A1F4-FB7073B9C1EA}">
      <dsp:nvSpPr>
        <dsp:cNvPr id="0" name=""/>
        <dsp:cNvSpPr/>
      </dsp:nvSpPr>
      <dsp:spPr>
        <a:xfrm>
          <a:off x="1061372" y="482050"/>
          <a:ext cx="314626" cy="9264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6472"/>
              </a:lnTo>
              <a:lnTo>
                <a:pt x="314626" y="92647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8E6591-974C-4098-A6B1-C1C76B08EF34}">
      <dsp:nvSpPr>
        <dsp:cNvPr id="0" name=""/>
        <dsp:cNvSpPr/>
      </dsp:nvSpPr>
      <dsp:spPr>
        <a:xfrm>
          <a:off x="1375999" y="708243"/>
          <a:ext cx="2912233" cy="14005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/>
            <a:t>издержки, которые не меняются, когда меняется уровень производства за какой-то определенный период времени (например, год)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1375999" y="708243"/>
        <a:ext cx="2912233" cy="1400557"/>
      </dsp:txXfrm>
    </dsp:sp>
    <dsp:sp modelId="{9BBDC10E-D44E-4E9F-A86E-1ABEFB4083BC}">
      <dsp:nvSpPr>
        <dsp:cNvPr id="0" name=""/>
        <dsp:cNvSpPr/>
      </dsp:nvSpPr>
      <dsp:spPr>
        <a:xfrm>
          <a:off x="1061372" y="482050"/>
          <a:ext cx="405369" cy="2582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2153"/>
              </a:lnTo>
              <a:lnTo>
                <a:pt x="405369" y="258215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23AEA0-7D76-4EDF-AEBA-8B1DF0701FD0}">
      <dsp:nvSpPr>
        <dsp:cNvPr id="0" name=""/>
        <dsp:cNvSpPr/>
      </dsp:nvSpPr>
      <dsp:spPr>
        <a:xfrm>
          <a:off x="1466742" y="2295722"/>
          <a:ext cx="2922046" cy="15369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относятся затраты на амортизацию зданий и оборудования, амортизацию предоперационных расходов, аренда и лизинг (которые не изменяются при изменении объема продаж и объема производства)</a:t>
          </a:r>
        </a:p>
      </dsp:txBody>
      <dsp:txXfrm>
        <a:off x="1466742" y="2295722"/>
        <a:ext cx="2922046" cy="1536961"/>
      </dsp:txXfrm>
    </dsp:sp>
    <dsp:sp modelId="{E638A6ED-6732-46A2-A4C9-0FDF19E3C4A0}">
      <dsp:nvSpPr>
        <dsp:cNvPr id="0" name=""/>
        <dsp:cNvSpPr/>
      </dsp:nvSpPr>
      <dsp:spPr>
        <a:xfrm>
          <a:off x="1061372" y="482050"/>
          <a:ext cx="314626" cy="42278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27801"/>
              </a:lnTo>
              <a:lnTo>
                <a:pt x="314626" y="422780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03E2F2-6604-4C77-B2E9-6568CFEF6E81}">
      <dsp:nvSpPr>
        <dsp:cNvPr id="0" name=""/>
        <dsp:cNvSpPr/>
      </dsp:nvSpPr>
      <dsp:spPr>
        <a:xfrm>
          <a:off x="1375999" y="4093456"/>
          <a:ext cx="3057443" cy="1232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/>
            <a:t>проценты по кредитам, заработная плата служащих, управляющих, контролеров (которые по предположению не изменяется при изменении уровня производства), общие административные расходы</a:t>
          </a:r>
        </a:p>
      </dsp:txBody>
      <dsp:txXfrm>
        <a:off x="1375999" y="4093456"/>
        <a:ext cx="3057443" cy="1232788"/>
      </dsp:txXfrm>
    </dsp:sp>
    <dsp:sp modelId="{1C9D2704-F7A5-443B-AD06-0066E81DEF81}">
      <dsp:nvSpPr>
        <dsp:cNvPr id="0" name=""/>
        <dsp:cNvSpPr/>
      </dsp:nvSpPr>
      <dsp:spPr>
        <a:xfrm>
          <a:off x="4508541" y="0"/>
          <a:ext cx="3105887" cy="491335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переменные</a:t>
          </a:r>
          <a:endParaRPr lang="ru-RU" kern="1200" dirty="0"/>
        </a:p>
      </dsp:txBody>
      <dsp:txXfrm>
        <a:off x="4508541" y="0"/>
        <a:ext cx="3105887" cy="491335"/>
      </dsp:txXfrm>
    </dsp:sp>
    <dsp:sp modelId="{28D43E56-215D-490F-9897-F6D4D296FD02}">
      <dsp:nvSpPr>
        <dsp:cNvPr id="0" name=""/>
        <dsp:cNvSpPr/>
      </dsp:nvSpPr>
      <dsp:spPr>
        <a:xfrm>
          <a:off x="4819130" y="491335"/>
          <a:ext cx="322837" cy="753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3939"/>
              </a:lnTo>
              <a:lnTo>
                <a:pt x="322837" y="75393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419799-66CD-4609-8422-2398FDA1F979}">
      <dsp:nvSpPr>
        <dsp:cNvPr id="0" name=""/>
        <dsp:cNvSpPr/>
      </dsp:nvSpPr>
      <dsp:spPr>
        <a:xfrm>
          <a:off x="5141968" y="717528"/>
          <a:ext cx="3321576" cy="10554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/>
            <a:t>издержки, которые меняются (в целом) приблизительно прямо пропорционально увеличению или уменьшению объема производства </a:t>
          </a:r>
        </a:p>
      </dsp:txBody>
      <dsp:txXfrm>
        <a:off x="5141968" y="717528"/>
        <a:ext cx="3321576" cy="1055492"/>
      </dsp:txXfrm>
    </dsp:sp>
    <dsp:sp modelId="{5FE28FE9-06AD-41AF-9911-8A7E8D18AAE5}">
      <dsp:nvSpPr>
        <dsp:cNvPr id="0" name=""/>
        <dsp:cNvSpPr/>
      </dsp:nvSpPr>
      <dsp:spPr>
        <a:xfrm>
          <a:off x="4819130" y="491335"/>
          <a:ext cx="322837" cy="20152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5206"/>
              </a:lnTo>
              <a:lnTo>
                <a:pt x="322837" y="201520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CFF2B-1CAC-4209-AEDE-99AAEEE7180A}">
      <dsp:nvSpPr>
        <dsp:cNvPr id="0" name=""/>
        <dsp:cNvSpPr/>
      </dsp:nvSpPr>
      <dsp:spPr>
        <a:xfrm>
          <a:off x="5141968" y="1996868"/>
          <a:ext cx="3228699" cy="10193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/>
            <a:t>издержки на единицу продукции остаются почти постоянными, стабильными</a:t>
          </a:r>
        </a:p>
      </dsp:txBody>
      <dsp:txXfrm>
        <a:off x="5141968" y="1996868"/>
        <a:ext cx="3228699" cy="1019346"/>
      </dsp:txXfrm>
    </dsp:sp>
    <dsp:sp modelId="{00865D36-60C8-4AFD-9109-00D5A37FC585}">
      <dsp:nvSpPr>
        <dsp:cNvPr id="0" name=""/>
        <dsp:cNvSpPr/>
      </dsp:nvSpPr>
      <dsp:spPr>
        <a:xfrm>
          <a:off x="4819130" y="491335"/>
          <a:ext cx="357593" cy="36911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91109"/>
              </a:lnTo>
              <a:lnTo>
                <a:pt x="357593" y="369110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8900C4-0172-4726-8025-F5AED646254F}">
      <dsp:nvSpPr>
        <dsp:cNvPr id="0" name=""/>
        <dsp:cNvSpPr/>
      </dsp:nvSpPr>
      <dsp:spPr>
        <a:xfrm>
          <a:off x="5176723" y="3185470"/>
          <a:ext cx="3949394" cy="19939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/>
            <a:t>относятся затраты на сырье и материалы, энергию и коммунальные услуги (используемые в процессе производства), комиссионные с продаж (если они определяются объемом продаж), зарплата рабочим (при условии, что она может быть увеличена или уменьшена при увеличении или уменьшении объема производства)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5176723" y="3185470"/>
        <a:ext cx="3949394" cy="199394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A48F67-DE67-48D6-9D82-2C1DD3AA77F4}">
      <dsp:nvSpPr>
        <dsp:cNvPr id="0" name=""/>
        <dsp:cNvSpPr/>
      </dsp:nvSpPr>
      <dsp:spPr>
        <a:xfrm>
          <a:off x="-6513883" y="-996230"/>
          <a:ext cx="7753100" cy="7753100"/>
        </a:xfrm>
        <a:prstGeom prst="blockArc">
          <a:avLst>
            <a:gd name="adj1" fmla="val 18900000"/>
            <a:gd name="adj2" fmla="val 2700000"/>
            <a:gd name="adj3" fmla="val 279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E1BDB0-C47D-4369-9C06-C9BBED4374B5}">
      <dsp:nvSpPr>
        <dsp:cNvPr id="0" name=""/>
        <dsp:cNvSpPr/>
      </dsp:nvSpPr>
      <dsp:spPr>
        <a:xfrm>
          <a:off x="623301" y="234724"/>
          <a:ext cx="8881754" cy="9894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74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cs typeface="Times New Roman" pitchFamily="18" charset="0"/>
            </a:rPr>
            <a:t>безубыточного объема продаж (порога рентабельности, окупаемости издержек) при заданных соотношениях цены, постоянных и переменных затрат;</a:t>
          </a:r>
          <a:endParaRPr lang="ru-RU" sz="1800" kern="1200" dirty="0"/>
        </a:p>
      </dsp:txBody>
      <dsp:txXfrm>
        <a:off x="623301" y="234724"/>
        <a:ext cx="8881754" cy="989411"/>
      </dsp:txXfrm>
    </dsp:sp>
    <dsp:sp modelId="{72F86814-9260-4DAF-87EA-68B8865645B3}">
      <dsp:nvSpPr>
        <dsp:cNvPr id="0" name=""/>
        <dsp:cNvSpPr/>
      </dsp:nvSpPr>
      <dsp:spPr>
        <a:xfrm>
          <a:off x="91124" y="269885"/>
          <a:ext cx="900388" cy="90038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E4F367-9C6B-43F8-9A71-A35AA4CE5A0A}">
      <dsp:nvSpPr>
        <dsp:cNvPr id="0" name=""/>
        <dsp:cNvSpPr/>
      </dsp:nvSpPr>
      <dsp:spPr>
        <a:xfrm>
          <a:off x="1057471" y="1440044"/>
          <a:ext cx="8365601" cy="72031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746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>
              <a:cs typeface="Times New Roman" pitchFamily="18" charset="0"/>
            </a:rPr>
            <a:t>зоны безопасности (безубыточности) предприятия; </a:t>
          </a:r>
          <a:endParaRPr lang="ru-RU" sz="2100" kern="1200" dirty="0"/>
        </a:p>
      </dsp:txBody>
      <dsp:txXfrm>
        <a:off x="1057471" y="1440044"/>
        <a:ext cx="8365601" cy="720310"/>
      </dsp:txXfrm>
    </dsp:sp>
    <dsp:sp modelId="{87FE4C09-74DD-40CE-A4B6-C52304184265}">
      <dsp:nvSpPr>
        <dsp:cNvPr id="0" name=""/>
        <dsp:cNvSpPr/>
      </dsp:nvSpPr>
      <dsp:spPr>
        <a:xfrm>
          <a:off x="607277" y="1350005"/>
          <a:ext cx="900388" cy="90038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380323-428A-46A1-8B34-B359CF06FFDE}">
      <dsp:nvSpPr>
        <dsp:cNvPr id="0" name=""/>
        <dsp:cNvSpPr/>
      </dsp:nvSpPr>
      <dsp:spPr>
        <a:xfrm>
          <a:off x="1215888" y="2520164"/>
          <a:ext cx="8207183" cy="72031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746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>
              <a:cs typeface="Times New Roman" pitchFamily="18" charset="0"/>
            </a:rPr>
            <a:t>необходимого объема продаж для получения заданной величины прибыли;</a:t>
          </a:r>
          <a:endParaRPr lang="ru-RU" sz="2100" kern="1200" dirty="0"/>
        </a:p>
      </dsp:txBody>
      <dsp:txXfrm>
        <a:off x="1215888" y="2520164"/>
        <a:ext cx="8207183" cy="720310"/>
      </dsp:txXfrm>
    </dsp:sp>
    <dsp:sp modelId="{C7E8016F-A253-43D7-9734-062770361D3F}">
      <dsp:nvSpPr>
        <dsp:cNvPr id="0" name=""/>
        <dsp:cNvSpPr/>
      </dsp:nvSpPr>
      <dsp:spPr>
        <a:xfrm>
          <a:off x="765694" y="2430125"/>
          <a:ext cx="900388" cy="90038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A80468-A879-4002-A347-6CA487A5EA05}">
      <dsp:nvSpPr>
        <dsp:cNvPr id="0" name=""/>
        <dsp:cNvSpPr/>
      </dsp:nvSpPr>
      <dsp:spPr>
        <a:xfrm>
          <a:off x="1057471" y="3600284"/>
          <a:ext cx="8365601" cy="72031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746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>
              <a:cs typeface="Times New Roman" pitchFamily="18" charset="0"/>
            </a:rPr>
            <a:t>критического уровня постоянных затрат при заданном уровне маржинального дохода;</a:t>
          </a:r>
          <a:endParaRPr lang="ru-RU" sz="2100" kern="1200" dirty="0"/>
        </a:p>
      </dsp:txBody>
      <dsp:txXfrm>
        <a:off x="1057471" y="3600284"/>
        <a:ext cx="8365601" cy="720310"/>
      </dsp:txXfrm>
    </dsp:sp>
    <dsp:sp modelId="{1204232C-D442-4492-9A87-0F3A3DC3A4CD}">
      <dsp:nvSpPr>
        <dsp:cNvPr id="0" name=""/>
        <dsp:cNvSpPr/>
      </dsp:nvSpPr>
      <dsp:spPr>
        <a:xfrm>
          <a:off x="607277" y="3510245"/>
          <a:ext cx="900388" cy="90038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6806A5-1D2A-4A09-864A-1C3CE3E8C9ED}">
      <dsp:nvSpPr>
        <dsp:cNvPr id="0" name=""/>
        <dsp:cNvSpPr/>
      </dsp:nvSpPr>
      <dsp:spPr>
        <a:xfrm>
          <a:off x="541318" y="4680404"/>
          <a:ext cx="8881754" cy="72031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746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>
              <a:cs typeface="Times New Roman" pitchFamily="18" charset="0"/>
            </a:rPr>
            <a:t>критической цены реализации при заданном объеме продаж и уровне переменных и постоянных затрат.</a:t>
          </a:r>
          <a:endParaRPr lang="ru-RU" sz="2100" kern="1200" dirty="0"/>
        </a:p>
      </dsp:txBody>
      <dsp:txXfrm>
        <a:off x="541318" y="4680404"/>
        <a:ext cx="8881754" cy="720310"/>
      </dsp:txXfrm>
    </dsp:sp>
    <dsp:sp modelId="{A38731ED-8C94-4E83-8719-37A396DB6A24}">
      <dsp:nvSpPr>
        <dsp:cNvPr id="0" name=""/>
        <dsp:cNvSpPr/>
      </dsp:nvSpPr>
      <dsp:spPr>
        <a:xfrm>
          <a:off x="91124" y="4590365"/>
          <a:ext cx="900388" cy="90038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E287F8-BFA3-4526-BEBC-DDB0734540A8}">
      <dsp:nvSpPr>
        <dsp:cNvPr id="0" name=""/>
        <dsp:cNvSpPr/>
      </dsp:nvSpPr>
      <dsp:spPr>
        <a:xfrm rot="5400000">
          <a:off x="-143395" y="147447"/>
          <a:ext cx="955966" cy="66917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5400000">
        <a:off x="-143395" y="147447"/>
        <a:ext cx="955966" cy="669176"/>
      </dsp:txXfrm>
    </dsp:sp>
    <dsp:sp modelId="{3DD5790F-136C-46D2-85C2-D25498073379}">
      <dsp:nvSpPr>
        <dsp:cNvPr id="0" name=""/>
        <dsp:cNvSpPr/>
      </dsp:nvSpPr>
      <dsp:spPr>
        <a:xfrm rot="5400000">
          <a:off x="5069631" y="-4400454"/>
          <a:ext cx="621378" cy="94222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>
              <a:cs typeface="Times New Roman" pitchFamily="18" charset="0"/>
            </a:rPr>
            <a:t>необходимость деления издержек на две части - переменные и постоянные;</a:t>
          </a:r>
          <a:endParaRPr lang="ru-RU" sz="1800" kern="1200" dirty="0"/>
        </a:p>
      </dsp:txBody>
      <dsp:txXfrm rot="5400000">
        <a:off x="5069631" y="-4400454"/>
        <a:ext cx="621378" cy="9422287"/>
      </dsp:txXfrm>
    </dsp:sp>
    <dsp:sp modelId="{A3CE1BFD-5B82-41E0-850C-8B4D03823A70}">
      <dsp:nvSpPr>
        <dsp:cNvPr id="0" name=""/>
        <dsp:cNvSpPr/>
      </dsp:nvSpPr>
      <dsp:spPr>
        <a:xfrm rot="5400000">
          <a:off x="-143395" y="1013394"/>
          <a:ext cx="955966" cy="66917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5400000">
        <a:off x="-143395" y="1013394"/>
        <a:ext cx="955966" cy="669176"/>
      </dsp:txXfrm>
    </dsp:sp>
    <dsp:sp modelId="{17AAF2DD-A6D8-41A7-A85A-F6223021A1A1}">
      <dsp:nvSpPr>
        <dsp:cNvPr id="0" name=""/>
        <dsp:cNvSpPr/>
      </dsp:nvSpPr>
      <dsp:spPr>
        <a:xfrm rot="5400000">
          <a:off x="5069631" y="-3530454"/>
          <a:ext cx="621378" cy="94222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>
              <a:cs typeface="Times New Roman" pitchFamily="18" charset="0"/>
            </a:rPr>
            <a:t>переменные издержки изменяются пропорционально объему производства (реализации) продукции;</a:t>
          </a:r>
          <a:endParaRPr lang="ru-RU" sz="1800" kern="1200" dirty="0"/>
        </a:p>
      </dsp:txBody>
      <dsp:txXfrm rot="5400000">
        <a:off x="5069631" y="-3530454"/>
        <a:ext cx="621378" cy="9422287"/>
      </dsp:txXfrm>
    </dsp:sp>
    <dsp:sp modelId="{C9BC105A-2A10-4E5E-B382-6D89A63F0789}">
      <dsp:nvSpPr>
        <dsp:cNvPr id="0" name=""/>
        <dsp:cNvSpPr/>
      </dsp:nvSpPr>
      <dsp:spPr>
        <a:xfrm rot="5400000">
          <a:off x="-143395" y="2079841"/>
          <a:ext cx="955966" cy="66917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5400000">
        <a:off x="-143395" y="2079841"/>
        <a:ext cx="955966" cy="669176"/>
      </dsp:txXfrm>
    </dsp:sp>
    <dsp:sp modelId="{3C6FA669-021D-4809-A8BA-6C617FF48F20}">
      <dsp:nvSpPr>
        <dsp:cNvPr id="0" name=""/>
        <dsp:cNvSpPr/>
      </dsp:nvSpPr>
      <dsp:spPr>
        <a:xfrm rot="5400000">
          <a:off x="4862064" y="-2581684"/>
          <a:ext cx="1022378" cy="94222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>
              <a:cs typeface="Times New Roman" pitchFamily="18" charset="0"/>
            </a:rPr>
            <a:t>постоянные издержки не изменяются в пределах релевантного (значимого) объема производства (реализации) продукции, т.е. в диапазоне деловой активности предприятия, который установлен исходя из производственной мощности;</a:t>
          </a:r>
          <a:endParaRPr lang="ru-RU" sz="1800" kern="1200" dirty="0"/>
        </a:p>
      </dsp:txBody>
      <dsp:txXfrm rot="5400000">
        <a:off x="4862064" y="-2581684"/>
        <a:ext cx="1022378" cy="9422287"/>
      </dsp:txXfrm>
    </dsp:sp>
    <dsp:sp modelId="{BA7F948F-7D13-4445-8BB5-BD98C96ED317}">
      <dsp:nvSpPr>
        <dsp:cNvPr id="0" name=""/>
        <dsp:cNvSpPr/>
      </dsp:nvSpPr>
      <dsp:spPr>
        <a:xfrm rot="5400000">
          <a:off x="-143395" y="3060400"/>
          <a:ext cx="955966" cy="669176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5400000">
        <a:off x="-143395" y="3060400"/>
        <a:ext cx="955966" cy="669176"/>
      </dsp:txXfrm>
    </dsp:sp>
    <dsp:sp modelId="{20D8A00E-2296-43F1-A30E-7D117234D4DE}">
      <dsp:nvSpPr>
        <dsp:cNvPr id="0" name=""/>
        <dsp:cNvSpPr/>
      </dsp:nvSpPr>
      <dsp:spPr>
        <a:xfrm rot="5400000">
          <a:off x="4955017" y="-1483448"/>
          <a:ext cx="850604" cy="94222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>
              <a:cs typeface="Times New Roman" pitchFamily="18" charset="0"/>
            </a:rPr>
            <a:t>тождество производства и реализации продукции в рамках рассматриваемого периода времени, т.е. запасы готовой продукции существенно не изменяются;</a:t>
          </a:r>
          <a:endParaRPr lang="ru-RU" sz="1800" kern="1200" dirty="0"/>
        </a:p>
      </dsp:txBody>
      <dsp:txXfrm rot="5400000">
        <a:off x="4955017" y="-1483448"/>
        <a:ext cx="850604" cy="9422287"/>
      </dsp:txXfrm>
    </dsp:sp>
    <dsp:sp modelId="{D7EF49D4-3DEB-4ADA-AA8D-1C38E99902C7}">
      <dsp:nvSpPr>
        <dsp:cNvPr id="0" name=""/>
        <dsp:cNvSpPr/>
      </dsp:nvSpPr>
      <dsp:spPr>
        <a:xfrm rot="5400000">
          <a:off x="-143395" y="4006060"/>
          <a:ext cx="955966" cy="669176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5400000">
        <a:off x="-143395" y="4006060"/>
        <a:ext cx="955966" cy="669176"/>
      </dsp:txXfrm>
    </dsp:sp>
    <dsp:sp modelId="{9DA7B307-36E2-4C48-840A-F237FE395EAF}">
      <dsp:nvSpPr>
        <dsp:cNvPr id="0" name=""/>
        <dsp:cNvSpPr/>
      </dsp:nvSpPr>
      <dsp:spPr>
        <a:xfrm rot="5400000">
          <a:off x="4989917" y="-537788"/>
          <a:ext cx="780805" cy="94222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/>
            <a:t>эффективность производства, уровень цен на продукцию и потребляемые производственные ресурсы не будут подвергаться существенным колебаниям на протяжении анализируемого периода;</a:t>
          </a:r>
        </a:p>
      </dsp:txBody>
      <dsp:txXfrm rot="5400000">
        <a:off x="4989917" y="-537788"/>
        <a:ext cx="780805" cy="9422287"/>
      </dsp:txXfrm>
    </dsp:sp>
    <dsp:sp modelId="{5817370D-3A3F-4FBA-8F58-AA1A2F92EFF2}">
      <dsp:nvSpPr>
        <dsp:cNvPr id="0" name=""/>
        <dsp:cNvSpPr/>
      </dsp:nvSpPr>
      <dsp:spPr>
        <a:xfrm rot="5400000">
          <a:off x="-143395" y="4872007"/>
          <a:ext cx="955966" cy="66917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5400000">
        <a:off x="-143395" y="4872007"/>
        <a:ext cx="955966" cy="669176"/>
      </dsp:txXfrm>
    </dsp:sp>
    <dsp:sp modelId="{6F91E063-0750-4DC8-85BA-73D9DA34DC3E}">
      <dsp:nvSpPr>
        <dsp:cNvPr id="0" name=""/>
        <dsp:cNvSpPr/>
      </dsp:nvSpPr>
      <dsp:spPr>
        <a:xfrm rot="5400000">
          <a:off x="5069631" y="328157"/>
          <a:ext cx="621378" cy="94222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cs typeface="Times New Roman" pitchFamily="18" charset="0"/>
            </a:rPr>
            <a:t>пропорциональность поступления выручки объему реализованной продукции.</a:t>
          </a:r>
          <a:endParaRPr lang="ru-RU" sz="2000" kern="1200" dirty="0"/>
        </a:p>
      </dsp:txBody>
      <dsp:txXfrm rot="5400000">
        <a:off x="5069631" y="328157"/>
        <a:ext cx="621378" cy="942228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D2C4F-BDFF-43CF-98D7-D21ED66B9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5163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332656"/>
            <a:ext cx="11329259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Экономико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математические методы и модели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indent="2889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Образовательная программа</a:t>
            </a:r>
            <a:r>
              <a:rPr kumimoji="0" lang="kk-KZ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6В04106 -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Учет и аудит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Тема </a:t>
            </a:r>
            <a:r>
              <a:rPr lang="ru-RU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Методика маржинального анализа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41037806"/>
              </p:ext>
            </p:extLst>
          </p:nvPr>
        </p:nvGraphicFramePr>
        <p:xfrm>
          <a:off x="1981200" y="836712"/>
          <a:ext cx="9083352" cy="460851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8595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459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7785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016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Показатель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Продукция А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Продукция Б</a:t>
                      </a:r>
                    </a:p>
                  </a:txBody>
                  <a:tcPr marT="45717" marB="45717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09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Цена за 1 ед., тенге.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T="45717" marB="4571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</a:t>
                      </a:r>
                    </a:p>
                  </a:txBody>
                  <a:tcPr marT="45717" marB="45717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016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Переменные затраты на 1 ед., тенге.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T="45717" marB="4571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T="45717" marB="45717" anchor="ctr" horzOverflow="overflow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016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Маржинальный доход на 1 ед., тенге.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T="45717" marB="4571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T="45717" marB="45717" anchor="ctr"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09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Время обработки 1 ед., час.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0,25</a:t>
                      </a:r>
                    </a:p>
                  </a:txBody>
                  <a:tcPr marT="45717" marB="4571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T="45717" marB="45717" anchor="ctr" horzOverflow="overflow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016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Относительное маржинальное покрытие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T="45717" marB="4571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T="45717" marB="45717" anchor="ctr" horzOverflow="overflow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60059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46987615"/>
              </p:ext>
            </p:extLst>
          </p:nvPr>
        </p:nvGraphicFramePr>
        <p:xfrm>
          <a:off x="1980048" y="908720"/>
          <a:ext cx="9300526" cy="39281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500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912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089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717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284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5008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5978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Вид продукции</a:t>
                      </a: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Цена 1 ед., тенге.</a:t>
                      </a: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Переменные затраты на 1 ед., тенге.</a:t>
                      </a: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Время на производство 1 ед., час./ед.</a:t>
                      </a: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Мах уровень продаж, ед.</a:t>
                      </a: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Мах число часов за период, час. </a:t>
                      </a:r>
                    </a:p>
                  </a:txBody>
                  <a:tcPr marT="45724" marB="45724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60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200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500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4" marB="46804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60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60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60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18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60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horzOverflow="overflow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957226" y="5229201"/>
            <a:ext cx="93233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dirty="0"/>
              <a:t>Какую продукцию следует производить для получения </a:t>
            </a:r>
            <a:r>
              <a:rPr lang="en-US" sz="2400" b="1" dirty="0"/>
              <a:t>max</a:t>
            </a:r>
            <a:r>
              <a:rPr lang="ru-RU" sz="2400" b="1" dirty="0"/>
              <a:t> прибыли</a:t>
            </a:r>
            <a:r>
              <a:rPr lang="ru-RU" sz="2400" dirty="0"/>
              <a:t>?</a:t>
            </a:r>
          </a:p>
        </p:txBody>
      </p:sp>
    </p:spTree>
    <p:extLst>
      <p:ext uri="{BB962C8B-B14F-4D97-AF65-F5344CB8AC3E}">
        <p14:creationId xmlns="" xmlns:p14="http://schemas.microsoft.com/office/powerpoint/2010/main" val="1857004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44576372"/>
              </p:ext>
            </p:extLst>
          </p:nvPr>
        </p:nvGraphicFramePr>
        <p:xfrm>
          <a:off x="1792939" y="1196752"/>
          <a:ext cx="9622245" cy="370101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144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016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197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2377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31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93114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3628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Вид продукции</a:t>
                      </a: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Цена 1 ед., тенге</a:t>
                      </a: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Переменные затраты на 1 ед., тенге.</a:t>
                      </a: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Время на производство 1 ед., час./ед.</a:t>
                      </a: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Мах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продаж, ед.</a:t>
                      </a: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Необходимое время 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пр-во мах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 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продаж</a:t>
                      </a:r>
                    </a:p>
                  </a:txBody>
                  <a:tcPr marT="45724" marB="45724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76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200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200</a:t>
                      </a:r>
                    </a:p>
                  </a:txBody>
                  <a:tcPr marT="45724" marB="45724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76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22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</a:p>
                  </a:txBody>
                  <a:tcPr marT="45724" marB="45724" horzOverflow="overflow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76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14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</a:p>
                  </a:txBody>
                  <a:tcPr marT="45724" marB="45724"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76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18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40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120</a:t>
                      </a:r>
                    </a:p>
                  </a:txBody>
                  <a:tcPr marT="45724" marB="45724" horzOverflow="overflow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76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4" marB="4572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</a:p>
                  </a:txBody>
                  <a:tcPr marT="45724" marB="45724" horzOverflow="overflow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92939" y="5445225"/>
            <a:ext cx="96222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Итого необходимо будет затратить 600 час. при имеющемся фонде 500 час.</a:t>
            </a:r>
          </a:p>
        </p:txBody>
      </p:sp>
    </p:spTree>
    <p:extLst>
      <p:ext uri="{BB962C8B-B14F-4D97-AF65-F5344CB8AC3E}">
        <p14:creationId xmlns="" xmlns:p14="http://schemas.microsoft.com/office/powerpoint/2010/main" val="588458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16272351"/>
              </p:ext>
            </p:extLst>
          </p:nvPr>
        </p:nvGraphicFramePr>
        <p:xfrm>
          <a:off x="1847528" y="836712"/>
          <a:ext cx="9083352" cy="352839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420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664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279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6904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7785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0585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Вид продукции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Маржинальный доход, тенге.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Время на производство 1 ед., час./ед.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Мах уровень продаж, ед.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Относительное маржинальное покрытие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3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200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3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3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93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40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3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63552" y="5085185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Отсюда вывод, что приоритет при выпуске продукции будет определяться последовательностью E-C-A-B-D.</a:t>
            </a:r>
          </a:p>
        </p:txBody>
      </p:sp>
    </p:spTree>
    <p:extLst>
      <p:ext uri="{BB962C8B-B14F-4D97-AF65-F5344CB8AC3E}">
        <p14:creationId xmlns="" xmlns:p14="http://schemas.microsoft.com/office/powerpoint/2010/main" val="429223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3" y="624110"/>
            <a:ext cx="9441060" cy="572642"/>
          </a:xfrm>
        </p:spPr>
        <p:txBody>
          <a:bodyPr>
            <a:normAutofit/>
          </a:bodyPr>
          <a:lstStyle/>
          <a:p>
            <a:r>
              <a:rPr lang="ru-RU" sz="2400" dirty="0"/>
              <a:t>Таким образом: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99667997"/>
              </p:ext>
            </p:extLst>
          </p:nvPr>
        </p:nvGraphicFramePr>
        <p:xfrm>
          <a:off x="1919536" y="1488206"/>
          <a:ext cx="9691361" cy="38884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905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307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3210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468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7583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4182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49703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4765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Вид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Маржинальный доход, тенге.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Время на производство 1 ед., час./ед.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Мах уровень продаж, ед.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Фактический объем продаж, ед.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Израсходо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-ванное время, час.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Маржи-</a:t>
                      </a:r>
                      <a:r>
                        <a:rPr kumimoji="0" lang="ru-RU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нальный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доход на весь объем, тенге.</a:t>
                      </a:r>
                    </a:p>
                  </a:txBody>
                  <a:tcPr marL="90000" marR="90000" marT="46804" marB="46804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23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700</a:t>
                      </a:r>
                    </a:p>
                  </a:txBody>
                  <a:tcPr marL="90000" marR="90000" marT="46804" marB="46804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23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500</a:t>
                      </a:r>
                    </a:p>
                  </a:txBody>
                  <a:tcPr marL="90000" marR="90000" marT="46804" marB="46804" horzOverflow="overflow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23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200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200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200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800</a:t>
                      </a:r>
                    </a:p>
                  </a:txBody>
                  <a:tcPr marL="90000" marR="90000" marT="46804" marB="46804"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23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300</a:t>
                      </a:r>
                    </a:p>
                  </a:txBody>
                  <a:tcPr marL="90000" marR="90000" marT="46804" marB="46804" horzOverflow="overflow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23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ru-RU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40</a:t>
                      </a:r>
                      <a:endParaRPr kumimoji="0" lang="ru-RU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L="90000" marR="90000" marT="46804" marB="4680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marL="90000" marR="90000" marT="46804" marB="46804" horzOverflow="overflow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26253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9536" y="588449"/>
            <a:ext cx="8911687" cy="716658"/>
          </a:xfrm>
        </p:spPr>
        <p:txBody>
          <a:bodyPr>
            <a:normAutofit fontScale="90000"/>
          </a:bodyPr>
          <a:lstStyle/>
          <a:p>
            <a:r>
              <a:rPr lang="ru-RU" dirty="0"/>
              <a:t>Выводы: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248816" y="298072"/>
            <a:ext cx="8915400" cy="377762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="" xmlns:a16="http://schemas.microsoft.com/office/drawing/2014/main" id="{C6CB6E05-5641-1C51-31B3-98A6F6291EB2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814014993"/>
              </p:ext>
            </p:extLst>
          </p:nvPr>
        </p:nvGraphicFramePr>
        <p:xfrm>
          <a:off x="2032000" y="1366361"/>
          <a:ext cx="910456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626196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9011344" cy="562074"/>
          </a:xfrm>
        </p:spPr>
        <p:txBody>
          <a:bodyPr>
            <a:noAutofit/>
          </a:bodyPr>
          <a:lstStyle/>
          <a:p>
            <a:r>
              <a:rPr lang="ru-RU" sz="2800" dirty="0"/>
              <a:t>2. Расчет точки безубыточности и зоны безопасности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81227359"/>
              </p:ext>
            </p:extLst>
          </p:nvPr>
        </p:nvGraphicFramePr>
        <p:xfrm>
          <a:off x="1631504" y="1412776"/>
          <a:ext cx="950505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192035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00387352"/>
              </p:ext>
            </p:extLst>
          </p:nvPr>
        </p:nvGraphicFramePr>
        <p:xfrm>
          <a:off x="1703512" y="188640"/>
          <a:ext cx="9937104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059859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991544" y="748270"/>
                <a:ext cx="9659416" cy="5361459"/>
              </a:xfrm>
            </p:spPr>
            <p:txBody>
              <a:bodyPr>
                <a:noAutofit/>
              </a:bodyPr>
              <a:lstStyle/>
              <a:p>
                <a:r>
                  <a:rPr lang="ru-RU" sz="2400" dirty="0"/>
                  <a:t>Пусть Ц - цена единицы продукции, а VВП - объем производства за некоторый промежуток времени. </a:t>
                </a:r>
              </a:p>
              <a:p>
                <a:r>
                  <a:rPr lang="ru-RU" sz="2400" dirty="0"/>
                  <a:t>Запишем основное уравнение модели, символизирующее тот факт, что прибыль до выплаты налогов Д</a:t>
                </a:r>
                <a:r>
                  <a:rPr lang="ru-RU" sz="2400" baseline="-25000" dirty="0"/>
                  <a:t> до </a:t>
                </a:r>
                <a:r>
                  <a:rPr lang="ru-RU" sz="2400" baseline="-25000" dirty="0" err="1"/>
                  <a:t>налогоб</a:t>
                </a:r>
                <a:r>
                  <a:rPr lang="ru-RU" sz="2400" dirty="0"/>
                  <a:t>. определяется суммарной выручкой за вычетом всех постоянных и переменных издержек, формула будет следующая: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b="0" i="1" smtClean="0">
                            <a:latin typeface="Cambria Math"/>
                          </a:rPr>
                          <m:t>Д</m:t>
                        </m:r>
                      </m:e>
                      <m:sub>
                        <m:r>
                          <a:rPr lang="ru-RU" sz="2400" b="0" i="1" smtClean="0">
                            <a:latin typeface="Cambria Math"/>
                          </a:rPr>
                          <m:t>до налоогб</m:t>
                        </m:r>
                      </m:sub>
                    </m:sSub>
                    <m:r>
                      <a:rPr lang="ru-RU" sz="2400" b="0" i="1" smtClean="0">
                        <a:latin typeface="Cambria Math"/>
                      </a:rPr>
                      <m:t>=Ц</m:t>
                    </m:r>
                    <m:r>
                      <a:rPr lang="ru-RU" sz="2400" b="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𝑉</m:t>
                    </m:r>
                    <m:r>
                      <a:rPr lang="ru-RU" sz="2400" b="0" i="1" smtClean="0">
                        <a:latin typeface="Cambria Math"/>
                        <a:ea typeface="Cambria Math"/>
                      </a:rPr>
                      <m:t>ВП−С×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𝑉</m:t>
                    </m:r>
                    <m:r>
                      <a:rPr lang="ru-RU" sz="2400" b="0" i="1" smtClean="0">
                        <a:latin typeface="Cambria Math"/>
                        <a:ea typeface="Cambria Math"/>
                      </a:rPr>
                      <m:t>ВП−А</m:t>
                    </m:r>
                  </m:oMath>
                </a14:m>
                <a:r>
                  <a:rPr lang="ru-RU" sz="2400" dirty="0"/>
                  <a:t>,                           </a:t>
                </a:r>
              </a:p>
              <a:p>
                <a:pPr marL="0" indent="0">
                  <a:buNone/>
                </a:pPr>
                <a:r>
                  <a:rPr lang="ru-RU" sz="2400" dirty="0"/>
                  <a:t>где </a:t>
                </a:r>
              </a:p>
              <a:p>
                <a:r>
                  <a:rPr lang="ru-RU" sz="2400" dirty="0"/>
                  <a:t>А - величина постоянных издержек за период времени, тенге;</a:t>
                </a:r>
              </a:p>
              <a:p>
                <a:r>
                  <a:rPr lang="ru-RU" sz="2400" dirty="0"/>
                  <a:t>С - величина переменных издержек на единицу продукции, тенге. 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91544" y="748270"/>
                <a:ext cx="9659416" cy="5361459"/>
              </a:xfrm>
              <a:blipFill>
                <a:blip r:embed="rId2" cstate="print"/>
                <a:stretch>
                  <a:fillRect l="-1010" t="-910" b="-5347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5699095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063552" y="1484784"/>
                <a:ext cx="8712968" cy="4785395"/>
              </a:xfrm>
            </p:spPr>
            <p:txBody>
              <a:bodyPr>
                <a:normAutofit/>
              </a:bodyPr>
              <a:lstStyle/>
              <a:p>
                <a:r>
                  <a:rPr lang="ru-RU" sz="2400" dirty="0"/>
                  <a:t>Точка безубыточности (ТБУ) по определению соответствует условию </a:t>
                </a:r>
              </a:p>
              <a:p>
                <a:r>
                  <a:rPr lang="ru-RU" sz="2400" dirty="0"/>
                  <a:t>Д </a:t>
                </a:r>
                <a:r>
                  <a:rPr lang="ru-RU" sz="2400" baseline="-25000" dirty="0"/>
                  <a:t>до </a:t>
                </a:r>
                <a:r>
                  <a:rPr lang="ru-RU" sz="2400" baseline="-25000" dirty="0" err="1"/>
                  <a:t>налогооб</a:t>
                </a:r>
                <a:r>
                  <a:rPr lang="ru-RU" sz="2400" dirty="0"/>
                  <a:t> = 0, откуда </a:t>
                </a:r>
              </a:p>
              <a:p>
                <a14:m>
                  <m:oMath xmlns:m="http://schemas.openxmlformats.org/officeDocument/2006/math">
                    <m:r>
                      <a:rPr lang="ru-RU" sz="2400" b="0" i="1" smtClean="0">
                        <a:latin typeface="Cambria Math"/>
                      </a:rPr>
                      <m:t>ТБУ=</m:t>
                    </m:r>
                    <m:f>
                      <m:fPr>
                        <m:ctrlPr>
                          <a:rPr lang="ru-RU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</a:rPr>
                          <m:t>А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</a:rPr>
                          <m:t>Ц−С</m:t>
                        </m:r>
                      </m:den>
                    </m:f>
                  </m:oMath>
                </a14:m>
                <a:endParaRPr lang="ru-RU" sz="2400" dirty="0"/>
              </a:p>
              <a:p>
                <a:pPr marL="0" indent="0">
                  <a:buNone/>
                </a:pPr>
                <a:r>
                  <a:rPr lang="ru-RU" dirty="0"/>
                  <a:t> 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063552" y="1484784"/>
                <a:ext cx="8712968" cy="4785395"/>
              </a:xfrm>
              <a:blipFill>
                <a:blip r:embed="rId2" cstate="print"/>
                <a:stretch>
                  <a:fillRect l="-980" t="-1019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402179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360" y="332656"/>
            <a:ext cx="11617291" cy="6408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/>
              <a:t>1. Понятие маржинального анализ и его основные составляющие</a:t>
            </a:r>
          </a:p>
          <a:p>
            <a:r>
              <a:rPr lang="ru-RU" sz="2800" dirty="0" smtClean="0"/>
              <a:t>2. Расчет точки безубыточности и зоны безопасности</a:t>
            </a: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Красс, М.С. Математика для экономического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учебник по направлению «Экономика» / М.С. Красс,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М.: ИНФРА-М, 2019. – 472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О.Е. Экономико-математические методы и модели: теория и практика с решением задач: учебное пособие / О.Е.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В.Н.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Фомишина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Ростов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/Д: Феникс, 2020. – 440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Орлова, И.В. Экономико-математические методы и прикладные моде- ли: учебник для бакалавров / И.В. Орлова.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2013. – 328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Б.П. Математика в экономике: математические методы и модели: учебник для бакалавров /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М.С. Красс.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2018.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541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207567" y="836712"/>
                <a:ext cx="9198369" cy="3777622"/>
              </a:xfrm>
            </p:spPr>
            <p:txBody>
              <a:bodyPr>
                <a:noAutofit/>
              </a:bodyPr>
              <a:lstStyle/>
              <a:p>
                <a:r>
                  <a:rPr lang="ru-RU" sz="2400" dirty="0"/>
                  <a:t>Если задача заключается в определении целевого объема продаж VРП, т.е. такого значения объема продаж, которое соответствует заданному значению прибыли ПРП, то используем аналогичное соотношение:</a:t>
                </a:r>
              </a:p>
              <a:p>
                <a:endParaRPr lang="ru-RU" sz="2400" dirty="0"/>
              </a:p>
              <a:p>
                <a14:m>
                  <m:oMath xmlns:m="http://schemas.openxmlformats.org/officeDocument/2006/math">
                    <m:r>
                      <a:rPr lang="ru-RU" sz="3200" b="0" i="1" smtClean="0">
                        <a:latin typeface="Cambria Math"/>
                      </a:rPr>
                      <m:t>ПРП=Ц</m:t>
                    </m:r>
                    <m:r>
                      <a:rPr lang="ru-RU" sz="3200" b="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𝑉</m:t>
                    </m:r>
                    <m:r>
                      <a:rPr lang="ru-RU" sz="3200" b="0" i="1" smtClean="0">
                        <a:latin typeface="Cambria Math"/>
                        <a:ea typeface="Cambria Math"/>
                      </a:rPr>
                      <m:t>РП−С×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𝑉</m:t>
                    </m:r>
                    <m:r>
                      <a:rPr lang="ru-RU" sz="3200" b="0" i="1" smtClean="0">
                        <a:latin typeface="Cambria Math"/>
                        <a:ea typeface="Cambria Math"/>
                      </a:rPr>
                      <m:t>РП−А</m:t>
                    </m:r>
                  </m:oMath>
                </a14:m>
                <a:r>
                  <a:rPr lang="ru-RU" sz="3200" dirty="0"/>
                  <a:t> ,                                            </a:t>
                </a:r>
              </a:p>
              <a:p>
                <a:endParaRPr lang="ru-RU" sz="2400" dirty="0"/>
              </a:p>
              <a:p>
                <a:r>
                  <a:rPr lang="ru-RU" sz="2400" dirty="0"/>
                  <a:t>откуда</a:t>
                </a:r>
              </a:p>
              <a:p>
                <a:endParaRPr lang="ru-RU" sz="2400" dirty="0"/>
              </a:p>
              <a:p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/>
                      </a:rPr>
                      <m:t>𝑉</m:t>
                    </m:r>
                    <m:r>
                      <a:rPr lang="ru-RU" sz="3200" b="0" i="1" smtClean="0">
                        <a:latin typeface="Cambria Math"/>
                      </a:rPr>
                      <m:t>РП=</m:t>
                    </m:r>
                    <m:f>
                      <m:fPr>
                        <m:ctrlPr>
                          <a:rPr lang="ru-RU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А−ПРП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Ц−С</m:t>
                        </m:r>
                      </m:den>
                    </m:f>
                  </m:oMath>
                </a14:m>
                <a:r>
                  <a:rPr lang="ru-RU" sz="3200" dirty="0"/>
                  <a:t> </a:t>
                </a:r>
                <a:r>
                  <a:rPr lang="ru-RU" sz="2400" dirty="0"/>
                  <a:t>. 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07567" y="836712"/>
                <a:ext cx="9198369" cy="3777622"/>
              </a:xfrm>
              <a:blipFill>
                <a:blip r:embed="rId2" cstate="print"/>
                <a:stretch>
                  <a:fillRect l="-928" t="-1290" r="-23724" b="-41613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1060978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919536" y="908720"/>
                <a:ext cx="9947448" cy="5256584"/>
              </a:xfrm>
            </p:spPr>
            <p:txBody>
              <a:bodyPr>
                <a:noAutofit/>
              </a:bodyPr>
              <a:lstStyle/>
              <a:p>
                <a:pPr algn="just"/>
                <a:r>
                  <a:rPr lang="ru-RU" sz="2400" dirty="0"/>
                  <a:t>Важной характеристикой успешной работы предприятия является величина </a:t>
                </a:r>
                <a:r>
                  <a:rPr lang="ru-RU" sz="2400" b="1" dirty="0"/>
                  <a:t>запаса безопасности (ЗБ)</a:t>
                </a:r>
                <a:r>
                  <a:rPr lang="ru-RU" sz="2400" dirty="0"/>
                  <a:t>, которая в относительной форме определяется в виде разности между запланированным объемом реализации и точкой безубыточности.</a:t>
                </a:r>
              </a:p>
              <a:p>
                <a:endParaRPr lang="ru-RU" sz="2400" dirty="0"/>
              </a:p>
              <a:p>
                <a:pPr marL="0" indent="0" algn="ctr">
                  <a:buNone/>
                </a:pPr>
                <a:r>
                  <a:rPr lang="ru-RU" sz="2400" dirty="0"/>
                  <a:t> </a:t>
                </a:r>
                <a14:m>
                  <m:oMath xmlns:m="http://schemas.openxmlformats.org/officeDocument/2006/math">
                    <m:r>
                      <a:rPr lang="ru-RU" sz="3200" b="0" i="1" smtClean="0">
                        <a:latin typeface="Cambria Math"/>
                      </a:rPr>
                      <m:t>ЗБ=</m:t>
                    </m:r>
                    <m:f>
                      <m:fPr>
                        <m:ctrlPr>
                          <a:rPr lang="ru-RU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</a:rPr>
                          <m:t>𝑉</m:t>
                        </m:r>
                        <m:r>
                          <a:rPr lang="ru-RU" sz="3200" b="0" i="1" smtClean="0">
                            <a:latin typeface="Cambria Math"/>
                          </a:rPr>
                          <m:t>РП−ТБУ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</a:rPr>
                          <m:t>𝑉</m:t>
                        </m:r>
                        <m:r>
                          <a:rPr lang="ru-RU" sz="3200" b="0" i="1" smtClean="0">
                            <a:latin typeface="Cambria Math"/>
                          </a:rPr>
                          <m:t>РП</m:t>
                        </m:r>
                      </m:den>
                    </m:f>
                  </m:oMath>
                </a14:m>
                <a:endParaRPr lang="ru-RU" sz="3200" dirty="0"/>
              </a:p>
              <a:p>
                <a:pPr marL="0" indent="0" algn="ctr">
                  <a:buNone/>
                </a:pPr>
                <a:endParaRPr lang="ru-RU" sz="2400" dirty="0"/>
              </a:p>
              <a:p>
                <a:pPr marL="0" indent="0" algn="just">
                  <a:buNone/>
                </a:pPr>
                <a:r>
                  <a:rPr lang="ru-RU" sz="2400" dirty="0"/>
                  <a:t>Чем выше этот показатель, тем безопаснее себя чувствует предприятие перед угрозой негативных изменений (уменьшении выручки или увеличения издержек). 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19536" y="908720"/>
                <a:ext cx="9947448" cy="5256584"/>
              </a:xfrm>
              <a:blipFill>
                <a:blip r:embed="rId2" cstate="print"/>
                <a:stretch>
                  <a:fillRect l="-980" t="-928" r="-919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618937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60648"/>
            <a:ext cx="8867328" cy="114300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+mn-lt"/>
                <a:cs typeface="Times New Roman" pitchFamily="18" charset="0"/>
              </a:rPr>
              <a:t>Зависимость между прибылью, объемом продажи продукции и ее себестоимостью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111" name="Rectangle 31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6081" name="Group 1"/>
          <p:cNvGrpSpPr>
            <a:grpSpLocks noChangeAspect="1"/>
          </p:cNvGrpSpPr>
          <p:nvPr/>
        </p:nvGrpSpPr>
        <p:grpSpPr bwMode="auto">
          <a:xfrm>
            <a:off x="2150183" y="1709860"/>
            <a:ext cx="8579114" cy="4289474"/>
            <a:chOff x="2306" y="5223"/>
            <a:chExt cx="5474" cy="3067"/>
          </a:xfrm>
        </p:grpSpPr>
        <p:sp>
          <p:nvSpPr>
            <p:cNvPr id="46110" name="AutoShape 30"/>
            <p:cNvSpPr>
              <a:spLocks noChangeAspect="1" noChangeArrowheads="1" noTextEdit="1"/>
            </p:cNvSpPr>
            <p:nvPr/>
          </p:nvSpPr>
          <p:spPr bwMode="auto">
            <a:xfrm>
              <a:off x="2306" y="5223"/>
              <a:ext cx="5014" cy="3049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9" name="Rectangle 29"/>
            <p:cNvSpPr>
              <a:spLocks noChangeArrowheads="1"/>
            </p:cNvSpPr>
            <p:nvPr/>
          </p:nvSpPr>
          <p:spPr bwMode="auto">
            <a:xfrm>
              <a:off x="2435" y="6494"/>
              <a:ext cx="385" cy="25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10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8" name="Rectangle 28"/>
            <p:cNvSpPr>
              <a:spLocks noChangeArrowheads="1"/>
            </p:cNvSpPr>
            <p:nvPr/>
          </p:nvSpPr>
          <p:spPr bwMode="auto">
            <a:xfrm>
              <a:off x="2435" y="5985"/>
              <a:ext cx="385" cy="25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20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7" name="Rectangle 27"/>
            <p:cNvSpPr>
              <a:spLocks noChangeArrowheads="1"/>
            </p:cNvSpPr>
            <p:nvPr/>
          </p:nvSpPr>
          <p:spPr bwMode="auto">
            <a:xfrm>
              <a:off x="2563" y="7129"/>
              <a:ext cx="386" cy="25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4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6" name="Rectangle 26"/>
            <p:cNvSpPr>
              <a:spLocks noChangeArrowheads="1"/>
            </p:cNvSpPr>
            <p:nvPr/>
          </p:nvSpPr>
          <p:spPr bwMode="auto">
            <a:xfrm>
              <a:off x="2435" y="5477"/>
              <a:ext cx="1285" cy="38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В      </a:t>
              </a:r>
              <a:r>
                <a:rPr lang="ru-RU" sz="2000" dirty="0">
                  <a:ea typeface="Times New Roman" pitchFamily="18" charset="0"/>
                  <a:cs typeface="Times New Roman" pitchFamily="18" charset="0"/>
                </a:rPr>
                <a:t>млн. тенге</a:t>
              </a:r>
              <a:endParaRPr lang="ru-RU" sz="2000" dirty="0">
                <a:cs typeface="Times New Roman" pitchFamily="18" charset="0"/>
              </a:endParaRPr>
            </a:p>
          </p:txBody>
        </p:sp>
        <p:sp>
          <p:nvSpPr>
            <p:cNvPr id="46105" name="Rectangle 25"/>
            <p:cNvSpPr>
              <a:spLocks noChangeArrowheads="1"/>
            </p:cNvSpPr>
            <p:nvPr/>
          </p:nvSpPr>
          <p:spPr bwMode="auto">
            <a:xfrm>
              <a:off x="2949" y="6239"/>
              <a:ext cx="1928" cy="38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ea typeface="Times New Roman" pitchFamily="18" charset="0"/>
                  <a:cs typeface="Times New Roman" pitchFamily="18" charset="0"/>
                </a:rPr>
                <a:t>Точка  безубыточности</a:t>
              </a:r>
              <a:endParaRPr lang="ru-RU" sz="2000" dirty="0">
                <a:cs typeface="Times New Roman" pitchFamily="18" charset="0"/>
              </a:endParaRPr>
            </a:p>
          </p:txBody>
        </p:sp>
        <p:sp>
          <p:nvSpPr>
            <p:cNvPr id="46104" name="Rectangle 24"/>
            <p:cNvSpPr>
              <a:spLocks noChangeArrowheads="1"/>
            </p:cNvSpPr>
            <p:nvPr/>
          </p:nvSpPr>
          <p:spPr bwMode="auto">
            <a:xfrm>
              <a:off x="2820" y="6748"/>
              <a:ext cx="1285" cy="37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ea typeface="Times New Roman" pitchFamily="18" charset="0"/>
                  <a:cs typeface="Times New Roman" pitchFamily="18" charset="0"/>
                </a:rPr>
                <a:t>Зона убытков</a:t>
              </a:r>
              <a:endParaRPr lang="ru-RU" sz="2000" dirty="0"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3" name="Rectangle 23"/>
            <p:cNvSpPr>
              <a:spLocks noChangeArrowheads="1"/>
            </p:cNvSpPr>
            <p:nvPr/>
          </p:nvSpPr>
          <p:spPr bwMode="auto">
            <a:xfrm>
              <a:off x="4492" y="5858"/>
              <a:ext cx="1285" cy="38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ea typeface="Times New Roman" pitchFamily="18" charset="0"/>
                  <a:cs typeface="Times New Roman" pitchFamily="18" charset="0"/>
                </a:rPr>
                <a:t>Зона прибыли</a:t>
              </a:r>
              <a:endParaRPr lang="ru-RU" sz="2000" dirty="0"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2" name="Rectangle 22"/>
            <p:cNvSpPr>
              <a:spLocks noChangeArrowheads="1"/>
            </p:cNvSpPr>
            <p:nvPr/>
          </p:nvSpPr>
          <p:spPr bwMode="auto">
            <a:xfrm>
              <a:off x="5852" y="6636"/>
              <a:ext cx="1928" cy="38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ea typeface="Times New Roman" pitchFamily="18" charset="0"/>
                  <a:cs typeface="Times New Roman" pitchFamily="18" charset="0"/>
                </a:rPr>
                <a:t>Переменные затраты</a:t>
              </a:r>
              <a:endParaRPr lang="ru-RU" sz="2000" dirty="0"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101" name="Rectangle 21"/>
            <p:cNvSpPr>
              <a:spLocks noChangeArrowheads="1"/>
            </p:cNvSpPr>
            <p:nvPr/>
          </p:nvSpPr>
          <p:spPr bwMode="auto">
            <a:xfrm>
              <a:off x="4106" y="7256"/>
              <a:ext cx="1928" cy="38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ea typeface="Times New Roman" pitchFamily="18" charset="0"/>
                  <a:cs typeface="Times New Roman" pitchFamily="18" charset="0"/>
                </a:rPr>
                <a:t>Постоянные затраты</a:t>
              </a:r>
              <a:endParaRPr lang="ru-RU" sz="2000" dirty="0"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6086" name="Group 6"/>
            <p:cNvGrpSpPr>
              <a:grpSpLocks/>
            </p:cNvGrpSpPr>
            <p:nvPr/>
          </p:nvGrpSpPr>
          <p:grpSpPr bwMode="auto">
            <a:xfrm>
              <a:off x="2820" y="5731"/>
              <a:ext cx="3342" cy="1964"/>
              <a:chOff x="2058" y="11478"/>
              <a:chExt cx="4143" cy="2700"/>
            </a:xfrm>
          </p:grpSpPr>
          <p:sp>
            <p:nvSpPr>
              <p:cNvPr id="46100" name="Line 20"/>
              <p:cNvSpPr>
                <a:spLocks noChangeShapeType="1"/>
              </p:cNvSpPr>
              <p:nvPr/>
            </p:nvSpPr>
            <p:spPr bwMode="auto">
              <a:xfrm flipH="1" flipV="1">
                <a:off x="3232" y="12665"/>
                <a:ext cx="720" cy="3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oval" w="med" len="med"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46089" name="Group 9"/>
              <p:cNvGrpSpPr>
                <a:grpSpLocks/>
              </p:cNvGrpSpPr>
              <p:nvPr/>
            </p:nvGrpSpPr>
            <p:grpSpPr bwMode="auto">
              <a:xfrm>
                <a:off x="2058" y="11478"/>
                <a:ext cx="4143" cy="2700"/>
                <a:chOff x="2058" y="11754"/>
                <a:chExt cx="4143" cy="2700"/>
              </a:xfrm>
            </p:grpSpPr>
            <p:grpSp>
              <p:nvGrpSpPr>
                <p:cNvPr id="46097" name="Group 17"/>
                <p:cNvGrpSpPr>
                  <a:grpSpLocks/>
                </p:cNvGrpSpPr>
                <p:nvPr/>
              </p:nvGrpSpPr>
              <p:grpSpPr bwMode="auto">
                <a:xfrm>
                  <a:off x="2061" y="11754"/>
                  <a:ext cx="4140" cy="2700"/>
                  <a:chOff x="1881" y="11754"/>
                  <a:chExt cx="4140" cy="2160"/>
                </a:xfrm>
              </p:grpSpPr>
              <p:sp>
                <p:nvSpPr>
                  <p:cNvPr id="46099" name="Line 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81" y="11754"/>
                    <a:ext cx="0" cy="216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20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46098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1881" y="13914"/>
                    <a:ext cx="414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 sz="2000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46096" name="Line 16"/>
                <p:cNvSpPr>
                  <a:spLocks noChangeShapeType="1"/>
                </p:cNvSpPr>
                <p:nvPr/>
              </p:nvSpPr>
              <p:spPr bwMode="auto">
                <a:xfrm>
                  <a:off x="2058" y="12215"/>
                  <a:ext cx="18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6095" name="Line 15"/>
                <p:cNvSpPr>
                  <a:spLocks noChangeShapeType="1"/>
                </p:cNvSpPr>
                <p:nvPr/>
              </p:nvSpPr>
              <p:spPr bwMode="auto">
                <a:xfrm>
                  <a:off x="2058" y="13043"/>
                  <a:ext cx="18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6094" name="Line 14"/>
                <p:cNvSpPr>
                  <a:spLocks noChangeShapeType="1"/>
                </p:cNvSpPr>
                <p:nvPr/>
              </p:nvSpPr>
              <p:spPr bwMode="auto">
                <a:xfrm>
                  <a:off x="2061" y="13914"/>
                  <a:ext cx="378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6093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5841" y="11754"/>
                  <a:ext cx="0" cy="27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6092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969" y="11754"/>
                  <a:ext cx="0" cy="27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6091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2061" y="12114"/>
                  <a:ext cx="3780" cy="23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6090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2061" y="12654"/>
                  <a:ext cx="3780" cy="12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46088" name="Line 8"/>
              <p:cNvSpPr>
                <a:spLocks noChangeShapeType="1"/>
              </p:cNvSpPr>
              <p:nvPr/>
            </p:nvSpPr>
            <p:spPr bwMode="auto">
              <a:xfrm flipH="1" flipV="1">
                <a:off x="4761" y="12114"/>
                <a:ext cx="360" cy="3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oval" w="med" len="med"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6087" name="Line 7"/>
              <p:cNvSpPr>
                <a:spLocks noChangeShapeType="1"/>
              </p:cNvSpPr>
              <p:nvPr/>
            </p:nvSpPr>
            <p:spPr bwMode="auto">
              <a:xfrm flipH="1" flipV="1">
                <a:off x="2778" y="13278"/>
                <a:ext cx="180" cy="1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oval" w="med" len="med"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6085" name="Rectangle 5"/>
            <p:cNvSpPr>
              <a:spLocks noChangeArrowheads="1"/>
            </p:cNvSpPr>
            <p:nvPr/>
          </p:nvSpPr>
          <p:spPr bwMode="auto">
            <a:xfrm>
              <a:off x="2692" y="7764"/>
              <a:ext cx="385" cy="50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0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084" name="Rectangle 4"/>
            <p:cNvSpPr>
              <a:spLocks noChangeArrowheads="1"/>
            </p:cNvSpPr>
            <p:nvPr/>
          </p:nvSpPr>
          <p:spPr bwMode="auto">
            <a:xfrm>
              <a:off x="4180" y="7764"/>
              <a:ext cx="514" cy="50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500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083" name="Rectangle 3"/>
            <p:cNvSpPr>
              <a:spLocks noChangeArrowheads="1"/>
            </p:cNvSpPr>
            <p:nvPr/>
          </p:nvSpPr>
          <p:spPr bwMode="auto">
            <a:xfrm>
              <a:off x="5617" y="7782"/>
              <a:ext cx="643" cy="50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1000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082" name="Rectangle 2"/>
            <p:cNvSpPr>
              <a:spLocks noChangeArrowheads="1"/>
            </p:cNvSpPr>
            <p:nvPr/>
          </p:nvSpPr>
          <p:spPr bwMode="auto">
            <a:xfrm>
              <a:off x="6163" y="7764"/>
              <a:ext cx="1157" cy="50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ea typeface="Times New Roman" pitchFamily="18" charset="0"/>
                  <a:cs typeface="Times New Roman" pitchFamily="18" charset="0"/>
                </a:rPr>
                <a:t>Х, шт.</a:t>
              </a:r>
              <a:endParaRPr lang="ru-RU" sz="2000" dirty="0"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 err="1">
                  <a:ea typeface="Times New Roman" pitchFamily="18" charset="0"/>
                  <a:cs typeface="Times New Roman" pitchFamily="18" charset="0"/>
                </a:rPr>
                <a:t>млн.тенге</a:t>
              </a:r>
              <a:endParaRPr lang="ru-RU" sz="2000" dirty="0">
                <a:cs typeface="Times New Roman" pitchFamily="18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7464152" y="2038863"/>
            <a:ext cx="2269999" cy="5724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Выручка от реализации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624911" y="2925697"/>
            <a:ext cx="2269999" cy="5724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Суммарные затраты</a:t>
            </a:r>
          </a:p>
        </p:txBody>
      </p:sp>
      <p:sp>
        <p:nvSpPr>
          <p:cNvPr id="36" name="Line 10"/>
          <p:cNvSpPr>
            <a:spLocks noChangeShapeType="1"/>
          </p:cNvSpPr>
          <p:nvPr/>
        </p:nvSpPr>
        <p:spPr bwMode="auto">
          <a:xfrm flipV="1">
            <a:off x="2971861" y="3885318"/>
            <a:ext cx="4778823" cy="128185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40854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Определение точки безубыточности</a:t>
            </a:r>
          </a:p>
        </p:txBody>
      </p:sp>
      <p:sp>
        <p:nvSpPr>
          <p:cNvPr id="51216" name="Rectangle 16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51201" name="Group 1"/>
          <p:cNvGrpSpPr>
            <a:grpSpLocks noChangeAspect="1"/>
          </p:cNvGrpSpPr>
          <p:nvPr/>
        </p:nvGrpSpPr>
        <p:grpSpPr bwMode="auto">
          <a:xfrm>
            <a:off x="2423592" y="2420888"/>
            <a:ext cx="7915370" cy="2786082"/>
            <a:chOff x="2306" y="4635"/>
            <a:chExt cx="5015" cy="1898"/>
          </a:xfrm>
        </p:grpSpPr>
        <p:sp>
          <p:nvSpPr>
            <p:cNvPr id="51215" name="AutoShape 15"/>
            <p:cNvSpPr>
              <a:spLocks noChangeAspect="1" noChangeArrowheads="1" noTextEdit="1"/>
            </p:cNvSpPr>
            <p:nvPr/>
          </p:nvSpPr>
          <p:spPr bwMode="auto">
            <a:xfrm>
              <a:off x="2306" y="4635"/>
              <a:ext cx="5015" cy="189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214" name="Rectangle 14"/>
            <p:cNvSpPr>
              <a:spLocks noChangeArrowheads="1"/>
            </p:cNvSpPr>
            <p:nvPr/>
          </p:nvSpPr>
          <p:spPr bwMode="auto">
            <a:xfrm>
              <a:off x="2435" y="4781"/>
              <a:ext cx="385" cy="38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i="1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Y</a:t>
              </a:r>
              <a:endParaRPr lang="en-US" sz="20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1206" name="Group 6"/>
            <p:cNvGrpSpPr>
              <a:grpSpLocks/>
            </p:cNvGrpSpPr>
            <p:nvPr/>
          </p:nvGrpSpPr>
          <p:grpSpPr bwMode="auto">
            <a:xfrm>
              <a:off x="2692" y="4881"/>
              <a:ext cx="3985" cy="1652"/>
              <a:chOff x="1521" y="9234"/>
              <a:chExt cx="5580" cy="2340"/>
            </a:xfrm>
          </p:grpSpPr>
          <p:sp>
            <p:nvSpPr>
              <p:cNvPr id="51213" name="Line 13"/>
              <p:cNvSpPr>
                <a:spLocks noChangeShapeType="1"/>
              </p:cNvSpPr>
              <p:nvPr/>
            </p:nvSpPr>
            <p:spPr bwMode="auto">
              <a:xfrm flipH="1" flipV="1">
                <a:off x="1701" y="9234"/>
                <a:ext cx="0" cy="23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212" name="Line 12"/>
              <p:cNvSpPr>
                <a:spLocks noChangeShapeType="1"/>
              </p:cNvSpPr>
              <p:nvPr/>
            </p:nvSpPr>
            <p:spPr bwMode="auto">
              <a:xfrm>
                <a:off x="1701" y="10494"/>
                <a:ext cx="54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211" name="Line 11"/>
              <p:cNvSpPr>
                <a:spLocks noChangeShapeType="1"/>
              </p:cNvSpPr>
              <p:nvPr/>
            </p:nvSpPr>
            <p:spPr bwMode="auto">
              <a:xfrm flipV="1">
                <a:off x="5005" y="9234"/>
                <a:ext cx="0" cy="12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210" name="Line 10"/>
              <p:cNvSpPr>
                <a:spLocks noChangeShapeType="1"/>
              </p:cNvSpPr>
              <p:nvPr/>
            </p:nvSpPr>
            <p:spPr bwMode="auto">
              <a:xfrm flipH="1">
                <a:off x="1701" y="9414"/>
                <a:ext cx="4860" cy="16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209" name="Line 9"/>
              <p:cNvSpPr>
                <a:spLocks noChangeShapeType="1"/>
              </p:cNvSpPr>
              <p:nvPr/>
            </p:nvSpPr>
            <p:spPr bwMode="auto">
              <a:xfrm flipH="1">
                <a:off x="1521" y="9954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208" name="Line 8"/>
              <p:cNvSpPr>
                <a:spLocks noChangeShapeType="1"/>
              </p:cNvSpPr>
              <p:nvPr/>
            </p:nvSpPr>
            <p:spPr bwMode="auto">
              <a:xfrm flipH="1">
                <a:off x="1521" y="11034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207" name="Line 7"/>
              <p:cNvSpPr>
                <a:spLocks noChangeShapeType="1"/>
              </p:cNvSpPr>
              <p:nvPr/>
            </p:nvSpPr>
            <p:spPr bwMode="auto">
              <a:xfrm flipH="1" flipV="1">
                <a:off x="3141" y="9954"/>
                <a:ext cx="180" cy="5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oval" w="med" len="med"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1205" name="Rectangle 5"/>
            <p:cNvSpPr>
              <a:spLocks noChangeArrowheads="1"/>
            </p:cNvSpPr>
            <p:nvPr/>
          </p:nvSpPr>
          <p:spPr bwMode="auto">
            <a:xfrm>
              <a:off x="3077" y="5035"/>
              <a:ext cx="1930" cy="38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Точка  безубыточности</a:t>
              </a:r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204" name="Rectangle 4"/>
            <p:cNvSpPr>
              <a:spLocks noChangeArrowheads="1"/>
            </p:cNvSpPr>
            <p:nvPr/>
          </p:nvSpPr>
          <p:spPr bwMode="auto">
            <a:xfrm>
              <a:off x="6292" y="5798"/>
              <a:ext cx="1028" cy="50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Х, шт.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млн. тенге</a:t>
              </a:r>
              <a:endParaRPr lang="en-US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.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203" name="Rectangle 3"/>
            <p:cNvSpPr>
              <a:spLocks noChangeArrowheads="1"/>
            </p:cNvSpPr>
            <p:nvPr/>
          </p:nvSpPr>
          <p:spPr bwMode="auto">
            <a:xfrm>
              <a:off x="4993" y="5797"/>
              <a:ext cx="643" cy="50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1000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20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202" name="Rectangle 2"/>
            <p:cNvSpPr>
              <a:spLocks noChangeArrowheads="1"/>
            </p:cNvSpPr>
            <p:nvPr/>
          </p:nvSpPr>
          <p:spPr bwMode="auto">
            <a:xfrm>
              <a:off x="3849" y="5798"/>
              <a:ext cx="514" cy="50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500</a:t>
              </a:r>
              <a:endParaRPr lang="ru-RU" sz="2000">
                <a:latin typeface="Times New Roman" pitchFamily="18" charset="0"/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200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10</a:t>
              </a:r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1222" name="Rectangle 22"/>
          <p:cNvSpPr>
            <a:spLocks noChangeArrowheads="1"/>
          </p:cNvSpPr>
          <p:nvPr/>
        </p:nvSpPr>
        <p:spPr bwMode="auto">
          <a:xfrm>
            <a:off x="1524001" y="184892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69416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60674"/>
          </a:xfrm>
        </p:spPr>
        <p:txBody>
          <a:bodyPr/>
          <a:lstStyle/>
          <a:p>
            <a:r>
              <a:rPr lang="ru-RU" dirty="0"/>
              <a:t>Контрольные вопросы: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="" xmlns:a16="http://schemas.microsoft.com/office/drawing/2014/main" id="{727FB06C-EC1B-42F5-972E-A352504F3B7D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212550037"/>
              </p:ext>
            </p:extLst>
          </p:nvPr>
        </p:nvGraphicFramePr>
        <p:xfrm>
          <a:off x="1487488" y="1268760"/>
          <a:ext cx="1022513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3235434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5208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8" y="333607"/>
            <a:ext cx="9523412" cy="1280890"/>
          </a:xfrm>
        </p:spPr>
        <p:txBody>
          <a:bodyPr>
            <a:normAutofit/>
          </a:bodyPr>
          <a:lstStyle/>
          <a:p>
            <a:r>
              <a:rPr lang="ru-RU" sz="3200" dirty="0"/>
              <a:t>1. Понятие маржинального анализ и его основные составляющие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47087891"/>
              </p:ext>
            </p:extLst>
          </p:nvPr>
        </p:nvGraphicFramePr>
        <p:xfrm>
          <a:off x="2135560" y="177281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983298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188640"/>
            <a:ext cx="10153128" cy="1080120"/>
          </a:xfrm>
        </p:spPr>
        <p:txBody>
          <a:bodyPr>
            <a:noAutofit/>
          </a:bodyPr>
          <a:lstStyle/>
          <a:p>
            <a:r>
              <a:rPr lang="ru-RU" sz="2000" dirty="0"/>
              <a:t>Анализ безубыточности - это аналитический подход к изучению взаимосвязи между издержками и доходам при различных уровнях производства.  В рамках анализа безубыточности издержки подразделяют на два вида: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58283177"/>
              </p:ext>
            </p:extLst>
          </p:nvPr>
        </p:nvGraphicFramePr>
        <p:xfrm>
          <a:off x="1775520" y="1412776"/>
          <a:ext cx="979308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879801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49716" y="2032246"/>
            <a:ext cx="7290700" cy="648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Маржинальная прибыль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49716" y="3280329"/>
            <a:ext cx="3329621" cy="64807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Постоянные издержки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63711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56040" y="3280329"/>
            <a:ext cx="338437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Прибыль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49717" y="952128"/>
            <a:ext cx="3329621" cy="64807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Выручка от реализации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20036" y="947471"/>
            <a:ext cx="3420380" cy="64807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Переменные издержки</a:t>
            </a:r>
          </a:p>
        </p:txBody>
      </p:sp>
      <p:sp>
        <p:nvSpPr>
          <p:cNvPr id="13" name="Минус 12"/>
          <p:cNvSpPr/>
          <p:nvPr/>
        </p:nvSpPr>
        <p:spPr>
          <a:xfrm>
            <a:off x="5960610" y="1099447"/>
            <a:ext cx="360040" cy="36004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5919435" y="1580647"/>
            <a:ext cx="486803" cy="415317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5960610" y="2779759"/>
            <a:ext cx="495430" cy="438653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люс 15"/>
          <p:cNvSpPr/>
          <p:nvPr/>
        </p:nvSpPr>
        <p:spPr>
          <a:xfrm>
            <a:off x="5982815" y="3378696"/>
            <a:ext cx="423422" cy="43204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49716" y="4357019"/>
            <a:ext cx="7290701" cy="136815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Чем больше величина маржинальной прибыли,</a:t>
            </a:r>
          </a:p>
          <a:p>
            <a:pPr algn="ctr"/>
            <a:r>
              <a:rPr lang="ru-RU" sz="2000" dirty="0"/>
              <a:t> тем выше вероятность покрытия постоянных затрат и получения прибыли от производственной прибыли.</a:t>
            </a:r>
          </a:p>
        </p:txBody>
      </p:sp>
    </p:spTree>
    <p:extLst>
      <p:ext uri="{BB962C8B-B14F-4D97-AF65-F5344CB8AC3E}">
        <p14:creationId xmlns="" xmlns:p14="http://schemas.microsoft.com/office/powerpoint/2010/main" val="1635316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cs typeface="Times New Roman" pitchFamily="18" charset="0"/>
              </a:rPr>
              <a:t>Основные возможности маржинального анализа состоят в определении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04617797"/>
              </p:ext>
            </p:extLst>
          </p:nvPr>
        </p:nvGraphicFramePr>
        <p:xfrm>
          <a:off x="1703512" y="980728"/>
          <a:ext cx="9505056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236129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512" y="260648"/>
            <a:ext cx="10091464" cy="634082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cs typeface="Times New Roman" pitchFamily="18" charset="0"/>
              </a:rPr>
              <a:t>Проведение расчетов по методике маржинального анализа требует соблюдения ряда условий</a:t>
            </a:r>
            <a:endParaRPr lang="ru-RU" sz="24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75076684"/>
              </p:ext>
            </p:extLst>
          </p:nvPr>
        </p:nvGraphicFramePr>
        <p:xfrm>
          <a:off x="1703512" y="1169368"/>
          <a:ext cx="10091464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925122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17966736"/>
              </p:ext>
            </p:extLst>
          </p:nvPr>
        </p:nvGraphicFramePr>
        <p:xfrm>
          <a:off x="2063552" y="1052736"/>
          <a:ext cx="9083352" cy="414039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8997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76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7594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088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Показатель</a:t>
                      </a:r>
                    </a:p>
                  </a:txBody>
                  <a:tcPr marT="45716" marB="457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Продукция А</a:t>
                      </a:r>
                    </a:p>
                  </a:txBody>
                  <a:tcPr marT="45716" marB="457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Продукция Б</a:t>
                      </a:r>
                    </a:p>
                  </a:txBody>
                  <a:tcPr marT="45716" marB="45716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9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Цена за 1 ед., тенге.</a:t>
                      </a:r>
                    </a:p>
                  </a:txBody>
                  <a:tcPr marT="45716" marB="457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T="45716" marB="4571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</a:t>
                      </a:r>
                    </a:p>
                  </a:txBody>
                  <a:tcPr marT="45716" marB="45716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08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Переменные затраты на 1 ед., тенге.</a:t>
                      </a:r>
                    </a:p>
                  </a:txBody>
                  <a:tcPr marT="45716" marB="457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T="45716" marB="4571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T="45716" marB="45716" anchor="ctr" horzOverflow="overflow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08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Маржинальный доход на 1 ед., тенге.</a:t>
                      </a:r>
                    </a:p>
                  </a:txBody>
                  <a:tcPr marT="45716" marB="457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T="45716" marB="4571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T="45716" marB="45716" anchor="ctr"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08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Количество ед. продукции, </a:t>
                      </a:r>
                    </a:p>
                  </a:txBody>
                  <a:tcPr marT="45716" marB="457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T="45716" marB="4571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T="45716" marB="45716" anchor="ctr" horzOverflow="overflow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49960" y="5697190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accent1"/>
              </a:buClr>
              <a:buSzPct val="65000"/>
            </a:pPr>
            <a:r>
              <a:rPr lang="ru-RU" b="1" dirty="0"/>
              <a:t>Какую продукцию следует производить в первую очередь?</a:t>
            </a:r>
          </a:p>
        </p:txBody>
      </p:sp>
    </p:spTree>
    <p:extLst>
      <p:ext uri="{BB962C8B-B14F-4D97-AF65-F5344CB8AC3E}">
        <p14:creationId xmlns="" xmlns:p14="http://schemas.microsoft.com/office/powerpoint/2010/main" val="2122515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10073" y="620688"/>
            <a:ext cx="9721080" cy="129607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/>
              <a:t>Показатель, который целесообразно рассчитать в данном случае называется – </a:t>
            </a:r>
            <a:r>
              <a:rPr lang="ru-RU" sz="2800" b="1" dirty="0"/>
              <a:t>относительное</a:t>
            </a:r>
            <a:r>
              <a:rPr lang="ru-RU" sz="2800" dirty="0"/>
              <a:t> </a:t>
            </a:r>
            <a:r>
              <a:rPr lang="ru-RU" sz="2800" b="1" dirty="0"/>
              <a:t>маржинальное покрытие (ОМП) </a:t>
            </a:r>
            <a:r>
              <a:rPr lang="ru-RU" sz="2800" dirty="0"/>
              <a:t>на </a:t>
            </a:r>
            <a:r>
              <a:rPr lang="ru-RU" sz="2800" b="1" dirty="0"/>
              <a:t>ограниченный</a:t>
            </a:r>
            <a:r>
              <a:rPr lang="ru-RU" sz="2800" dirty="0"/>
              <a:t> ресурс:</a:t>
            </a: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487488" y="4508501"/>
            <a:ext cx="972108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800" b="1" dirty="0"/>
              <a:t>d</a:t>
            </a:r>
            <a:r>
              <a:rPr lang="en-US" sz="2800" b="1" baseline="-25000" dirty="0"/>
              <a:t>i</a:t>
            </a:r>
            <a:r>
              <a:rPr lang="en-US" sz="2800" b="1" dirty="0"/>
              <a:t> </a:t>
            </a:r>
            <a:r>
              <a:rPr lang="en-US" sz="2800" dirty="0"/>
              <a:t>– </a:t>
            </a:r>
            <a:r>
              <a:rPr lang="ru-RU" sz="2800" dirty="0"/>
              <a:t>маржинальный доход на 1ед. продукции </a:t>
            </a:r>
            <a:r>
              <a:rPr lang="en-US" sz="2800" dirty="0" err="1"/>
              <a:t>i</a:t>
            </a:r>
            <a:r>
              <a:rPr lang="ru-RU" sz="2800" dirty="0"/>
              <a:t>-того вида;</a:t>
            </a:r>
          </a:p>
          <a:p>
            <a:pPr>
              <a:spcBef>
                <a:spcPct val="20000"/>
              </a:spcBef>
            </a:pPr>
            <a:r>
              <a:rPr lang="en-US" sz="2800" b="1" dirty="0"/>
              <a:t>R</a:t>
            </a:r>
            <a:r>
              <a:rPr lang="en-US" sz="2800" b="1" baseline="-25000" dirty="0"/>
              <a:t>i</a:t>
            </a:r>
            <a:r>
              <a:rPr lang="ru-RU" sz="2800" b="1" dirty="0"/>
              <a:t> </a:t>
            </a:r>
            <a:r>
              <a:rPr lang="ru-RU" sz="2800" dirty="0"/>
              <a:t>– расход ограниченного ресурса на 1 ед. продукции </a:t>
            </a:r>
            <a:r>
              <a:rPr lang="en-US" sz="2800" dirty="0" err="1"/>
              <a:t>i</a:t>
            </a:r>
            <a:r>
              <a:rPr lang="ru-RU" sz="2800" dirty="0"/>
              <a:t>-то вида</a:t>
            </a:r>
          </a:p>
        </p:txBody>
      </p:sp>
    </p:spTree>
    <p:extLst>
      <p:ext uri="{BB962C8B-B14F-4D97-AF65-F5344CB8AC3E}">
        <p14:creationId xmlns="" xmlns:p14="http://schemas.microsoft.com/office/powerpoint/2010/main" val="24825639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1082</TotalTime>
  <Words>1274</Words>
  <Application>Microsoft Office PowerPoint</Application>
  <PresentationFormat>Произвольный</PresentationFormat>
  <Paragraphs>301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1. Понятие маржинального анализ и его основные составляющие</vt:lpstr>
      <vt:lpstr>Анализ безубыточности - это аналитический подход к изучению взаимосвязи между издержками и доходам при различных уровнях производства.  В рамках анализа безубыточности издержки подразделяют на два вида:</vt:lpstr>
      <vt:lpstr>Слайд 5</vt:lpstr>
      <vt:lpstr>Основные возможности маржинального анализа состоят в определении</vt:lpstr>
      <vt:lpstr>Проведение расчетов по методике маржинального анализа требует соблюдения ряда условий</vt:lpstr>
      <vt:lpstr>Слайд 8</vt:lpstr>
      <vt:lpstr>Слайд 9</vt:lpstr>
      <vt:lpstr>Слайд 10</vt:lpstr>
      <vt:lpstr>Слайд 11</vt:lpstr>
      <vt:lpstr>Слайд 12</vt:lpstr>
      <vt:lpstr>Слайд 13</vt:lpstr>
      <vt:lpstr>Таким образом:</vt:lpstr>
      <vt:lpstr>Выводы:</vt:lpstr>
      <vt:lpstr>2. Расчет точки безубыточности и зоны безопасности</vt:lpstr>
      <vt:lpstr>Слайд 17</vt:lpstr>
      <vt:lpstr>Слайд 18</vt:lpstr>
      <vt:lpstr>Слайд 19</vt:lpstr>
      <vt:lpstr>Слайд 20</vt:lpstr>
      <vt:lpstr>Слайд 21</vt:lpstr>
      <vt:lpstr>Зависимость между прибылью, объемом продажи продукции и ее себестоимостью </vt:lpstr>
      <vt:lpstr>Определение точки безубыточности</vt:lpstr>
      <vt:lpstr>Контрольные вопросы: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Асия</cp:lastModifiedBy>
  <cp:revision>44</cp:revision>
  <dcterms:created xsi:type="dcterms:W3CDTF">2017-04-10T06:41:39Z</dcterms:created>
  <dcterms:modified xsi:type="dcterms:W3CDTF">2024-06-25T13:44:21Z</dcterms:modified>
</cp:coreProperties>
</file>