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drawing14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rawing7.xml" ContentType="application/vnd.ms-office.drawingml.diagramDrawing+xml"/>
  <Override PartName="/ppt/diagrams/layout13.xml" ContentType="application/vnd.openxmlformats-officedocument.drawingml.diagramLayout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Default Extension="png" ContentType="image/png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diagrams/colors1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quickStyle12.xml" ContentType="application/vnd.openxmlformats-officedocument.drawingml.diagramStyle+xml"/>
  <Override PartName="/ppt/diagrams/drawing13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diagrams/layout14.xml" ContentType="application/vnd.openxmlformats-officedocument.drawingml.diagramLayout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diagrams/data11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rawing9.xml" ContentType="application/vnd.ms-office.drawingml.diagramDrawing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drawing5.xml" ContentType="application/vnd.ms-office.drawingml.diagramDrawing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0" r:id="rId1"/>
    <p:sldMasterId id="2147483934" r:id="rId2"/>
  </p:sldMasterIdLst>
  <p:sldIdLst>
    <p:sldId id="337" r:id="rId3"/>
    <p:sldId id="256" r:id="rId4"/>
    <p:sldId id="310" r:id="rId5"/>
    <p:sldId id="311" r:id="rId6"/>
    <p:sldId id="296" r:id="rId7"/>
    <p:sldId id="321" r:id="rId8"/>
    <p:sldId id="322" r:id="rId9"/>
    <p:sldId id="299" r:id="rId10"/>
    <p:sldId id="278" r:id="rId11"/>
    <p:sldId id="323" r:id="rId12"/>
    <p:sldId id="324" r:id="rId13"/>
    <p:sldId id="325" r:id="rId14"/>
    <p:sldId id="301" r:id="rId15"/>
    <p:sldId id="314" r:id="rId16"/>
    <p:sldId id="326" r:id="rId17"/>
    <p:sldId id="327" r:id="rId18"/>
    <p:sldId id="328" r:id="rId19"/>
    <p:sldId id="303" r:id="rId20"/>
    <p:sldId id="316" r:id="rId21"/>
    <p:sldId id="329" r:id="rId22"/>
    <p:sldId id="330" r:id="rId23"/>
    <p:sldId id="305" r:id="rId24"/>
    <p:sldId id="306" r:id="rId25"/>
    <p:sldId id="331" r:id="rId26"/>
    <p:sldId id="308" r:id="rId27"/>
    <p:sldId id="312" r:id="rId28"/>
    <p:sldId id="317" r:id="rId29"/>
    <p:sldId id="336" r:id="rId30"/>
    <p:sldId id="257" r:id="rId31"/>
    <p:sldId id="332" r:id="rId32"/>
    <p:sldId id="319" r:id="rId33"/>
    <p:sldId id="307" r:id="rId34"/>
    <p:sldId id="258" r:id="rId35"/>
    <p:sldId id="334" r:id="rId3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-126" y="-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5CC0F55-99B3-4A3D-BACA-06574C878CCB}" type="doc">
      <dgm:prSet loTypeId="urn:microsoft.com/office/officeart/2008/layout/PictureAccentList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x-none"/>
        </a:p>
      </dgm:t>
    </dgm:pt>
    <dgm:pt modelId="{2E5F6447-2DE4-4492-9A88-EC6167BD3C9D}">
      <dgm:prSet phldrT="[Текст]"/>
      <dgm:spPr/>
      <dgm:t>
        <a:bodyPr/>
        <a:lstStyle/>
        <a:p>
          <a:r>
            <a:rPr lang="ru-RU" dirty="0"/>
            <a:t>Первые четыре способа основываются на методе элиминирования. </a:t>
          </a:r>
          <a:br>
            <a:rPr lang="ru-RU" dirty="0"/>
          </a:br>
          <a:endParaRPr lang="x-none" dirty="0"/>
        </a:p>
      </dgm:t>
    </dgm:pt>
    <dgm:pt modelId="{23F0118B-EA25-4A69-8504-B12CB8FF1158}" type="parTrans" cxnId="{9FC7AC8F-25A4-49C9-8111-7B094C7C96CC}">
      <dgm:prSet/>
      <dgm:spPr/>
      <dgm:t>
        <a:bodyPr/>
        <a:lstStyle/>
        <a:p>
          <a:endParaRPr lang="x-none"/>
        </a:p>
      </dgm:t>
    </dgm:pt>
    <dgm:pt modelId="{88FF0E78-18DC-40BE-A29D-0D40418FE3DC}" type="sibTrans" cxnId="{9FC7AC8F-25A4-49C9-8111-7B094C7C96CC}">
      <dgm:prSet/>
      <dgm:spPr/>
      <dgm:t>
        <a:bodyPr/>
        <a:lstStyle/>
        <a:p>
          <a:endParaRPr lang="x-none"/>
        </a:p>
      </dgm:t>
    </dgm:pt>
    <dgm:pt modelId="{D14BFD8F-3D44-46F0-BB16-45BC04555613}">
      <dgm:prSet phldrT="[Текст]"/>
      <dgm:spPr/>
      <dgm:t>
        <a:bodyPr/>
        <a:lstStyle/>
        <a:p>
          <a:r>
            <a:rPr lang="ru-RU" b="1" dirty="0"/>
            <a:t>Элиминировать</a:t>
          </a:r>
          <a:r>
            <a:rPr lang="ru-RU" dirty="0"/>
            <a:t> - значит устранить, исключить воздействие всех факторов на величину результативного показателя, кроме одного. </a:t>
          </a:r>
          <a:endParaRPr lang="x-none" dirty="0"/>
        </a:p>
      </dgm:t>
    </dgm:pt>
    <dgm:pt modelId="{8772FBE1-A5D2-4A4F-AD5A-AF15172CA1BE}" type="parTrans" cxnId="{7751A986-B445-456C-936A-933428CCE07A}">
      <dgm:prSet/>
      <dgm:spPr/>
      <dgm:t>
        <a:bodyPr/>
        <a:lstStyle/>
        <a:p>
          <a:endParaRPr lang="x-none"/>
        </a:p>
      </dgm:t>
    </dgm:pt>
    <dgm:pt modelId="{37509731-C549-4DF8-BAB8-F10DD1350AC6}" type="sibTrans" cxnId="{7751A986-B445-456C-936A-933428CCE07A}">
      <dgm:prSet/>
      <dgm:spPr/>
      <dgm:t>
        <a:bodyPr/>
        <a:lstStyle/>
        <a:p>
          <a:endParaRPr lang="x-none"/>
        </a:p>
      </dgm:t>
    </dgm:pt>
    <dgm:pt modelId="{156F372D-DBF1-4A2D-8F00-68817ABC473C}">
      <dgm:prSet phldrT="[Текст]"/>
      <dgm:spPr/>
      <dgm:t>
        <a:bodyPr/>
        <a:lstStyle/>
        <a:p>
          <a:r>
            <a:rPr lang="ru-RU" dirty="0"/>
            <a:t>Этот метод исходит из того, что все факторы изменяются независимо друг от друга: сначала изменяется один, а все другие остаются без изменения, потом изменяются два, затем три и т.д., при неизменности остальных. </a:t>
          </a:r>
          <a:endParaRPr lang="x-none" dirty="0"/>
        </a:p>
      </dgm:t>
    </dgm:pt>
    <dgm:pt modelId="{0AC992A9-A7A5-49A2-8F53-E931E479F0B3}" type="parTrans" cxnId="{8C87792E-98A5-43C1-845F-E437D8032A91}">
      <dgm:prSet/>
      <dgm:spPr/>
      <dgm:t>
        <a:bodyPr/>
        <a:lstStyle/>
        <a:p>
          <a:endParaRPr lang="x-none"/>
        </a:p>
      </dgm:t>
    </dgm:pt>
    <dgm:pt modelId="{68E062ED-523D-4E2A-91D8-B4A9A8389662}" type="sibTrans" cxnId="{8C87792E-98A5-43C1-845F-E437D8032A91}">
      <dgm:prSet/>
      <dgm:spPr/>
      <dgm:t>
        <a:bodyPr/>
        <a:lstStyle/>
        <a:p>
          <a:endParaRPr lang="x-none"/>
        </a:p>
      </dgm:t>
    </dgm:pt>
    <dgm:pt modelId="{69349BE6-D491-4911-9C9C-D5F60EF4124E}" type="pres">
      <dgm:prSet presAssocID="{45CC0F55-99B3-4A3D-BACA-06574C878CCB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3322C4C-0B90-47B3-A3E8-8CB843EDAE09}" type="pres">
      <dgm:prSet presAssocID="{2E5F6447-2DE4-4492-9A88-EC6167BD3C9D}" presName="root" presStyleCnt="0">
        <dgm:presLayoutVars>
          <dgm:chMax/>
          <dgm:chPref val="4"/>
        </dgm:presLayoutVars>
      </dgm:prSet>
      <dgm:spPr/>
    </dgm:pt>
    <dgm:pt modelId="{9A64D65F-5CD7-495B-B165-3C39110E7EBD}" type="pres">
      <dgm:prSet presAssocID="{2E5F6447-2DE4-4492-9A88-EC6167BD3C9D}" presName="rootComposite" presStyleCnt="0">
        <dgm:presLayoutVars/>
      </dgm:prSet>
      <dgm:spPr/>
    </dgm:pt>
    <dgm:pt modelId="{F9AAEEA5-C3D1-439E-AFF8-BE0D18C35580}" type="pres">
      <dgm:prSet presAssocID="{2E5F6447-2DE4-4492-9A88-EC6167BD3C9D}" presName="rootText" presStyleLbl="node0" presStyleIdx="0" presStyleCnt="1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74294DDC-294F-4BEC-81B5-EE59E45559F2}" type="pres">
      <dgm:prSet presAssocID="{2E5F6447-2DE4-4492-9A88-EC6167BD3C9D}" presName="childShape" presStyleCnt="0">
        <dgm:presLayoutVars>
          <dgm:chMax val="0"/>
          <dgm:chPref val="0"/>
        </dgm:presLayoutVars>
      </dgm:prSet>
      <dgm:spPr/>
    </dgm:pt>
    <dgm:pt modelId="{755A9A81-2F8B-49FC-9F89-16923860EBB9}" type="pres">
      <dgm:prSet presAssocID="{D14BFD8F-3D44-46F0-BB16-45BC04555613}" presName="childComposite" presStyleCnt="0">
        <dgm:presLayoutVars>
          <dgm:chMax val="0"/>
          <dgm:chPref val="0"/>
        </dgm:presLayoutVars>
      </dgm:prSet>
      <dgm:spPr/>
    </dgm:pt>
    <dgm:pt modelId="{263268F3-8191-4A9D-A588-8D5949349A19}" type="pres">
      <dgm:prSet presAssocID="{D14BFD8F-3D44-46F0-BB16-45BC04555613}" presName="Image" presStyleLbl="node1" presStyleIdx="0" presStyleCnt="2"/>
      <dgm:spPr/>
    </dgm:pt>
    <dgm:pt modelId="{3667BE1A-4BE0-4285-8978-6E4724F9540A}" type="pres">
      <dgm:prSet presAssocID="{D14BFD8F-3D44-46F0-BB16-45BC04555613}" presName="childText" presStyleLbl="l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4085E7-11C8-4777-AEB0-8B4DBD12360B}" type="pres">
      <dgm:prSet presAssocID="{156F372D-DBF1-4A2D-8F00-68817ABC473C}" presName="childComposite" presStyleCnt="0">
        <dgm:presLayoutVars>
          <dgm:chMax val="0"/>
          <dgm:chPref val="0"/>
        </dgm:presLayoutVars>
      </dgm:prSet>
      <dgm:spPr/>
    </dgm:pt>
    <dgm:pt modelId="{B5BBED38-92D7-4E43-A177-5BAA2CB00DC4}" type="pres">
      <dgm:prSet presAssocID="{156F372D-DBF1-4A2D-8F00-68817ABC473C}" presName="Image" presStyleLbl="node1" presStyleIdx="1" presStyleCnt="2"/>
      <dgm:spPr/>
    </dgm:pt>
    <dgm:pt modelId="{F660E8A6-3FE7-43C5-BEB7-0933FC98E668}" type="pres">
      <dgm:prSet presAssocID="{156F372D-DBF1-4A2D-8F00-68817ABC473C}" presName="childText" presStyleLbl="l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FC7AC8F-25A4-49C9-8111-7B094C7C96CC}" srcId="{45CC0F55-99B3-4A3D-BACA-06574C878CCB}" destId="{2E5F6447-2DE4-4492-9A88-EC6167BD3C9D}" srcOrd="0" destOrd="0" parTransId="{23F0118B-EA25-4A69-8504-B12CB8FF1158}" sibTransId="{88FF0E78-18DC-40BE-A29D-0D40418FE3DC}"/>
    <dgm:cxn modelId="{7751A986-B445-456C-936A-933428CCE07A}" srcId="{2E5F6447-2DE4-4492-9A88-EC6167BD3C9D}" destId="{D14BFD8F-3D44-46F0-BB16-45BC04555613}" srcOrd="0" destOrd="0" parTransId="{8772FBE1-A5D2-4A4F-AD5A-AF15172CA1BE}" sibTransId="{37509731-C549-4DF8-BAB8-F10DD1350AC6}"/>
    <dgm:cxn modelId="{A9AF391A-7931-4CC7-A0E6-55EFBF98BB21}" type="presOf" srcId="{45CC0F55-99B3-4A3D-BACA-06574C878CCB}" destId="{69349BE6-D491-4911-9C9C-D5F60EF4124E}" srcOrd="0" destOrd="0" presId="urn:microsoft.com/office/officeart/2008/layout/PictureAccentList"/>
    <dgm:cxn modelId="{C50B2B4F-811F-4534-9C35-7BD8264F190B}" type="presOf" srcId="{2E5F6447-2DE4-4492-9A88-EC6167BD3C9D}" destId="{F9AAEEA5-C3D1-439E-AFF8-BE0D18C35580}" srcOrd="0" destOrd="0" presId="urn:microsoft.com/office/officeart/2008/layout/PictureAccentList"/>
    <dgm:cxn modelId="{AB9F8959-84C5-4C7E-A76A-D336AB15825C}" type="presOf" srcId="{D14BFD8F-3D44-46F0-BB16-45BC04555613}" destId="{3667BE1A-4BE0-4285-8978-6E4724F9540A}" srcOrd="0" destOrd="0" presId="urn:microsoft.com/office/officeart/2008/layout/PictureAccentList"/>
    <dgm:cxn modelId="{2358CC28-CDF1-43E9-834D-4686DC24F9B1}" type="presOf" srcId="{156F372D-DBF1-4A2D-8F00-68817ABC473C}" destId="{F660E8A6-3FE7-43C5-BEB7-0933FC98E668}" srcOrd="0" destOrd="0" presId="urn:microsoft.com/office/officeart/2008/layout/PictureAccentList"/>
    <dgm:cxn modelId="{8C87792E-98A5-43C1-845F-E437D8032A91}" srcId="{2E5F6447-2DE4-4492-9A88-EC6167BD3C9D}" destId="{156F372D-DBF1-4A2D-8F00-68817ABC473C}" srcOrd="1" destOrd="0" parTransId="{0AC992A9-A7A5-49A2-8F53-E931E479F0B3}" sibTransId="{68E062ED-523D-4E2A-91D8-B4A9A8389662}"/>
    <dgm:cxn modelId="{EDBD4C08-C4A8-43E1-B03F-F6426A590FB2}" type="presParOf" srcId="{69349BE6-D491-4911-9C9C-D5F60EF4124E}" destId="{B3322C4C-0B90-47B3-A3E8-8CB843EDAE09}" srcOrd="0" destOrd="0" presId="urn:microsoft.com/office/officeart/2008/layout/PictureAccentList"/>
    <dgm:cxn modelId="{DB457F65-4D20-4BFC-A711-A1779E048AE9}" type="presParOf" srcId="{B3322C4C-0B90-47B3-A3E8-8CB843EDAE09}" destId="{9A64D65F-5CD7-495B-B165-3C39110E7EBD}" srcOrd="0" destOrd="0" presId="urn:microsoft.com/office/officeart/2008/layout/PictureAccentList"/>
    <dgm:cxn modelId="{BF26A042-64D0-4ECE-91B2-2C49EBA0EE09}" type="presParOf" srcId="{9A64D65F-5CD7-495B-B165-3C39110E7EBD}" destId="{F9AAEEA5-C3D1-439E-AFF8-BE0D18C35580}" srcOrd="0" destOrd="0" presId="urn:microsoft.com/office/officeart/2008/layout/PictureAccentList"/>
    <dgm:cxn modelId="{675F30DF-82A6-4C25-83BF-15B9E74ACB19}" type="presParOf" srcId="{B3322C4C-0B90-47B3-A3E8-8CB843EDAE09}" destId="{74294DDC-294F-4BEC-81B5-EE59E45559F2}" srcOrd="1" destOrd="0" presId="urn:microsoft.com/office/officeart/2008/layout/PictureAccentList"/>
    <dgm:cxn modelId="{D9A1FEBB-643A-4853-96DB-8349EDBB945B}" type="presParOf" srcId="{74294DDC-294F-4BEC-81B5-EE59E45559F2}" destId="{755A9A81-2F8B-49FC-9F89-16923860EBB9}" srcOrd="0" destOrd="0" presId="urn:microsoft.com/office/officeart/2008/layout/PictureAccentList"/>
    <dgm:cxn modelId="{6F070A12-BB76-4414-A6B8-781C41589161}" type="presParOf" srcId="{755A9A81-2F8B-49FC-9F89-16923860EBB9}" destId="{263268F3-8191-4A9D-A588-8D5949349A19}" srcOrd="0" destOrd="0" presId="urn:microsoft.com/office/officeart/2008/layout/PictureAccentList"/>
    <dgm:cxn modelId="{0ACDEB5F-D6B8-42A8-88EF-BA9126311F73}" type="presParOf" srcId="{755A9A81-2F8B-49FC-9F89-16923860EBB9}" destId="{3667BE1A-4BE0-4285-8978-6E4724F9540A}" srcOrd="1" destOrd="0" presId="urn:microsoft.com/office/officeart/2008/layout/PictureAccentList"/>
    <dgm:cxn modelId="{FA4A6E06-F402-4666-98BC-662CBF1A625A}" type="presParOf" srcId="{74294DDC-294F-4BEC-81B5-EE59E45559F2}" destId="{444085E7-11C8-4777-AEB0-8B4DBD12360B}" srcOrd="1" destOrd="0" presId="urn:microsoft.com/office/officeart/2008/layout/PictureAccentList"/>
    <dgm:cxn modelId="{60EE401D-6880-4521-BD8F-57B480B75FB9}" type="presParOf" srcId="{444085E7-11C8-4777-AEB0-8B4DBD12360B}" destId="{B5BBED38-92D7-4E43-A177-5BAA2CB00DC4}" srcOrd="0" destOrd="0" presId="urn:microsoft.com/office/officeart/2008/layout/PictureAccentList"/>
    <dgm:cxn modelId="{5A93094F-486E-4EE1-8AC2-389019DDC4D2}" type="presParOf" srcId="{444085E7-11C8-4777-AEB0-8B4DBD12360B}" destId="{F660E8A6-3FE7-43C5-BEB7-0933FC98E668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7B49D6E-D5AE-4857-839C-598D6CC1F334}" type="doc">
      <dgm:prSet loTypeId="urn:microsoft.com/office/officeart/2005/8/layout/gear1" loCatId="cycle" qsTypeId="urn:microsoft.com/office/officeart/2005/8/quickstyle/simple1" qsCatId="simple" csTypeId="urn:microsoft.com/office/officeart/2005/8/colors/colorful2" csCatId="colorful" phldr="1"/>
      <dgm:spPr/>
    </dgm:pt>
    <dgm:pt modelId="{B8FF5CC5-A965-46ED-A68D-036B162AAF9D}">
      <dgm:prSet phldrT="[Текст]" custT="1"/>
      <dgm:spPr/>
      <dgm:t>
        <a:bodyPr/>
        <a:lstStyle/>
        <a:p>
          <a:r>
            <a:rPr lang="ru-RU" sz="1400" dirty="0"/>
            <a:t>Наиболее эффективным его применение будет, если исходные данные содержат уже определенные ранее относительные приросты факторных показателей в процентах или коэффициентах и не содержат их абсолютных значений.</a:t>
          </a:r>
          <a:endParaRPr lang="x-none" sz="1400" dirty="0"/>
        </a:p>
      </dgm:t>
    </dgm:pt>
    <dgm:pt modelId="{7C17B12A-FB3C-4FE2-9F64-FB1712A640FA}" type="parTrans" cxnId="{8D489A2E-807E-4C6C-8FFA-31516F0220BA}">
      <dgm:prSet/>
      <dgm:spPr/>
      <dgm:t>
        <a:bodyPr/>
        <a:lstStyle/>
        <a:p>
          <a:endParaRPr lang="x-none"/>
        </a:p>
      </dgm:t>
    </dgm:pt>
    <dgm:pt modelId="{DDF10334-C0A7-4B91-8B70-872C400628A4}" type="sibTrans" cxnId="{8D489A2E-807E-4C6C-8FFA-31516F0220BA}">
      <dgm:prSet/>
      <dgm:spPr/>
      <dgm:t>
        <a:bodyPr/>
        <a:lstStyle/>
        <a:p>
          <a:endParaRPr lang="x-none"/>
        </a:p>
      </dgm:t>
    </dgm:pt>
    <dgm:pt modelId="{7ABB8E76-E01F-4F9E-A070-9B0BD66F8E20}">
      <dgm:prSet phldrT="[Текст]" custT="1"/>
      <dgm:spPr/>
      <dgm:t>
        <a:bodyPr/>
        <a:lstStyle/>
        <a:p>
          <a:r>
            <a:rPr lang="ru-RU" sz="1400" dirty="0"/>
            <a:t>Применяется для измерения влияния факторов на прирост результативного показателя только в мультипликативных и аддитивно-мультипликативных моделях  типа </a:t>
          </a:r>
          <a:endParaRPr lang="x-none" sz="1400" dirty="0"/>
        </a:p>
      </dgm:t>
    </dgm:pt>
    <dgm:pt modelId="{DD4AF99E-B4DD-4921-859F-F3E7AD0240F1}" type="parTrans" cxnId="{AE1308B1-ED13-40A7-9400-9ED7EE5A07AC}">
      <dgm:prSet/>
      <dgm:spPr/>
      <dgm:t>
        <a:bodyPr/>
        <a:lstStyle/>
        <a:p>
          <a:endParaRPr lang="x-none"/>
        </a:p>
      </dgm:t>
    </dgm:pt>
    <dgm:pt modelId="{B2FBA1BF-FE5C-4820-92E0-8C4703895F72}" type="sibTrans" cxnId="{AE1308B1-ED13-40A7-9400-9ED7EE5A07AC}">
      <dgm:prSet/>
      <dgm:spPr/>
      <dgm:t>
        <a:bodyPr/>
        <a:lstStyle/>
        <a:p>
          <a:endParaRPr lang="x-none"/>
        </a:p>
      </dgm:t>
    </dgm:pt>
    <dgm:pt modelId="{8675369A-A550-4686-8C43-3E6514BDEE69}">
      <dgm:prSet phldrT="[Текст]"/>
      <dgm:spPr/>
      <dgm:t>
        <a:bodyPr/>
        <a:lstStyle/>
        <a:p>
          <a:endParaRPr lang="x-none"/>
        </a:p>
      </dgm:t>
    </dgm:pt>
    <dgm:pt modelId="{EE61ECC8-3375-466D-A529-B4341BFE4DBC}" type="parTrans" cxnId="{0FB18C2C-481F-4232-932E-94D1A5E82D97}">
      <dgm:prSet/>
      <dgm:spPr/>
      <dgm:t>
        <a:bodyPr/>
        <a:lstStyle/>
        <a:p>
          <a:endParaRPr lang="x-none"/>
        </a:p>
      </dgm:t>
    </dgm:pt>
    <dgm:pt modelId="{B20BFF34-6862-4998-BADC-F63F22653AC4}" type="sibTrans" cxnId="{0FB18C2C-481F-4232-932E-94D1A5E82D97}">
      <dgm:prSet/>
      <dgm:spPr/>
      <dgm:t>
        <a:bodyPr/>
        <a:lstStyle/>
        <a:p>
          <a:endParaRPr lang="x-none"/>
        </a:p>
      </dgm:t>
    </dgm:pt>
    <dgm:pt modelId="{FF2D2719-7A7A-47B9-8DD6-D3D3BFD3B7DA}">
      <dgm:prSet custT="1"/>
      <dgm:spPr/>
      <dgm:t>
        <a:bodyPr/>
        <a:lstStyle/>
        <a:p>
          <a:r>
            <a:rPr lang="ru-RU" sz="1400" dirty="0"/>
            <a:t>Значительно проще цепных подстановок, что при определенных обстоятельствах делает его очень эффективным. </a:t>
          </a:r>
          <a:endParaRPr lang="x-none" sz="1400" dirty="0"/>
        </a:p>
      </dgm:t>
    </dgm:pt>
    <dgm:pt modelId="{7C306DE1-7F18-41E5-B433-7A6CE4ADC024}" type="parTrans" cxnId="{2ECA90A1-FDD4-490B-82EE-C823B86F69F6}">
      <dgm:prSet/>
      <dgm:spPr/>
      <dgm:t>
        <a:bodyPr/>
        <a:lstStyle/>
        <a:p>
          <a:endParaRPr lang="x-none"/>
        </a:p>
      </dgm:t>
    </dgm:pt>
    <dgm:pt modelId="{E0DF004F-36D6-4F52-847B-2AB9D5F757B4}" type="sibTrans" cxnId="{2ECA90A1-FDD4-490B-82EE-C823B86F69F6}">
      <dgm:prSet/>
      <dgm:spPr/>
      <dgm:t>
        <a:bodyPr/>
        <a:lstStyle/>
        <a:p>
          <a:endParaRPr lang="x-none"/>
        </a:p>
      </dgm:t>
    </dgm:pt>
    <dgm:pt modelId="{B2ED6022-BFA4-4044-929A-A73CBA640D47}" type="pres">
      <dgm:prSet presAssocID="{07B49D6E-D5AE-4857-839C-598D6CC1F334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1E3BC0C2-BD7D-4B37-9E8E-87E5D0864FC3}" type="pres">
      <dgm:prSet presAssocID="{B8FF5CC5-A965-46ED-A68D-036B162AAF9D}" presName="gear1" presStyleLbl="node1" presStyleIdx="0" presStyleCnt="3" custScaleX="125420" custScaleY="114477" custLinFactNeighborX="60334" custLinFactNeighborY="-1389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AEE8CA-E5E7-4C23-981C-35DF4F018C9B}" type="pres">
      <dgm:prSet presAssocID="{B8FF5CC5-A965-46ED-A68D-036B162AAF9D}" presName="gear1srcNode" presStyleLbl="node1" presStyleIdx="0" presStyleCnt="3"/>
      <dgm:spPr/>
      <dgm:t>
        <a:bodyPr/>
        <a:lstStyle/>
        <a:p>
          <a:endParaRPr lang="ru-RU"/>
        </a:p>
      </dgm:t>
    </dgm:pt>
    <dgm:pt modelId="{3C7BF230-4A87-4834-BFA8-B181395908DD}" type="pres">
      <dgm:prSet presAssocID="{B8FF5CC5-A965-46ED-A68D-036B162AAF9D}" presName="gear1dstNode" presStyleLbl="node1" presStyleIdx="0" presStyleCnt="3"/>
      <dgm:spPr/>
      <dgm:t>
        <a:bodyPr/>
        <a:lstStyle/>
        <a:p>
          <a:endParaRPr lang="ru-RU"/>
        </a:p>
      </dgm:t>
    </dgm:pt>
    <dgm:pt modelId="{0385DD07-0DA0-4ECB-BAF5-026885A31916}" type="pres">
      <dgm:prSet presAssocID="{FF2D2719-7A7A-47B9-8DD6-D3D3BFD3B7DA}" presName="gear2" presStyleLbl="node1" presStyleIdx="1" presStyleCnt="3" custScaleX="169215" custScaleY="151642" custLinFactNeighborX="-78230" custLinFactNeighborY="-629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C22E59-83B5-4FE9-B664-AD2416BBD0C0}" type="pres">
      <dgm:prSet presAssocID="{FF2D2719-7A7A-47B9-8DD6-D3D3BFD3B7DA}" presName="gear2srcNode" presStyleLbl="node1" presStyleIdx="1" presStyleCnt="3"/>
      <dgm:spPr/>
      <dgm:t>
        <a:bodyPr/>
        <a:lstStyle/>
        <a:p>
          <a:endParaRPr lang="ru-RU"/>
        </a:p>
      </dgm:t>
    </dgm:pt>
    <dgm:pt modelId="{CD33B848-CA29-4857-9DFD-7F8E770A9E02}" type="pres">
      <dgm:prSet presAssocID="{FF2D2719-7A7A-47B9-8DD6-D3D3BFD3B7DA}" presName="gear2dstNode" presStyleLbl="node1" presStyleIdx="1" presStyleCnt="3"/>
      <dgm:spPr/>
      <dgm:t>
        <a:bodyPr/>
        <a:lstStyle/>
        <a:p>
          <a:endParaRPr lang="ru-RU"/>
        </a:p>
      </dgm:t>
    </dgm:pt>
    <dgm:pt modelId="{767F6E06-87F1-4210-9791-B5340F1CFC47}" type="pres">
      <dgm:prSet presAssocID="{7ABB8E76-E01F-4F9E-A070-9B0BD66F8E20}" presName="gear3" presStyleLbl="node1" presStyleIdx="2" presStyleCnt="3" custScaleX="186312" custScaleY="172921" custLinFactNeighborX="11417" custLinFactNeighborY="4632"/>
      <dgm:spPr/>
      <dgm:t>
        <a:bodyPr/>
        <a:lstStyle/>
        <a:p>
          <a:endParaRPr lang="ru-RU"/>
        </a:p>
      </dgm:t>
    </dgm:pt>
    <dgm:pt modelId="{FBD0E719-35A9-489D-B0D7-EF7F90848291}" type="pres">
      <dgm:prSet presAssocID="{7ABB8E76-E01F-4F9E-A070-9B0BD66F8E20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E640AC-65A4-4B47-B552-B031C965AA3E}" type="pres">
      <dgm:prSet presAssocID="{7ABB8E76-E01F-4F9E-A070-9B0BD66F8E20}" presName="gear3srcNode" presStyleLbl="node1" presStyleIdx="2" presStyleCnt="3"/>
      <dgm:spPr/>
      <dgm:t>
        <a:bodyPr/>
        <a:lstStyle/>
        <a:p>
          <a:endParaRPr lang="ru-RU"/>
        </a:p>
      </dgm:t>
    </dgm:pt>
    <dgm:pt modelId="{927511AC-8B58-4B13-82F8-0B5008861E4B}" type="pres">
      <dgm:prSet presAssocID="{7ABB8E76-E01F-4F9E-A070-9B0BD66F8E20}" presName="gear3dstNode" presStyleLbl="node1" presStyleIdx="2" presStyleCnt="3"/>
      <dgm:spPr/>
      <dgm:t>
        <a:bodyPr/>
        <a:lstStyle/>
        <a:p>
          <a:endParaRPr lang="ru-RU"/>
        </a:p>
      </dgm:t>
    </dgm:pt>
    <dgm:pt modelId="{8C5F395B-8CA4-43B9-A1DB-C576EB7B4D98}" type="pres">
      <dgm:prSet presAssocID="{DDF10334-C0A7-4B91-8B70-872C400628A4}" presName="connector1" presStyleLbl="sibTrans2D1" presStyleIdx="0" presStyleCnt="3" custLinFactNeighborX="58396" custLinFactNeighborY="-16704"/>
      <dgm:spPr/>
      <dgm:t>
        <a:bodyPr/>
        <a:lstStyle/>
        <a:p>
          <a:endParaRPr lang="ru-RU"/>
        </a:p>
      </dgm:t>
    </dgm:pt>
    <dgm:pt modelId="{484F60B5-CB28-4E79-A8D9-340FAB8E4805}" type="pres">
      <dgm:prSet presAssocID="{E0DF004F-36D6-4F52-847B-2AB9D5F757B4}" presName="connector2" presStyleLbl="sibTrans2D1" presStyleIdx="1" presStyleCnt="3" custLinFactNeighborX="-80357" custLinFactNeighborY="-10949"/>
      <dgm:spPr/>
      <dgm:t>
        <a:bodyPr/>
        <a:lstStyle/>
        <a:p>
          <a:endParaRPr lang="ru-RU"/>
        </a:p>
      </dgm:t>
    </dgm:pt>
    <dgm:pt modelId="{C5D2726C-E320-4656-BEAF-F145DB7316D7}" type="pres">
      <dgm:prSet presAssocID="{B2FBA1BF-FE5C-4820-92E0-8C4703895F72}" presName="connector3" presStyleLbl="sibTrans2D1" presStyleIdx="2" presStyleCnt="3" custAng="1806118" custScaleX="120905" custScaleY="148902" custLinFactNeighborX="-9414" custLinFactNeighborY="5665"/>
      <dgm:spPr/>
      <dgm:t>
        <a:bodyPr/>
        <a:lstStyle/>
        <a:p>
          <a:endParaRPr lang="ru-RU"/>
        </a:p>
      </dgm:t>
    </dgm:pt>
  </dgm:ptLst>
  <dgm:cxnLst>
    <dgm:cxn modelId="{42640AA1-42C3-4B1B-B217-2DEBF1C859B2}" type="presOf" srcId="{7ABB8E76-E01F-4F9E-A070-9B0BD66F8E20}" destId="{927511AC-8B58-4B13-82F8-0B5008861E4B}" srcOrd="3" destOrd="0" presId="urn:microsoft.com/office/officeart/2005/8/layout/gear1"/>
    <dgm:cxn modelId="{1E0CE5AE-8A52-4F06-9049-173337E6913B}" type="presOf" srcId="{FF2D2719-7A7A-47B9-8DD6-D3D3BFD3B7DA}" destId="{0385DD07-0DA0-4ECB-BAF5-026885A31916}" srcOrd="0" destOrd="0" presId="urn:microsoft.com/office/officeart/2005/8/layout/gear1"/>
    <dgm:cxn modelId="{B8D1D517-BE16-428D-8BC9-75BDD3BF4C4C}" type="presOf" srcId="{DDF10334-C0A7-4B91-8B70-872C400628A4}" destId="{8C5F395B-8CA4-43B9-A1DB-C576EB7B4D98}" srcOrd="0" destOrd="0" presId="urn:microsoft.com/office/officeart/2005/8/layout/gear1"/>
    <dgm:cxn modelId="{D8D6EB93-23A0-449F-BC9B-2BAD8D032261}" type="presOf" srcId="{07B49D6E-D5AE-4857-839C-598D6CC1F334}" destId="{B2ED6022-BFA4-4044-929A-A73CBA640D47}" srcOrd="0" destOrd="0" presId="urn:microsoft.com/office/officeart/2005/8/layout/gear1"/>
    <dgm:cxn modelId="{7FCBE56C-0F31-4A1F-A9E0-4FA255A5F72A}" type="presOf" srcId="{E0DF004F-36D6-4F52-847B-2AB9D5F757B4}" destId="{484F60B5-CB28-4E79-A8D9-340FAB8E4805}" srcOrd="0" destOrd="0" presId="urn:microsoft.com/office/officeart/2005/8/layout/gear1"/>
    <dgm:cxn modelId="{E527D853-BF33-44F5-8031-3A511545D046}" type="presOf" srcId="{B8FF5CC5-A965-46ED-A68D-036B162AAF9D}" destId="{3C7BF230-4A87-4834-BFA8-B181395908DD}" srcOrd="2" destOrd="0" presId="urn:microsoft.com/office/officeart/2005/8/layout/gear1"/>
    <dgm:cxn modelId="{8D489A2E-807E-4C6C-8FFA-31516F0220BA}" srcId="{07B49D6E-D5AE-4857-839C-598D6CC1F334}" destId="{B8FF5CC5-A965-46ED-A68D-036B162AAF9D}" srcOrd="0" destOrd="0" parTransId="{7C17B12A-FB3C-4FE2-9F64-FB1712A640FA}" sibTransId="{DDF10334-C0A7-4B91-8B70-872C400628A4}"/>
    <dgm:cxn modelId="{0A33EAA4-B0FE-4BF6-BECE-2226086985C3}" type="presOf" srcId="{B2FBA1BF-FE5C-4820-92E0-8C4703895F72}" destId="{C5D2726C-E320-4656-BEAF-F145DB7316D7}" srcOrd="0" destOrd="0" presId="urn:microsoft.com/office/officeart/2005/8/layout/gear1"/>
    <dgm:cxn modelId="{0BC7407F-1DA5-4CB2-8508-6B7E474B1F6E}" type="presOf" srcId="{B8FF5CC5-A965-46ED-A68D-036B162AAF9D}" destId="{45AEE8CA-E5E7-4C23-981C-35DF4F018C9B}" srcOrd="1" destOrd="0" presId="urn:microsoft.com/office/officeart/2005/8/layout/gear1"/>
    <dgm:cxn modelId="{52681CF5-ABCB-47AC-84BF-1BBC88BE54F1}" type="presOf" srcId="{7ABB8E76-E01F-4F9E-A070-9B0BD66F8E20}" destId="{84E640AC-65A4-4B47-B552-B031C965AA3E}" srcOrd="2" destOrd="0" presId="urn:microsoft.com/office/officeart/2005/8/layout/gear1"/>
    <dgm:cxn modelId="{AE1308B1-ED13-40A7-9400-9ED7EE5A07AC}" srcId="{07B49D6E-D5AE-4857-839C-598D6CC1F334}" destId="{7ABB8E76-E01F-4F9E-A070-9B0BD66F8E20}" srcOrd="2" destOrd="0" parTransId="{DD4AF99E-B4DD-4921-859F-F3E7AD0240F1}" sibTransId="{B2FBA1BF-FE5C-4820-92E0-8C4703895F72}"/>
    <dgm:cxn modelId="{2ECA90A1-FDD4-490B-82EE-C823B86F69F6}" srcId="{07B49D6E-D5AE-4857-839C-598D6CC1F334}" destId="{FF2D2719-7A7A-47B9-8DD6-D3D3BFD3B7DA}" srcOrd="1" destOrd="0" parTransId="{7C306DE1-7F18-41E5-B433-7A6CE4ADC024}" sibTransId="{E0DF004F-36D6-4F52-847B-2AB9D5F757B4}"/>
    <dgm:cxn modelId="{0FB18C2C-481F-4232-932E-94D1A5E82D97}" srcId="{07B49D6E-D5AE-4857-839C-598D6CC1F334}" destId="{8675369A-A550-4686-8C43-3E6514BDEE69}" srcOrd="3" destOrd="0" parTransId="{EE61ECC8-3375-466D-A529-B4341BFE4DBC}" sibTransId="{B20BFF34-6862-4998-BADC-F63F22653AC4}"/>
    <dgm:cxn modelId="{48FED9D7-0342-43B3-AD84-C44C0187D8BA}" type="presOf" srcId="{7ABB8E76-E01F-4F9E-A070-9B0BD66F8E20}" destId="{FBD0E719-35A9-489D-B0D7-EF7F90848291}" srcOrd="1" destOrd="0" presId="urn:microsoft.com/office/officeart/2005/8/layout/gear1"/>
    <dgm:cxn modelId="{9A93DDD9-1B0E-4F87-B8BA-1BA82092611D}" type="presOf" srcId="{7ABB8E76-E01F-4F9E-A070-9B0BD66F8E20}" destId="{767F6E06-87F1-4210-9791-B5340F1CFC47}" srcOrd="0" destOrd="0" presId="urn:microsoft.com/office/officeart/2005/8/layout/gear1"/>
    <dgm:cxn modelId="{A8ED60C9-4A26-40A9-85B1-EF5B6EE34E4D}" type="presOf" srcId="{FF2D2719-7A7A-47B9-8DD6-D3D3BFD3B7DA}" destId="{CD33B848-CA29-4857-9DFD-7F8E770A9E02}" srcOrd="2" destOrd="0" presId="urn:microsoft.com/office/officeart/2005/8/layout/gear1"/>
    <dgm:cxn modelId="{92B7AC46-F4B9-4B71-AFDE-6A9878B68C3A}" type="presOf" srcId="{B8FF5CC5-A965-46ED-A68D-036B162AAF9D}" destId="{1E3BC0C2-BD7D-4B37-9E8E-87E5D0864FC3}" srcOrd="0" destOrd="0" presId="urn:microsoft.com/office/officeart/2005/8/layout/gear1"/>
    <dgm:cxn modelId="{345FDFBC-9F6B-4A7A-B61D-885F334F336E}" type="presOf" srcId="{FF2D2719-7A7A-47B9-8DD6-D3D3BFD3B7DA}" destId="{9AC22E59-83B5-4FE9-B664-AD2416BBD0C0}" srcOrd="1" destOrd="0" presId="urn:microsoft.com/office/officeart/2005/8/layout/gear1"/>
    <dgm:cxn modelId="{122E456C-1225-4CE5-91F3-9AC02DEB889C}" type="presParOf" srcId="{B2ED6022-BFA4-4044-929A-A73CBA640D47}" destId="{1E3BC0C2-BD7D-4B37-9E8E-87E5D0864FC3}" srcOrd="0" destOrd="0" presId="urn:microsoft.com/office/officeart/2005/8/layout/gear1"/>
    <dgm:cxn modelId="{EAB9FA31-299B-40FE-91AC-E2F54CB64D11}" type="presParOf" srcId="{B2ED6022-BFA4-4044-929A-A73CBA640D47}" destId="{45AEE8CA-E5E7-4C23-981C-35DF4F018C9B}" srcOrd="1" destOrd="0" presId="urn:microsoft.com/office/officeart/2005/8/layout/gear1"/>
    <dgm:cxn modelId="{7D006D2A-8343-49F8-AD2F-50C15D4811F3}" type="presParOf" srcId="{B2ED6022-BFA4-4044-929A-A73CBA640D47}" destId="{3C7BF230-4A87-4834-BFA8-B181395908DD}" srcOrd="2" destOrd="0" presId="urn:microsoft.com/office/officeart/2005/8/layout/gear1"/>
    <dgm:cxn modelId="{5A0B540A-D210-4611-B4C3-55263DF6D042}" type="presParOf" srcId="{B2ED6022-BFA4-4044-929A-A73CBA640D47}" destId="{0385DD07-0DA0-4ECB-BAF5-026885A31916}" srcOrd="3" destOrd="0" presId="urn:microsoft.com/office/officeart/2005/8/layout/gear1"/>
    <dgm:cxn modelId="{95826782-8D81-47C5-AD1A-08B8412A12DD}" type="presParOf" srcId="{B2ED6022-BFA4-4044-929A-A73CBA640D47}" destId="{9AC22E59-83B5-4FE9-B664-AD2416BBD0C0}" srcOrd="4" destOrd="0" presId="urn:microsoft.com/office/officeart/2005/8/layout/gear1"/>
    <dgm:cxn modelId="{CE93908B-9B22-48D4-972C-013C8B552BA8}" type="presParOf" srcId="{B2ED6022-BFA4-4044-929A-A73CBA640D47}" destId="{CD33B848-CA29-4857-9DFD-7F8E770A9E02}" srcOrd="5" destOrd="0" presId="urn:microsoft.com/office/officeart/2005/8/layout/gear1"/>
    <dgm:cxn modelId="{2B5017A1-0F1A-4CB7-AF94-6B263F6FA27E}" type="presParOf" srcId="{B2ED6022-BFA4-4044-929A-A73CBA640D47}" destId="{767F6E06-87F1-4210-9791-B5340F1CFC47}" srcOrd="6" destOrd="0" presId="urn:microsoft.com/office/officeart/2005/8/layout/gear1"/>
    <dgm:cxn modelId="{EAE2A312-1C4B-42A0-ACC6-9C9BCF912A05}" type="presParOf" srcId="{B2ED6022-BFA4-4044-929A-A73CBA640D47}" destId="{FBD0E719-35A9-489D-B0D7-EF7F90848291}" srcOrd="7" destOrd="0" presId="urn:microsoft.com/office/officeart/2005/8/layout/gear1"/>
    <dgm:cxn modelId="{EFAA3F5F-C3F3-45C5-9BFD-38E73FDAA987}" type="presParOf" srcId="{B2ED6022-BFA4-4044-929A-A73CBA640D47}" destId="{84E640AC-65A4-4B47-B552-B031C965AA3E}" srcOrd="8" destOrd="0" presId="urn:microsoft.com/office/officeart/2005/8/layout/gear1"/>
    <dgm:cxn modelId="{CEFB50F2-BB52-46BB-8216-786AD229B947}" type="presParOf" srcId="{B2ED6022-BFA4-4044-929A-A73CBA640D47}" destId="{927511AC-8B58-4B13-82F8-0B5008861E4B}" srcOrd="9" destOrd="0" presId="urn:microsoft.com/office/officeart/2005/8/layout/gear1"/>
    <dgm:cxn modelId="{D89D863C-B2D2-493C-AB9A-47EF69BE7E36}" type="presParOf" srcId="{B2ED6022-BFA4-4044-929A-A73CBA640D47}" destId="{8C5F395B-8CA4-43B9-A1DB-C576EB7B4D98}" srcOrd="10" destOrd="0" presId="urn:microsoft.com/office/officeart/2005/8/layout/gear1"/>
    <dgm:cxn modelId="{95DDB949-1DC7-4251-ACF6-47DAA08AA386}" type="presParOf" srcId="{B2ED6022-BFA4-4044-929A-A73CBA640D47}" destId="{484F60B5-CB28-4E79-A8D9-340FAB8E4805}" srcOrd="11" destOrd="0" presId="urn:microsoft.com/office/officeart/2005/8/layout/gear1"/>
    <dgm:cxn modelId="{F22E2638-A8D2-4CBD-B676-AA0C09714602}" type="presParOf" srcId="{B2ED6022-BFA4-4044-929A-A73CBA640D47}" destId="{C5D2726C-E320-4656-BEAF-F145DB7316D7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708F05A9-2012-41E0-AC37-363E3A6FF9E7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x-none"/>
        </a:p>
      </dgm:t>
    </dgm:pt>
    <dgm:pt modelId="{7F751AEB-CA41-439C-A1B2-DC39298D1A15}">
      <dgm:prSet phldrT="[Текст]"/>
      <dgm:spPr/>
      <dgm:t>
        <a:bodyPr/>
        <a:lstStyle/>
        <a:p>
          <a:r>
            <a:rPr lang="ru-RU" dirty="0"/>
            <a:t>Применяется в мультипликативных и аддитивно-мультипликативных моделях  типа </a:t>
          </a:r>
          <a:endParaRPr lang="x-none" dirty="0"/>
        </a:p>
      </dgm:t>
    </dgm:pt>
    <dgm:pt modelId="{90FAEF6F-C6A2-4629-8AFA-C13C7BE9CF45}" type="parTrans" cxnId="{2B413013-51E2-45BB-9E82-001F4EC5279C}">
      <dgm:prSet/>
      <dgm:spPr/>
      <dgm:t>
        <a:bodyPr/>
        <a:lstStyle/>
        <a:p>
          <a:endParaRPr lang="x-none"/>
        </a:p>
      </dgm:t>
    </dgm:pt>
    <dgm:pt modelId="{E89717B1-D47F-4C52-9856-67FABA0C58E0}" type="sibTrans" cxnId="{2B413013-51E2-45BB-9E82-001F4EC5279C}">
      <dgm:prSet/>
      <dgm:spPr/>
      <dgm:t>
        <a:bodyPr/>
        <a:lstStyle/>
        <a:p>
          <a:endParaRPr lang="x-none"/>
        </a:p>
      </dgm:t>
    </dgm:pt>
    <dgm:pt modelId="{4C09C758-3CFB-408C-B993-1B52D0DF218C}">
      <dgm:prSet phldrT="[Текст]"/>
      <dgm:spPr/>
      <dgm:t>
        <a:bodyPr/>
        <a:lstStyle/>
        <a:p>
          <a:r>
            <a:rPr lang="ru-RU" dirty="0"/>
            <a:t>Наиболее эффективным его применение будет, если исходные данные содержат уже определенные ранее относительные приросты факторных показателей в процентах или коэффициентах</a:t>
          </a:r>
          <a:endParaRPr lang="x-none" dirty="0"/>
        </a:p>
      </dgm:t>
    </dgm:pt>
    <dgm:pt modelId="{1A39AEAE-D979-40A7-ACD5-4429CCC7FB3D}" type="parTrans" cxnId="{25714987-1239-469F-8279-FEF4293490F7}">
      <dgm:prSet/>
      <dgm:spPr/>
      <dgm:t>
        <a:bodyPr/>
        <a:lstStyle/>
        <a:p>
          <a:endParaRPr lang="x-none"/>
        </a:p>
      </dgm:t>
    </dgm:pt>
    <dgm:pt modelId="{CFFCD18B-3D78-4781-A21F-F8C0FB4E9790}" type="sibTrans" cxnId="{25714987-1239-469F-8279-FEF4293490F7}">
      <dgm:prSet/>
      <dgm:spPr/>
      <dgm:t>
        <a:bodyPr/>
        <a:lstStyle/>
        <a:p>
          <a:endParaRPr lang="x-none"/>
        </a:p>
      </dgm:t>
    </dgm:pt>
    <dgm:pt modelId="{B5D2E137-FF1D-4D6F-880F-5E3660DD4824}" type="pres">
      <dgm:prSet presAssocID="{708F05A9-2012-41E0-AC37-363E3A6FF9E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E2392E9D-D2D1-46C9-8E90-010625A0FA0D}" type="pres">
      <dgm:prSet presAssocID="{708F05A9-2012-41E0-AC37-363E3A6FF9E7}" presName="Name1" presStyleCnt="0"/>
      <dgm:spPr/>
    </dgm:pt>
    <dgm:pt modelId="{E5386BF4-9C35-4BF8-B095-0E7F9D30F090}" type="pres">
      <dgm:prSet presAssocID="{708F05A9-2012-41E0-AC37-363E3A6FF9E7}" presName="cycle" presStyleCnt="0"/>
      <dgm:spPr/>
    </dgm:pt>
    <dgm:pt modelId="{9D69FFEE-42E7-4404-8939-BFB85B893C38}" type="pres">
      <dgm:prSet presAssocID="{708F05A9-2012-41E0-AC37-363E3A6FF9E7}" presName="srcNode" presStyleLbl="node1" presStyleIdx="0" presStyleCnt="2"/>
      <dgm:spPr/>
    </dgm:pt>
    <dgm:pt modelId="{47367E77-FFB7-4E89-8857-D148193C5923}" type="pres">
      <dgm:prSet presAssocID="{708F05A9-2012-41E0-AC37-363E3A6FF9E7}" presName="conn" presStyleLbl="parChTrans1D2" presStyleIdx="0" presStyleCnt="1"/>
      <dgm:spPr/>
      <dgm:t>
        <a:bodyPr/>
        <a:lstStyle/>
        <a:p>
          <a:endParaRPr lang="ru-RU"/>
        </a:p>
      </dgm:t>
    </dgm:pt>
    <dgm:pt modelId="{9AF7DFCF-01F6-436F-8D12-66F08825065E}" type="pres">
      <dgm:prSet presAssocID="{708F05A9-2012-41E0-AC37-363E3A6FF9E7}" presName="extraNode" presStyleLbl="node1" presStyleIdx="0" presStyleCnt="2"/>
      <dgm:spPr/>
    </dgm:pt>
    <dgm:pt modelId="{0EC6C984-82C4-4F8C-A57A-D42072ECA3A1}" type="pres">
      <dgm:prSet presAssocID="{708F05A9-2012-41E0-AC37-363E3A6FF9E7}" presName="dstNode" presStyleLbl="node1" presStyleIdx="0" presStyleCnt="2"/>
      <dgm:spPr/>
    </dgm:pt>
    <dgm:pt modelId="{D43C3F5B-EB0C-4348-92ED-E12D949C0A65}" type="pres">
      <dgm:prSet presAssocID="{7F751AEB-CA41-439C-A1B2-DC39298D1A15}" presName="text_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80BFBC-41B8-4140-BDFF-E63264E7ADC1}" type="pres">
      <dgm:prSet presAssocID="{7F751AEB-CA41-439C-A1B2-DC39298D1A15}" presName="accent_1" presStyleCnt="0"/>
      <dgm:spPr/>
    </dgm:pt>
    <dgm:pt modelId="{FA16B939-571F-4281-ACEB-6BA02E30BD01}" type="pres">
      <dgm:prSet presAssocID="{7F751AEB-CA41-439C-A1B2-DC39298D1A15}" presName="accentRepeatNode" presStyleLbl="solidFgAcc1" presStyleIdx="0" presStyleCnt="2"/>
      <dgm:spPr/>
    </dgm:pt>
    <dgm:pt modelId="{FA75FA4F-6473-4D3E-92D0-C6BCBD1C56B2}" type="pres">
      <dgm:prSet presAssocID="{4C09C758-3CFB-408C-B993-1B52D0DF218C}" presName="text_2" presStyleLbl="node1" presStyleIdx="1" presStyleCnt="2" custLinFactNeighborX="1640" custLinFactNeighborY="105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5C31E3-2872-4C31-88FA-6F1BB804B516}" type="pres">
      <dgm:prSet presAssocID="{4C09C758-3CFB-408C-B993-1B52D0DF218C}" presName="accent_2" presStyleCnt="0"/>
      <dgm:spPr/>
    </dgm:pt>
    <dgm:pt modelId="{44015A56-3103-463C-B9C6-EA19B6D088C2}" type="pres">
      <dgm:prSet presAssocID="{4C09C758-3CFB-408C-B993-1B52D0DF218C}" presName="accentRepeatNode" presStyleLbl="solidFgAcc1" presStyleIdx="1" presStyleCnt="2"/>
      <dgm:spPr/>
    </dgm:pt>
  </dgm:ptLst>
  <dgm:cxnLst>
    <dgm:cxn modelId="{2B413013-51E2-45BB-9E82-001F4EC5279C}" srcId="{708F05A9-2012-41E0-AC37-363E3A6FF9E7}" destId="{7F751AEB-CA41-439C-A1B2-DC39298D1A15}" srcOrd="0" destOrd="0" parTransId="{90FAEF6F-C6A2-4629-8AFA-C13C7BE9CF45}" sibTransId="{E89717B1-D47F-4C52-9856-67FABA0C58E0}"/>
    <dgm:cxn modelId="{25714987-1239-469F-8279-FEF4293490F7}" srcId="{708F05A9-2012-41E0-AC37-363E3A6FF9E7}" destId="{4C09C758-3CFB-408C-B993-1B52D0DF218C}" srcOrd="1" destOrd="0" parTransId="{1A39AEAE-D979-40A7-ACD5-4429CCC7FB3D}" sibTransId="{CFFCD18B-3D78-4781-A21F-F8C0FB4E9790}"/>
    <dgm:cxn modelId="{E6C12839-418B-4AC4-9D22-60924060F828}" type="presOf" srcId="{4C09C758-3CFB-408C-B993-1B52D0DF218C}" destId="{FA75FA4F-6473-4D3E-92D0-C6BCBD1C56B2}" srcOrd="0" destOrd="0" presId="urn:microsoft.com/office/officeart/2008/layout/VerticalCurvedList"/>
    <dgm:cxn modelId="{DF8960C0-B07E-4A1F-82B2-FB412DD0844A}" type="presOf" srcId="{708F05A9-2012-41E0-AC37-363E3A6FF9E7}" destId="{B5D2E137-FF1D-4D6F-880F-5E3660DD4824}" srcOrd="0" destOrd="0" presId="urn:microsoft.com/office/officeart/2008/layout/VerticalCurvedList"/>
    <dgm:cxn modelId="{0450D275-7235-4123-9717-4A69A0BAD104}" type="presOf" srcId="{7F751AEB-CA41-439C-A1B2-DC39298D1A15}" destId="{D43C3F5B-EB0C-4348-92ED-E12D949C0A65}" srcOrd="0" destOrd="0" presId="urn:microsoft.com/office/officeart/2008/layout/VerticalCurvedList"/>
    <dgm:cxn modelId="{B844F430-CE2C-4C1E-AC72-3A3AC219C8D4}" type="presOf" srcId="{E89717B1-D47F-4C52-9856-67FABA0C58E0}" destId="{47367E77-FFB7-4E89-8857-D148193C5923}" srcOrd="0" destOrd="0" presId="urn:microsoft.com/office/officeart/2008/layout/VerticalCurvedList"/>
    <dgm:cxn modelId="{B494085C-B5E8-4101-803C-A458A4F722F3}" type="presParOf" srcId="{B5D2E137-FF1D-4D6F-880F-5E3660DD4824}" destId="{E2392E9D-D2D1-46C9-8E90-010625A0FA0D}" srcOrd="0" destOrd="0" presId="urn:microsoft.com/office/officeart/2008/layout/VerticalCurvedList"/>
    <dgm:cxn modelId="{F90471F4-97CA-4606-8C83-049E7352AFDC}" type="presParOf" srcId="{E2392E9D-D2D1-46C9-8E90-010625A0FA0D}" destId="{E5386BF4-9C35-4BF8-B095-0E7F9D30F090}" srcOrd="0" destOrd="0" presId="urn:microsoft.com/office/officeart/2008/layout/VerticalCurvedList"/>
    <dgm:cxn modelId="{AE062521-448C-4694-A8EF-4317617BA543}" type="presParOf" srcId="{E5386BF4-9C35-4BF8-B095-0E7F9D30F090}" destId="{9D69FFEE-42E7-4404-8939-BFB85B893C38}" srcOrd="0" destOrd="0" presId="urn:microsoft.com/office/officeart/2008/layout/VerticalCurvedList"/>
    <dgm:cxn modelId="{F80B9238-6D5A-430D-B11D-769A4F17DDE6}" type="presParOf" srcId="{E5386BF4-9C35-4BF8-B095-0E7F9D30F090}" destId="{47367E77-FFB7-4E89-8857-D148193C5923}" srcOrd="1" destOrd="0" presId="urn:microsoft.com/office/officeart/2008/layout/VerticalCurvedList"/>
    <dgm:cxn modelId="{69AE7ACF-A73A-4C28-B7E3-C8ECD6644F1A}" type="presParOf" srcId="{E5386BF4-9C35-4BF8-B095-0E7F9D30F090}" destId="{9AF7DFCF-01F6-436F-8D12-66F08825065E}" srcOrd="2" destOrd="0" presId="urn:microsoft.com/office/officeart/2008/layout/VerticalCurvedList"/>
    <dgm:cxn modelId="{744EEDEF-B091-4FB6-A4B8-0D155BF0A1B6}" type="presParOf" srcId="{E5386BF4-9C35-4BF8-B095-0E7F9D30F090}" destId="{0EC6C984-82C4-4F8C-A57A-D42072ECA3A1}" srcOrd="3" destOrd="0" presId="urn:microsoft.com/office/officeart/2008/layout/VerticalCurvedList"/>
    <dgm:cxn modelId="{661475B2-0157-460B-A4B9-D77A1AFA885E}" type="presParOf" srcId="{E2392E9D-D2D1-46C9-8E90-010625A0FA0D}" destId="{D43C3F5B-EB0C-4348-92ED-E12D949C0A65}" srcOrd="1" destOrd="0" presId="urn:microsoft.com/office/officeart/2008/layout/VerticalCurvedList"/>
    <dgm:cxn modelId="{25B0D095-941F-4137-B99A-A0124D11F2F5}" type="presParOf" srcId="{E2392E9D-D2D1-46C9-8E90-010625A0FA0D}" destId="{1580BFBC-41B8-4140-BDFF-E63264E7ADC1}" srcOrd="2" destOrd="0" presId="urn:microsoft.com/office/officeart/2008/layout/VerticalCurvedList"/>
    <dgm:cxn modelId="{97263E4C-EFF7-4502-9746-01421892F94E}" type="presParOf" srcId="{1580BFBC-41B8-4140-BDFF-E63264E7ADC1}" destId="{FA16B939-571F-4281-ACEB-6BA02E30BD01}" srcOrd="0" destOrd="0" presId="urn:microsoft.com/office/officeart/2008/layout/VerticalCurvedList"/>
    <dgm:cxn modelId="{FF43451C-E463-4D12-B304-8B56D8A5E4E6}" type="presParOf" srcId="{E2392E9D-D2D1-46C9-8E90-010625A0FA0D}" destId="{FA75FA4F-6473-4D3E-92D0-C6BCBD1C56B2}" srcOrd="3" destOrd="0" presId="urn:microsoft.com/office/officeart/2008/layout/VerticalCurvedList"/>
    <dgm:cxn modelId="{02B65CEE-2891-4914-87A7-9C2D4B603A25}" type="presParOf" srcId="{E2392E9D-D2D1-46C9-8E90-010625A0FA0D}" destId="{E95C31E3-2872-4C31-88FA-6F1BB804B516}" srcOrd="4" destOrd="0" presId="urn:microsoft.com/office/officeart/2008/layout/VerticalCurvedList"/>
    <dgm:cxn modelId="{7C3AFE6F-D14B-42EE-979E-52CB8E85674A}" type="presParOf" srcId="{E95C31E3-2872-4C31-88FA-6F1BB804B516}" destId="{44015A56-3103-463C-B9C6-EA19B6D088C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2A8CC7C0-BC7C-4738-A8AA-0FDA3F66A422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x-none"/>
        </a:p>
      </dgm:t>
    </dgm:pt>
    <dgm:pt modelId="{A95C00BB-BA43-4142-9DD2-55D1693B841C}">
      <dgm:prSet phldrT="[Текст]"/>
      <dgm:spPr/>
      <dgm:t>
        <a:bodyPr/>
        <a:lstStyle/>
        <a:p>
          <a:r>
            <a:rPr lang="ru-RU" dirty="0"/>
            <a:t>Применяется в аддитивных и кратно-аддитивных моделях </a:t>
          </a:r>
          <a:endParaRPr lang="x-none" dirty="0"/>
        </a:p>
      </dgm:t>
    </dgm:pt>
    <dgm:pt modelId="{137856D3-D596-4F5E-8F4F-FE51EDF63AF2}" type="parTrans" cxnId="{306D7C75-5882-4BAC-B3C5-DAF8B0A740EF}">
      <dgm:prSet/>
      <dgm:spPr/>
      <dgm:t>
        <a:bodyPr/>
        <a:lstStyle/>
        <a:p>
          <a:endParaRPr lang="x-none"/>
        </a:p>
      </dgm:t>
    </dgm:pt>
    <dgm:pt modelId="{F0592645-9499-4CCF-AD9C-6B16B86F6BC0}" type="sibTrans" cxnId="{306D7C75-5882-4BAC-B3C5-DAF8B0A740EF}">
      <dgm:prSet/>
      <dgm:spPr/>
      <dgm:t>
        <a:bodyPr/>
        <a:lstStyle/>
        <a:p>
          <a:endParaRPr lang="x-none"/>
        </a:p>
      </dgm:t>
    </dgm:pt>
    <dgm:pt modelId="{AEE9A158-5B6B-498C-9BF2-2FDA7D205925}">
      <dgm:prSet phldrT="[Текст]"/>
      <dgm:spPr/>
      <dgm:t>
        <a:bodyPr/>
        <a:lstStyle/>
        <a:p>
          <a:r>
            <a:rPr lang="ru-RU" dirty="0"/>
            <a:t>Пропорциональность распределения влияния  факторов достигается путем определения постоянного для всех факторов коэффициента</a:t>
          </a:r>
          <a:endParaRPr lang="x-none" dirty="0"/>
        </a:p>
      </dgm:t>
    </dgm:pt>
    <dgm:pt modelId="{A0548DA5-8920-49D4-8BF3-E6F200E8505F}" type="parTrans" cxnId="{002068FB-9F63-41BF-B910-AEC221B20E80}">
      <dgm:prSet/>
      <dgm:spPr/>
      <dgm:t>
        <a:bodyPr/>
        <a:lstStyle/>
        <a:p>
          <a:endParaRPr lang="x-none"/>
        </a:p>
      </dgm:t>
    </dgm:pt>
    <dgm:pt modelId="{4ED2406F-4A8B-4543-A72D-31C16B6C06CA}" type="sibTrans" cxnId="{002068FB-9F63-41BF-B910-AEC221B20E80}">
      <dgm:prSet/>
      <dgm:spPr/>
      <dgm:t>
        <a:bodyPr/>
        <a:lstStyle/>
        <a:p>
          <a:endParaRPr lang="x-none"/>
        </a:p>
      </dgm:t>
    </dgm:pt>
    <dgm:pt modelId="{6F2728F4-EB17-4036-911B-8C530F713A4A}" type="pres">
      <dgm:prSet presAssocID="{2A8CC7C0-BC7C-4738-A8AA-0FDA3F66A422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D5E18228-5770-4697-92D2-908549E0C82A}" type="pres">
      <dgm:prSet presAssocID="{2A8CC7C0-BC7C-4738-A8AA-0FDA3F66A422}" presName="Name1" presStyleCnt="0"/>
      <dgm:spPr/>
    </dgm:pt>
    <dgm:pt modelId="{AB57BF6F-CEF6-4263-8440-D3F5EFAE4B06}" type="pres">
      <dgm:prSet presAssocID="{2A8CC7C0-BC7C-4738-A8AA-0FDA3F66A422}" presName="cycle" presStyleCnt="0"/>
      <dgm:spPr/>
    </dgm:pt>
    <dgm:pt modelId="{E4FDAB3C-70DA-4ABF-B403-28B27B144FA4}" type="pres">
      <dgm:prSet presAssocID="{2A8CC7C0-BC7C-4738-A8AA-0FDA3F66A422}" presName="srcNode" presStyleLbl="node1" presStyleIdx="0" presStyleCnt="2"/>
      <dgm:spPr/>
    </dgm:pt>
    <dgm:pt modelId="{39233D3E-1E27-4B4E-922B-7ADDA95FED26}" type="pres">
      <dgm:prSet presAssocID="{2A8CC7C0-BC7C-4738-A8AA-0FDA3F66A422}" presName="conn" presStyleLbl="parChTrans1D2" presStyleIdx="0" presStyleCnt="1"/>
      <dgm:spPr/>
      <dgm:t>
        <a:bodyPr/>
        <a:lstStyle/>
        <a:p>
          <a:endParaRPr lang="ru-RU"/>
        </a:p>
      </dgm:t>
    </dgm:pt>
    <dgm:pt modelId="{D1C0EA39-AAE3-42FB-9E71-A5C4540A9106}" type="pres">
      <dgm:prSet presAssocID="{2A8CC7C0-BC7C-4738-A8AA-0FDA3F66A422}" presName="extraNode" presStyleLbl="node1" presStyleIdx="0" presStyleCnt="2"/>
      <dgm:spPr/>
    </dgm:pt>
    <dgm:pt modelId="{4C82BD4C-70CE-4DF1-A9C4-BE9A8692E21C}" type="pres">
      <dgm:prSet presAssocID="{2A8CC7C0-BC7C-4738-A8AA-0FDA3F66A422}" presName="dstNode" presStyleLbl="node1" presStyleIdx="0" presStyleCnt="2"/>
      <dgm:spPr/>
    </dgm:pt>
    <dgm:pt modelId="{CB2958B1-4568-4601-9618-36FB2F445E07}" type="pres">
      <dgm:prSet presAssocID="{A95C00BB-BA43-4142-9DD2-55D1693B841C}" presName="text_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5F4DB5-856C-4AAC-AAD9-6A2F301527D6}" type="pres">
      <dgm:prSet presAssocID="{A95C00BB-BA43-4142-9DD2-55D1693B841C}" presName="accent_1" presStyleCnt="0"/>
      <dgm:spPr/>
    </dgm:pt>
    <dgm:pt modelId="{A5104007-2B06-49FD-9135-27B1071748F2}" type="pres">
      <dgm:prSet presAssocID="{A95C00BB-BA43-4142-9DD2-55D1693B841C}" presName="accentRepeatNode" presStyleLbl="solidFgAcc1" presStyleIdx="0" presStyleCnt="2"/>
      <dgm:spPr/>
    </dgm:pt>
    <dgm:pt modelId="{66755897-88AE-431B-999D-7A162820963B}" type="pres">
      <dgm:prSet presAssocID="{AEE9A158-5B6B-498C-9BF2-2FDA7D205925}" presName="text_2" presStyleLbl="node1" presStyleIdx="1" presStyleCnt="2" custLinFactNeighborX="-897" custLinFactNeighborY="12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0F0545-E39D-4F5C-853A-EEFA806DAA06}" type="pres">
      <dgm:prSet presAssocID="{AEE9A158-5B6B-498C-9BF2-2FDA7D205925}" presName="accent_2" presStyleCnt="0"/>
      <dgm:spPr/>
    </dgm:pt>
    <dgm:pt modelId="{034BE683-86E6-44AD-9434-00EBA36C5914}" type="pres">
      <dgm:prSet presAssocID="{AEE9A158-5B6B-498C-9BF2-2FDA7D205925}" presName="accentRepeatNode" presStyleLbl="solidFgAcc1" presStyleIdx="1" presStyleCnt="2"/>
      <dgm:spPr/>
    </dgm:pt>
  </dgm:ptLst>
  <dgm:cxnLst>
    <dgm:cxn modelId="{002068FB-9F63-41BF-B910-AEC221B20E80}" srcId="{2A8CC7C0-BC7C-4738-A8AA-0FDA3F66A422}" destId="{AEE9A158-5B6B-498C-9BF2-2FDA7D205925}" srcOrd="1" destOrd="0" parTransId="{A0548DA5-8920-49D4-8BF3-E6F200E8505F}" sibTransId="{4ED2406F-4A8B-4543-A72D-31C16B6C06CA}"/>
    <dgm:cxn modelId="{306D7C75-5882-4BAC-B3C5-DAF8B0A740EF}" srcId="{2A8CC7C0-BC7C-4738-A8AA-0FDA3F66A422}" destId="{A95C00BB-BA43-4142-9DD2-55D1693B841C}" srcOrd="0" destOrd="0" parTransId="{137856D3-D596-4F5E-8F4F-FE51EDF63AF2}" sibTransId="{F0592645-9499-4CCF-AD9C-6B16B86F6BC0}"/>
    <dgm:cxn modelId="{9CF7F027-B324-4CF3-B417-AD94A01A424A}" type="presOf" srcId="{F0592645-9499-4CCF-AD9C-6B16B86F6BC0}" destId="{39233D3E-1E27-4B4E-922B-7ADDA95FED26}" srcOrd="0" destOrd="0" presId="urn:microsoft.com/office/officeart/2008/layout/VerticalCurvedList"/>
    <dgm:cxn modelId="{4394E399-9C5C-4BEF-B143-323D88B813B5}" type="presOf" srcId="{2A8CC7C0-BC7C-4738-A8AA-0FDA3F66A422}" destId="{6F2728F4-EB17-4036-911B-8C530F713A4A}" srcOrd="0" destOrd="0" presId="urn:microsoft.com/office/officeart/2008/layout/VerticalCurvedList"/>
    <dgm:cxn modelId="{2D4C0AFD-A490-49CE-BA3B-DEB911B8E4CA}" type="presOf" srcId="{AEE9A158-5B6B-498C-9BF2-2FDA7D205925}" destId="{66755897-88AE-431B-999D-7A162820963B}" srcOrd="0" destOrd="0" presId="urn:microsoft.com/office/officeart/2008/layout/VerticalCurvedList"/>
    <dgm:cxn modelId="{2856FFA2-BB2A-407E-AF1D-5B46E4B7AD99}" type="presOf" srcId="{A95C00BB-BA43-4142-9DD2-55D1693B841C}" destId="{CB2958B1-4568-4601-9618-36FB2F445E07}" srcOrd="0" destOrd="0" presId="urn:microsoft.com/office/officeart/2008/layout/VerticalCurvedList"/>
    <dgm:cxn modelId="{6122DDCF-3DEC-4762-B2F2-D10BE65305B5}" type="presParOf" srcId="{6F2728F4-EB17-4036-911B-8C530F713A4A}" destId="{D5E18228-5770-4697-92D2-908549E0C82A}" srcOrd="0" destOrd="0" presId="urn:microsoft.com/office/officeart/2008/layout/VerticalCurvedList"/>
    <dgm:cxn modelId="{59789BCD-575E-4248-805B-666778C83C32}" type="presParOf" srcId="{D5E18228-5770-4697-92D2-908549E0C82A}" destId="{AB57BF6F-CEF6-4263-8440-D3F5EFAE4B06}" srcOrd="0" destOrd="0" presId="urn:microsoft.com/office/officeart/2008/layout/VerticalCurvedList"/>
    <dgm:cxn modelId="{AA330203-3F39-4905-8462-77E29B415CC8}" type="presParOf" srcId="{AB57BF6F-CEF6-4263-8440-D3F5EFAE4B06}" destId="{E4FDAB3C-70DA-4ABF-B403-28B27B144FA4}" srcOrd="0" destOrd="0" presId="urn:microsoft.com/office/officeart/2008/layout/VerticalCurvedList"/>
    <dgm:cxn modelId="{64CFC2AC-777A-4EBB-A99C-F57019CD49A2}" type="presParOf" srcId="{AB57BF6F-CEF6-4263-8440-D3F5EFAE4B06}" destId="{39233D3E-1E27-4B4E-922B-7ADDA95FED26}" srcOrd="1" destOrd="0" presId="urn:microsoft.com/office/officeart/2008/layout/VerticalCurvedList"/>
    <dgm:cxn modelId="{6318C4F4-2822-4B0D-9B2E-691DA9A54C32}" type="presParOf" srcId="{AB57BF6F-CEF6-4263-8440-D3F5EFAE4B06}" destId="{D1C0EA39-AAE3-42FB-9E71-A5C4540A9106}" srcOrd="2" destOrd="0" presId="urn:microsoft.com/office/officeart/2008/layout/VerticalCurvedList"/>
    <dgm:cxn modelId="{D5110B1C-49AF-4982-87C2-BAE0DFEDFD77}" type="presParOf" srcId="{AB57BF6F-CEF6-4263-8440-D3F5EFAE4B06}" destId="{4C82BD4C-70CE-4DF1-A9C4-BE9A8692E21C}" srcOrd="3" destOrd="0" presId="urn:microsoft.com/office/officeart/2008/layout/VerticalCurvedList"/>
    <dgm:cxn modelId="{17706D82-C2E9-4C96-959B-F5929454C6BE}" type="presParOf" srcId="{D5E18228-5770-4697-92D2-908549E0C82A}" destId="{CB2958B1-4568-4601-9618-36FB2F445E07}" srcOrd="1" destOrd="0" presId="urn:microsoft.com/office/officeart/2008/layout/VerticalCurvedList"/>
    <dgm:cxn modelId="{9CE7E2B4-B593-4250-9DF7-4E96804CD318}" type="presParOf" srcId="{D5E18228-5770-4697-92D2-908549E0C82A}" destId="{025F4DB5-856C-4AAC-AAD9-6A2F301527D6}" srcOrd="2" destOrd="0" presId="urn:microsoft.com/office/officeart/2008/layout/VerticalCurvedList"/>
    <dgm:cxn modelId="{DF62229C-6110-4199-8C3D-C055B7C94020}" type="presParOf" srcId="{025F4DB5-856C-4AAC-AAD9-6A2F301527D6}" destId="{A5104007-2B06-49FD-9135-27B1071748F2}" srcOrd="0" destOrd="0" presId="urn:microsoft.com/office/officeart/2008/layout/VerticalCurvedList"/>
    <dgm:cxn modelId="{97E0C74B-9C80-446F-B8C7-DDBAFA13A901}" type="presParOf" srcId="{D5E18228-5770-4697-92D2-908549E0C82A}" destId="{66755897-88AE-431B-999D-7A162820963B}" srcOrd="3" destOrd="0" presId="urn:microsoft.com/office/officeart/2008/layout/VerticalCurvedList"/>
    <dgm:cxn modelId="{F275801C-1F23-4020-A5B1-D0A98CA03EC5}" type="presParOf" srcId="{D5E18228-5770-4697-92D2-908549E0C82A}" destId="{D50F0545-E39D-4F5C-853A-EEFA806DAA06}" srcOrd="4" destOrd="0" presId="urn:microsoft.com/office/officeart/2008/layout/VerticalCurvedList"/>
    <dgm:cxn modelId="{6F249C9D-9AA1-4683-BB62-8989814741D7}" type="presParOf" srcId="{D50F0545-E39D-4F5C-853A-EEFA806DAA06}" destId="{034BE683-86E6-44AD-9434-00EBA36C5914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E71F8DE7-56DE-4E17-96C2-0C0B6D9F9F24}" type="doc">
      <dgm:prSet loTypeId="urn:microsoft.com/office/officeart/2005/8/layout/process5" loCatId="process" qsTypeId="urn:microsoft.com/office/officeart/2005/8/quickstyle/simple1" qsCatId="simple" csTypeId="urn:microsoft.com/office/officeart/2005/8/colors/colorful1#3" csCatId="colorful" phldr="1"/>
      <dgm:spPr/>
      <dgm:t>
        <a:bodyPr/>
        <a:lstStyle/>
        <a:p>
          <a:endParaRPr lang="x-none"/>
        </a:p>
      </dgm:t>
    </dgm:pt>
    <dgm:pt modelId="{7194AB75-E9D1-4E5C-99BB-966DF5AD830B}">
      <dgm:prSet phldrT="[Текст]"/>
      <dgm:spPr/>
      <dgm:t>
        <a:bodyPr/>
        <a:lstStyle/>
        <a:p>
          <a:r>
            <a:rPr lang="ru-RU" dirty="0"/>
            <a:t>Применяется для измерения влияния факторов в мультипликативных, кратных и смешанных моделях кратно-аддитивного вида:</a:t>
          </a:r>
          <a:endParaRPr lang="x-none" dirty="0"/>
        </a:p>
      </dgm:t>
    </dgm:pt>
    <dgm:pt modelId="{9EEF4C3A-865F-46E4-9CC6-EB4EC9769BD4}" type="parTrans" cxnId="{DAEA0C77-084A-4248-A8D5-32D2000CBA80}">
      <dgm:prSet/>
      <dgm:spPr/>
      <dgm:t>
        <a:bodyPr/>
        <a:lstStyle/>
        <a:p>
          <a:endParaRPr lang="x-none"/>
        </a:p>
      </dgm:t>
    </dgm:pt>
    <dgm:pt modelId="{D9C348A0-10AE-44AA-9CDE-21D16609C34E}" type="sibTrans" cxnId="{DAEA0C77-084A-4248-A8D5-32D2000CBA80}">
      <dgm:prSet/>
      <dgm:spPr/>
      <dgm:t>
        <a:bodyPr/>
        <a:lstStyle/>
        <a:p>
          <a:endParaRPr lang="x-none"/>
        </a:p>
      </dgm:t>
    </dgm:pt>
    <dgm:pt modelId="{931464AA-54D8-4D4B-BABD-224063D6CDE7}">
      <dgm:prSet phldrT="[Текст]"/>
      <dgm:spPr/>
      <dgm:t>
        <a:bodyPr/>
        <a:lstStyle/>
        <a:p>
          <a:r>
            <a:rPr lang="ru-RU" dirty="0"/>
            <a:t>Использование этого способа позволяет получать более точные результаты расчета влияния факторов по сравнению со способами цепной подстановки, абсолютных и относительных разниц и избежать неоднозначной оценки влияния факторов</a:t>
          </a:r>
          <a:endParaRPr lang="x-none" dirty="0"/>
        </a:p>
      </dgm:t>
    </dgm:pt>
    <dgm:pt modelId="{04EBCBC0-1F06-4773-BCAA-1F2B8B3B9676}" type="parTrans" cxnId="{49652635-15C0-4B24-A3AD-3896D116D1AA}">
      <dgm:prSet/>
      <dgm:spPr/>
      <dgm:t>
        <a:bodyPr/>
        <a:lstStyle/>
        <a:p>
          <a:endParaRPr lang="x-none"/>
        </a:p>
      </dgm:t>
    </dgm:pt>
    <dgm:pt modelId="{0C9A36BD-602C-414B-B31C-C24FE0470FBD}" type="sibTrans" cxnId="{49652635-15C0-4B24-A3AD-3896D116D1AA}">
      <dgm:prSet/>
      <dgm:spPr/>
      <dgm:t>
        <a:bodyPr/>
        <a:lstStyle/>
        <a:p>
          <a:endParaRPr lang="x-none"/>
        </a:p>
      </dgm:t>
    </dgm:pt>
    <dgm:pt modelId="{31AB8FCA-6148-4033-AA9D-6F8D56D1BCAF}">
      <dgm:prSet phldrT="[Текст]"/>
      <dgm:spPr/>
      <dgm:t>
        <a:bodyPr/>
        <a:lstStyle/>
        <a:p>
          <a:r>
            <a:rPr lang="ru-RU" dirty="0"/>
            <a:t> В данном случае результаты не зависят от местоположения факторов в модели, а дополнительный прирост результативного показателя, который образовался от взаимодействия факторов, раскладывается между ними поровну.</a:t>
          </a:r>
          <a:endParaRPr lang="x-none" dirty="0"/>
        </a:p>
      </dgm:t>
    </dgm:pt>
    <dgm:pt modelId="{7E4DF90A-322D-46C1-8F98-8C02EAA54B31}" type="parTrans" cxnId="{A25D7578-1C1D-48A4-AFD7-79CCD565CFDD}">
      <dgm:prSet/>
      <dgm:spPr/>
      <dgm:t>
        <a:bodyPr/>
        <a:lstStyle/>
        <a:p>
          <a:endParaRPr lang="x-none"/>
        </a:p>
      </dgm:t>
    </dgm:pt>
    <dgm:pt modelId="{3373DF20-F245-4853-90EA-E749CDA440EF}" type="sibTrans" cxnId="{A25D7578-1C1D-48A4-AFD7-79CCD565CFDD}">
      <dgm:prSet/>
      <dgm:spPr/>
      <dgm:t>
        <a:bodyPr/>
        <a:lstStyle/>
        <a:p>
          <a:endParaRPr lang="x-none"/>
        </a:p>
      </dgm:t>
    </dgm:pt>
    <dgm:pt modelId="{B43E609D-D5DF-4332-9DA5-12FAC94215F8}">
      <dgm:prSet phldrT="[Текст]"/>
      <dgm:spPr/>
      <dgm:t>
        <a:bodyPr/>
        <a:lstStyle/>
        <a:p>
          <a:r>
            <a:rPr lang="ru-RU" dirty="0"/>
            <a:t>На первый взгляд может показаться, что для распределения дополнительного прироста достаточно взять его половину или часть, соответствующую количеству факторов. </a:t>
          </a:r>
          <a:endParaRPr lang="x-none" dirty="0"/>
        </a:p>
      </dgm:t>
    </dgm:pt>
    <dgm:pt modelId="{6FE8CABD-0745-42CF-A407-9EE56DA3D88A}" type="parTrans" cxnId="{EEB2DB9F-FC7E-4318-B6D7-4874ADA58E74}">
      <dgm:prSet/>
      <dgm:spPr/>
      <dgm:t>
        <a:bodyPr/>
        <a:lstStyle/>
        <a:p>
          <a:endParaRPr lang="x-none"/>
        </a:p>
      </dgm:t>
    </dgm:pt>
    <dgm:pt modelId="{F36B95BC-83A1-4F49-A055-4E7387C55EAF}" type="sibTrans" cxnId="{EEB2DB9F-FC7E-4318-B6D7-4874ADA58E74}">
      <dgm:prSet/>
      <dgm:spPr/>
      <dgm:t>
        <a:bodyPr/>
        <a:lstStyle/>
        <a:p>
          <a:endParaRPr lang="x-none"/>
        </a:p>
      </dgm:t>
    </dgm:pt>
    <dgm:pt modelId="{113D110C-AC7A-4420-8BF1-4F6F31BB36AD}">
      <dgm:prSet phldrT="[Текст]"/>
      <dgm:spPr/>
      <dgm:t>
        <a:bodyPr/>
        <a:lstStyle/>
        <a:p>
          <a:r>
            <a:rPr lang="ru-RU" dirty="0"/>
            <a:t>Но это сделать чаще всего сложно, так как факторы могут действовать в разных направлениях. Поэтому в интегральном методе пользуются определенными формулами. </a:t>
          </a:r>
          <a:endParaRPr lang="x-none" dirty="0"/>
        </a:p>
      </dgm:t>
    </dgm:pt>
    <dgm:pt modelId="{5B9D813D-2384-4FC7-A3BF-0BA8D0349463}" type="parTrans" cxnId="{92EE33DD-25BB-4D1D-8A61-584F0C6A6E63}">
      <dgm:prSet/>
      <dgm:spPr/>
      <dgm:t>
        <a:bodyPr/>
        <a:lstStyle/>
        <a:p>
          <a:endParaRPr lang="x-none"/>
        </a:p>
      </dgm:t>
    </dgm:pt>
    <dgm:pt modelId="{11ED693E-36AD-4B3E-AF97-D9602ECFC056}" type="sibTrans" cxnId="{92EE33DD-25BB-4D1D-8A61-584F0C6A6E63}">
      <dgm:prSet/>
      <dgm:spPr/>
      <dgm:t>
        <a:bodyPr/>
        <a:lstStyle/>
        <a:p>
          <a:endParaRPr lang="x-none"/>
        </a:p>
      </dgm:t>
    </dgm:pt>
    <dgm:pt modelId="{5FF33082-5DF3-4B91-9571-3F3C150DC2FA}" type="pres">
      <dgm:prSet presAssocID="{E71F8DE7-56DE-4E17-96C2-0C0B6D9F9F2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71FB7CD-760F-4981-A9EA-526CD28F7FD8}" type="pres">
      <dgm:prSet presAssocID="{7194AB75-E9D1-4E5C-99BB-966DF5AD830B}" presName="node" presStyleLbl="node1" presStyleIdx="0" presStyleCnt="5" custScaleX="117705" custScaleY="1477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EDD1BF-68EC-460F-B4A7-C75AECA7F42F}" type="pres">
      <dgm:prSet presAssocID="{D9C348A0-10AE-44AA-9CDE-21D16609C34E}" presName="sibTrans" presStyleLbl="sibTrans2D1" presStyleIdx="0" presStyleCnt="4"/>
      <dgm:spPr/>
      <dgm:t>
        <a:bodyPr/>
        <a:lstStyle/>
        <a:p>
          <a:endParaRPr lang="ru-RU"/>
        </a:p>
      </dgm:t>
    </dgm:pt>
    <dgm:pt modelId="{8D0C501D-8B45-47F2-83BE-0088CCF4074C}" type="pres">
      <dgm:prSet presAssocID="{D9C348A0-10AE-44AA-9CDE-21D16609C34E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527BC70A-66F0-453B-B847-D0ED16A5BE81}" type="pres">
      <dgm:prSet presAssocID="{931464AA-54D8-4D4B-BABD-224063D6CDE7}" presName="node" presStyleLbl="node1" presStyleIdx="1" presStyleCnt="5" custScaleX="145583" custScaleY="1666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5968A1-EAB2-46DE-96B5-C814262DC94E}" type="pres">
      <dgm:prSet presAssocID="{0C9A36BD-602C-414B-B31C-C24FE0470FBD}" presName="sibTrans" presStyleLbl="sibTrans2D1" presStyleIdx="1" presStyleCnt="4"/>
      <dgm:spPr/>
      <dgm:t>
        <a:bodyPr/>
        <a:lstStyle/>
        <a:p>
          <a:endParaRPr lang="ru-RU"/>
        </a:p>
      </dgm:t>
    </dgm:pt>
    <dgm:pt modelId="{A2D125F1-1565-4E05-9BB8-B7670E2A6E8E}" type="pres">
      <dgm:prSet presAssocID="{0C9A36BD-602C-414B-B31C-C24FE0470FBD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3DDB33E0-EC3D-4BCC-956E-DE4881221D15}" type="pres">
      <dgm:prSet presAssocID="{31AB8FCA-6148-4033-AA9D-6F8D56D1BCAF}" presName="node" presStyleLbl="node1" presStyleIdx="2" presStyleCnt="5" custScaleX="144234" custScaleY="1625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F5659F-A3BB-463F-8CE1-A296368CAEC5}" type="pres">
      <dgm:prSet presAssocID="{3373DF20-F245-4853-90EA-E749CDA440EF}" presName="sibTrans" presStyleLbl="sibTrans2D1" presStyleIdx="2" presStyleCnt="4"/>
      <dgm:spPr/>
      <dgm:t>
        <a:bodyPr/>
        <a:lstStyle/>
        <a:p>
          <a:endParaRPr lang="ru-RU"/>
        </a:p>
      </dgm:t>
    </dgm:pt>
    <dgm:pt modelId="{108B126F-C74B-40C4-B74A-AA3FDEB0CB44}" type="pres">
      <dgm:prSet presAssocID="{3373DF20-F245-4853-90EA-E749CDA440EF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D7E39AC7-1184-4EE1-8AD5-22CC7064B957}" type="pres">
      <dgm:prSet presAssocID="{B43E609D-D5DF-4332-9DA5-12FAC94215F8}" presName="node" presStyleLbl="node1" presStyleIdx="3" presStyleCnt="5" custScaleX="141868" custScaleY="1416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9830F2-5C58-4F9D-BDD2-4613D967E547}" type="pres">
      <dgm:prSet presAssocID="{F36B95BC-83A1-4F49-A055-4E7387C55EAF}" presName="sibTrans" presStyleLbl="sibTrans2D1" presStyleIdx="3" presStyleCnt="4"/>
      <dgm:spPr/>
      <dgm:t>
        <a:bodyPr/>
        <a:lstStyle/>
        <a:p>
          <a:endParaRPr lang="ru-RU"/>
        </a:p>
      </dgm:t>
    </dgm:pt>
    <dgm:pt modelId="{DAD19084-379E-491E-8B09-F11B06680605}" type="pres">
      <dgm:prSet presAssocID="{F36B95BC-83A1-4F49-A055-4E7387C55EAF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B1881818-4938-4132-8071-A2E7AF637B28}" type="pres">
      <dgm:prSet presAssocID="{113D110C-AC7A-4420-8BF1-4F6F31BB36AD}" presName="node" presStyleLbl="node1" presStyleIdx="4" presStyleCnt="5" custScaleX="158441" custScaleY="1376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4E1513E-B8A6-40BF-87C5-7EA297E4278A}" type="presOf" srcId="{B43E609D-D5DF-4332-9DA5-12FAC94215F8}" destId="{D7E39AC7-1184-4EE1-8AD5-22CC7064B957}" srcOrd="0" destOrd="0" presId="urn:microsoft.com/office/officeart/2005/8/layout/process5"/>
    <dgm:cxn modelId="{2B7E5509-DEFF-4005-9426-03007C5F3C25}" type="presOf" srcId="{F36B95BC-83A1-4F49-A055-4E7387C55EAF}" destId="{DAD19084-379E-491E-8B09-F11B06680605}" srcOrd="1" destOrd="0" presId="urn:microsoft.com/office/officeart/2005/8/layout/process5"/>
    <dgm:cxn modelId="{65D0C091-43F3-474B-9A0A-34F5D010DAFD}" type="presOf" srcId="{3373DF20-F245-4853-90EA-E749CDA440EF}" destId="{108B126F-C74B-40C4-B74A-AA3FDEB0CB44}" srcOrd="1" destOrd="0" presId="urn:microsoft.com/office/officeart/2005/8/layout/process5"/>
    <dgm:cxn modelId="{7F931E9C-BEB4-434A-9F0B-EC294AA37B3B}" type="presOf" srcId="{F36B95BC-83A1-4F49-A055-4E7387C55EAF}" destId="{0B9830F2-5C58-4F9D-BDD2-4613D967E547}" srcOrd="0" destOrd="0" presId="urn:microsoft.com/office/officeart/2005/8/layout/process5"/>
    <dgm:cxn modelId="{90CBB215-73C6-43E1-9D76-509BAE090F76}" type="presOf" srcId="{3373DF20-F245-4853-90EA-E749CDA440EF}" destId="{91F5659F-A3BB-463F-8CE1-A296368CAEC5}" srcOrd="0" destOrd="0" presId="urn:microsoft.com/office/officeart/2005/8/layout/process5"/>
    <dgm:cxn modelId="{50532CF1-7EBE-4F82-8811-33A8874D366E}" type="presOf" srcId="{E71F8DE7-56DE-4E17-96C2-0C0B6D9F9F24}" destId="{5FF33082-5DF3-4B91-9571-3F3C150DC2FA}" srcOrd="0" destOrd="0" presId="urn:microsoft.com/office/officeart/2005/8/layout/process5"/>
    <dgm:cxn modelId="{92EE33DD-25BB-4D1D-8A61-584F0C6A6E63}" srcId="{E71F8DE7-56DE-4E17-96C2-0C0B6D9F9F24}" destId="{113D110C-AC7A-4420-8BF1-4F6F31BB36AD}" srcOrd="4" destOrd="0" parTransId="{5B9D813D-2384-4FC7-A3BF-0BA8D0349463}" sibTransId="{11ED693E-36AD-4B3E-AF97-D9602ECFC056}"/>
    <dgm:cxn modelId="{75BD597A-04C9-43E8-A921-9B1702175E23}" type="presOf" srcId="{0C9A36BD-602C-414B-B31C-C24FE0470FBD}" destId="{1E5968A1-EAB2-46DE-96B5-C814262DC94E}" srcOrd="0" destOrd="0" presId="urn:microsoft.com/office/officeart/2005/8/layout/process5"/>
    <dgm:cxn modelId="{EEB2DB9F-FC7E-4318-B6D7-4874ADA58E74}" srcId="{E71F8DE7-56DE-4E17-96C2-0C0B6D9F9F24}" destId="{B43E609D-D5DF-4332-9DA5-12FAC94215F8}" srcOrd="3" destOrd="0" parTransId="{6FE8CABD-0745-42CF-A407-9EE56DA3D88A}" sibTransId="{F36B95BC-83A1-4F49-A055-4E7387C55EAF}"/>
    <dgm:cxn modelId="{5712908A-0648-4DD1-8776-44095B4A4038}" type="presOf" srcId="{7194AB75-E9D1-4E5C-99BB-966DF5AD830B}" destId="{371FB7CD-760F-4981-A9EA-526CD28F7FD8}" srcOrd="0" destOrd="0" presId="urn:microsoft.com/office/officeart/2005/8/layout/process5"/>
    <dgm:cxn modelId="{49652635-15C0-4B24-A3AD-3896D116D1AA}" srcId="{E71F8DE7-56DE-4E17-96C2-0C0B6D9F9F24}" destId="{931464AA-54D8-4D4B-BABD-224063D6CDE7}" srcOrd="1" destOrd="0" parTransId="{04EBCBC0-1F06-4773-BCAA-1F2B8B3B9676}" sibTransId="{0C9A36BD-602C-414B-B31C-C24FE0470FBD}"/>
    <dgm:cxn modelId="{D4BBB46F-822A-473E-B895-454CA817AE24}" type="presOf" srcId="{113D110C-AC7A-4420-8BF1-4F6F31BB36AD}" destId="{B1881818-4938-4132-8071-A2E7AF637B28}" srcOrd="0" destOrd="0" presId="urn:microsoft.com/office/officeart/2005/8/layout/process5"/>
    <dgm:cxn modelId="{A25D7578-1C1D-48A4-AFD7-79CCD565CFDD}" srcId="{E71F8DE7-56DE-4E17-96C2-0C0B6D9F9F24}" destId="{31AB8FCA-6148-4033-AA9D-6F8D56D1BCAF}" srcOrd="2" destOrd="0" parTransId="{7E4DF90A-322D-46C1-8F98-8C02EAA54B31}" sibTransId="{3373DF20-F245-4853-90EA-E749CDA440EF}"/>
    <dgm:cxn modelId="{0D0EADD4-39F5-4B86-9E8F-D429B172C729}" type="presOf" srcId="{0C9A36BD-602C-414B-B31C-C24FE0470FBD}" destId="{A2D125F1-1565-4E05-9BB8-B7670E2A6E8E}" srcOrd="1" destOrd="0" presId="urn:microsoft.com/office/officeart/2005/8/layout/process5"/>
    <dgm:cxn modelId="{DAEA0C77-084A-4248-A8D5-32D2000CBA80}" srcId="{E71F8DE7-56DE-4E17-96C2-0C0B6D9F9F24}" destId="{7194AB75-E9D1-4E5C-99BB-966DF5AD830B}" srcOrd="0" destOrd="0" parTransId="{9EEF4C3A-865F-46E4-9CC6-EB4EC9769BD4}" sibTransId="{D9C348A0-10AE-44AA-9CDE-21D16609C34E}"/>
    <dgm:cxn modelId="{E0BA7E78-9E0E-40CC-BB41-5D136B24B9AC}" type="presOf" srcId="{D9C348A0-10AE-44AA-9CDE-21D16609C34E}" destId="{8D0C501D-8B45-47F2-83BE-0088CCF4074C}" srcOrd="1" destOrd="0" presId="urn:microsoft.com/office/officeart/2005/8/layout/process5"/>
    <dgm:cxn modelId="{59DCAC13-232A-42EA-A7E4-7DD48979C77B}" type="presOf" srcId="{31AB8FCA-6148-4033-AA9D-6F8D56D1BCAF}" destId="{3DDB33E0-EC3D-4BCC-956E-DE4881221D15}" srcOrd="0" destOrd="0" presId="urn:microsoft.com/office/officeart/2005/8/layout/process5"/>
    <dgm:cxn modelId="{62115729-B179-4AD1-AACA-610AE1CF49D5}" type="presOf" srcId="{931464AA-54D8-4D4B-BABD-224063D6CDE7}" destId="{527BC70A-66F0-453B-B847-D0ED16A5BE81}" srcOrd="0" destOrd="0" presId="urn:microsoft.com/office/officeart/2005/8/layout/process5"/>
    <dgm:cxn modelId="{C8A51819-E22A-491B-B261-4C1625EB2F0A}" type="presOf" srcId="{D9C348A0-10AE-44AA-9CDE-21D16609C34E}" destId="{6EEDD1BF-68EC-460F-B4A7-C75AECA7F42F}" srcOrd="0" destOrd="0" presId="urn:microsoft.com/office/officeart/2005/8/layout/process5"/>
    <dgm:cxn modelId="{16DB62F9-1241-4668-A4C2-8E8E3DC37EF3}" type="presParOf" srcId="{5FF33082-5DF3-4B91-9571-3F3C150DC2FA}" destId="{371FB7CD-760F-4981-A9EA-526CD28F7FD8}" srcOrd="0" destOrd="0" presId="urn:microsoft.com/office/officeart/2005/8/layout/process5"/>
    <dgm:cxn modelId="{7BFF5CA2-85C7-472A-8B02-E8743A062955}" type="presParOf" srcId="{5FF33082-5DF3-4B91-9571-3F3C150DC2FA}" destId="{6EEDD1BF-68EC-460F-B4A7-C75AECA7F42F}" srcOrd="1" destOrd="0" presId="urn:microsoft.com/office/officeart/2005/8/layout/process5"/>
    <dgm:cxn modelId="{9BBE1BA6-5E09-4BDF-9FDA-DEB86C7D277A}" type="presParOf" srcId="{6EEDD1BF-68EC-460F-B4A7-C75AECA7F42F}" destId="{8D0C501D-8B45-47F2-83BE-0088CCF4074C}" srcOrd="0" destOrd="0" presId="urn:microsoft.com/office/officeart/2005/8/layout/process5"/>
    <dgm:cxn modelId="{4C08C627-65BA-492B-91CF-95443D2F819F}" type="presParOf" srcId="{5FF33082-5DF3-4B91-9571-3F3C150DC2FA}" destId="{527BC70A-66F0-453B-B847-D0ED16A5BE81}" srcOrd="2" destOrd="0" presId="urn:microsoft.com/office/officeart/2005/8/layout/process5"/>
    <dgm:cxn modelId="{DB15E582-97A4-4099-AD4D-C6F298C09325}" type="presParOf" srcId="{5FF33082-5DF3-4B91-9571-3F3C150DC2FA}" destId="{1E5968A1-EAB2-46DE-96B5-C814262DC94E}" srcOrd="3" destOrd="0" presId="urn:microsoft.com/office/officeart/2005/8/layout/process5"/>
    <dgm:cxn modelId="{5075E62C-9830-48B6-9DC7-06EE053541C4}" type="presParOf" srcId="{1E5968A1-EAB2-46DE-96B5-C814262DC94E}" destId="{A2D125F1-1565-4E05-9BB8-B7670E2A6E8E}" srcOrd="0" destOrd="0" presId="urn:microsoft.com/office/officeart/2005/8/layout/process5"/>
    <dgm:cxn modelId="{80973E4A-5A4D-4A92-BEC3-2A254BCF9F9A}" type="presParOf" srcId="{5FF33082-5DF3-4B91-9571-3F3C150DC2FA}" destId="{3DDB33E0-EC3D-4BCC-956E-DE4881221D15}" srcOrd="4" destOrd="0" presId="urn:microsoft.com/office/officeart/2005/8/layout/process5"/>
    <dgm:cxn modelId="{9BA05588-CA02-4130-83F6-057F3D3A3CD1}" type="presParOf" srcId="{5FF33082-5DF3-4B91-9571-3F3C150DC2FA}" destId="{91F5659F-A3BB-463F-8CE1-A296368CAEC5}" srcOrd="5" destOrd="0" presId="urn:microsoft.com/office/officeart/2005/8/layout/process5"/>
    <dgm:cxn modelId="{E1250D7A-063F-407F-8BEB-80EB61D4D26F}" type="presParOf" srcId="{91F5659F-A3BB-463F-8CE1-A296368CAEC5}" destId="{108B126F-C74B-40C4-B74A-AA3FDEB0CB44}" srcOrd="0" destOrd="0" presId="urn:microsoft.com/office/officeart/2005/8/layout/process5"/>
    <dgm:cxn modelId="{BBF8F7A8-0D52-4EF1-92FC-01376717DBAF}" type="presParOf" srcId="{5FF33082-5DF3-4B91-9571-3F3C150DC2FA}" destId="{D7E39AC7-1184-4EE1-8AD5-22CC7064B957}" srcOrd="6" destOrd="0" presId="urn:microsoft.com/office/officeart/2005/8/layout/process5"/>
    <dgm:cxn modelId="{1DC0E2F8-C000-45B0-B6CB-19AA6BA2EBDE}" type="presParOf" srcId="{5FF33082-5DF3-4B91-9571-3F3C150DC2FA}" destId="{0B9830F2-5C58-4F9D-BDD2-4613D967E547}" srcOrd="7" destOrd="0" presId="urn:microsoft.com/office/officeart/2005/8/layout/process5"/>
    <dgm:cxn modelId="{CA747542-3D5B-46DF-95AF-8520713B76D4}" type="presParOf" srcId="{0B9830F2-5C58-4F9D-BDD2-4613D967E547}" destId="{DAD19084-379E-491E-8B09-F11B06680605}" srcOrd="0" destOrd="0" presId="urn:microsoft.com/office/officeart/2005/8/layout/process5"/>
    <dgm:cxn modelId="{FD1C3BA4-4D99-412F-8CDC-FF0DFC0F8F66}" type="presParOf" srcId="{5FF33082-5DF3-4B91-9571-3F3C150DC2FA}" destId="{B1881818-4938-4132-8071-A2E7AF637B28}" srcOrd="8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5BFAEDED-7D7A-472D-926A-3C0E20805F60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#4" csCatId="colorful" phldr="1"/>
      <dgm:spPr/>
      <dgm:t>
        <a:bodyPr/>
        <a:lstStyle/>
        <a:p>
          <a:endParaRPr lang="x-none"/>
        </a:p>
      </dgm:t>
    </dgm:pt>
    <dgm:pt modelId="{64934671-6AEC-4B3B-B204-3D9F5C11E8DF}">
      <dgm:prSet phldrT="[Текст]"/>
      <dgm:spPr/>
      <dgm:t>
        <a:bodyPr/>
        <a:lstStyle/>
        <a:p>
          <a:r>
            <a:rPr lang="ru-RU" dirty="0"/>
            <a:t>Применяется в мультипликативных, кратных и смешанных моделях кратно-аддитивного типа</a:t>
          </a:r>
          <a:endParaRPr lang="x-none" dirty="0"/>
        </a:p>
      </dgm:t>
    </dgm:pt>
    <dgm:pt modelId="{4E9F722E-6758-493D-8455-0A35864E64C1}" type="parTrans" cxnId="{C754CE6E-8480-4F4C-ABFC-5A58AFC92B97}">
      <dgm:prSet/>
      <dgm:spPr/>
      <dgm:t>
        <a:bodyPr/>
        <a:lstStyle/>
        <a:p>
          <a:endParaRPr lang="x-none"/>
        </a:p>
      </dgm:t>
    </dgm:pt>
    <dgm:pt modelId="{8A972D34-982D-4755-9821-904931214997}" type="sibTrans" cxnId="{C754CE6E-8480-4F4C-ABFC-5A58AFC92B97}">
      <dgm:prSet/>
      <dgm:spPr/>
      <dgm:t>
        <a:bodyPr/>
        <a:lstStyle/>
        <a:p>
          <a:endParaRPr lang="x-none"/>
        </a:p>
      </dgm:t>
    </dgm:pt>
    <dgm:pt modelId="{7724F86E-ABB3-4728-89BC-CE5DE8F70FCC}">
      <dgm:prSet phldrT="[Текст]"/>
      <dgm:spPr/>
      <dgm:t>
        <a:bodyPr/>
        <a:lstStyle/>
        <a:p>
          <a:r>
            <a:rPr lang="ru-RU" dirty="0"/>
            <a:t>Позволяет получать более точные результаты расчета влияния факторов по сравнению со способами цепной подстановки, абсолютных и относительных разниц и избежать неоднозначной оценки влияния факторов</a:t>
          </a:r>
          <a:endParaRPr lang="x-none" dirty="0"/>
        </a:p>
      </dgm:t>
    </dgm:pt>
    <dgm:pt modelId="{412F1B82-F7B9-4A73-AF0A-97A3261D6C14}" type="parTrans" cxnId="{912D7399-0D84-48F6-A183-8E55189B73D5}">
      <dgm:prSet/>
      <dgm:spPr/>
      <dgm:t>
        <a:bodyPr/>
        <a:lstStyle/>
        <a:p>
          <a:endParaRPr lang="x-none"/>
        </a:p>
      </dgm:t>
    </dgm:pt>
    <dgm:pt modelId="{444CD468-200A-48D0-B2B6-49B49A4785F0}" type="sibTrans" cxnId="{912D7399-0D84-48F6-A183-8E55189B73D5}">
      <dgm:prSet/>
      <dgm:spPr/>
      <dgm:t>
        <a:bodyPr/>
        <a:lstStyle/>
        <a:p>
          <a:endParaRPr lang="x-none"/>
        </a:p>
      </dgm:t>
    </dgm:pt>
    <dgm:pt modelId="{FB05B9C5-763B-4A94-AE0F-93D1ADCF1453}" type="pres">
      <dgm:prSet presAssocID="{5BFAEDED-7D7A-472D-926A-3C0E20805F60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46B71AA7-A377-4010-B14B-832F49938E12}" type="pres">
      <dgm:prSet presAssocID="{5BFAEDED-7D7A-472D-926A-3C0E20805F60}" presName="Name1" presStyleCnt="0"/>
      <dgm:spPr/>
    </dgm:pt>
    <dgm:pt modelId="{734051C5-3DCE-477A-8490-CA7B556E2F92}" type="pres">
      <dgm:prSet presAssocID="{5BFAEDED-7D7A-472D-926A-3C0E20805F60}" presName="cycle" presStyleCnt="0"/>
      <dgm:spPr/>
    </dgm:pt>
    <dgm:pt modelId="{59998018-D9D2-4962-8816-817A07C634FB}" type="pres">
      <dgm:prSet presAssocID="{5BFAEDED-7D7A-472D-926A-3C0E20805F60}" presName="srcNode" presStyleLbl="node1" presStyleIdx="0" presStyleCnt="2"/>
      <dgm:spPr/>
    </dgm:pt>
    <dgm:pt modelId="{C7EB584C-8B78-423B-AE56-99C99CDA2CC0}" type="pres">
      <dgm:prSet presAssocID="{5BFAEDED-7D7A-472D-926A-3C0E20805F60}" presName="conn" presStyleLbl="parChTrans1D2" presStyleIdx="0" presStyleCnt="1"/>
      <dgm:spPr/>
      <dgm:t>
        <a:bodyPr/>
        <a:lstStyle/>
        <a:p>
          <a:endParaRPr lang="ru-RU"/>
        </a:p>
      </dgm:t>
    </dgm:pt>
    <dgm:pt modelId="{480A3120-D86A-48AA-BCB7-451029B08C6C}" type="pres">
      <dgm:prSet presAssocID="{5BFAEDED-7D7A-472D-926A-3C0E20805F60}" presName="extraNode" presStyleLbl="node1" presStyleIdx="0" presStyleCnt="2"/>
      <dgm:spPr/>
    </dgm:pt>
    <dgm:pt modelId="{A0D44F04-DAC5-4D69-A01A-C7BE69F2B470}" type="pres">
      <dgm:prSet presAssocID="{5BFAEDED-7D7A-472D-926A-3C0E20805F60}" presName="dstNode" presStyleLbl="node1" presStyleIdx="0" presStyleCnt="2"/>
      <dgm:spPr/>
    </dgm:pt>
    <dgm:pt modelId="{07000682-4A0D-408F-9CAE-DDF835D6EAB0}" type="pres">
      <dgm:prSet presAssocID="{64934671-6AEC-4B3B-B204-3D9F5C11E8DF}" presName="text_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65A46C-C38A-423B-B078-29FFFEC3A024}" type="pres">
      <dgm:prSet presAssocID="{64934671-6AEC-4B3B-B204-3D9F5C11E8DF}" presName="accent_1" presStyleCnt="0"/>
      <dgm:spPr/>
    </dgm:pt>
    <dgm:pt modelId="{D5074FF7-6A03-4A90-A458-797BD9C436A9}" type="pres">
      <dgm:prSet presAssocID="{64934671-6AEC-4B3B-B204-3D9F5C11E8DF}" presName="accentRepeatNode" presStyleLbl="solidFgAcc1" presStyleIdx="0" presStyleCnt="2"/>
      <dgm:spPr/>
    </dgm:pt>
    <dgm:pt modelId="{F25E56C4-BB2D-46B9-A1EE-F715CF95ED1B}" type="pres">
      <dgm:prSet presAssocID="{7724F86E-ABB3-4728-89BC-CE5DE8F70FCC}" presName="text_2" presStyleLbl="node1" presStyleIdx="1" presStyleCnt="2" custLinFactNeighborX="-1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4D15C4-BE70-4E8A-AC23-085A7B6A4E12}" type="pres">
      <dgm:prSet presAssocID="{7724F86E-ABB3-4728-89BC-CE5DE8F70FCC}" presName="accent_2" presStyleCnt="0"/>
      <dgm:spPr/>
    </dgm:pt>
    <dgm:pt modelId="{5EDF40B5-ED07-4D2E-8DDE-8177538D28FC}" type="pres">
      <dgm:prSet presAssocID="{7724F86E-ABB3-4728-89BC-CE5DE8F70FCC}" presName="accentRepeatNode" presStyleLbl="solidFgAcc1" presStyleIdx="1" presStyleCnt="2"/>
      <dgm:spPr/>
    </dgm:pt>
  </dgm:ptLst>
  <dgm:cxnLst>
    <dgm:cxn modelId="{215CA415-E71F-44DD-88A4-09D7574F1FED}" type="presOf" srcId="{8A972D34-982D-4755-9821-904931214997}" destId="{C7EB584C-8B78-423B-AE56-99C99CDA2CC0}" srcOrd="0" destOrd="0" presId="urn:microsoft.com/office/officeart/2008/layout/VerticalCurvedList"/>
    <dgm:cxn modelId="{38CBB563-86B3-4D96-869D-92E0FBEE5567}" type="presOf" srcId="{7724F86E-ABB3-4728-89BC-CE5DE8F70FCC}" destId="{F25E56C4-BB2D-46B9-A1EE-F715CF95ED1B}" srcOrd="0" destOrd="0" presId="urn:microsoft.com/office/officeart/2008/layout/VerticalCurvedList"/>
    <dgm:cxn modelId="{C754CE6E-8480-4F4C-ABFC-5A58AFC92B97}" srcId="{5BFAEDED-7D7A-472D-926A-3C0E20805F60}" destId="{64934671-6AEC-4B3B-B204-3D9F5C11E8DF}" srcOrd="0" destOrd="0" parTransId="{4E9F722E-6758-493D-8455-0A35864E64C1}" sibTransId="{8A972D34-982D-4755-9821-904931214997}"/>
    <dgm:cxn modelId="{912D7399-0D84-48F6-A183-8E55189B73D5}" srcId="{5BFAEDED-7D7A-472D-926A-3C0E20805F60}" destId="{7724F86E-ABB3-4728-89BC-CE5DE8F70FCC}" srcOrd="1" destOrd="0" parTransId="{412F1B82-F7B9-4A73-AF0A-97A3261D6C14}" sibTransId="{444CD468-200A-48D0-B2B6-49B49A4785F0}"/>
    <dgm:cxn modelId="{860AC5B4-208D-4823-A96A-6262B6EB9A5E}" type="presOf" srcId="{5BFAEDED-7D7A-472D-926A-3C0E20805F60}" destId="{FB05B9C5-763B-4A94-AE0F-93D1ADCF1453}" srcOrd="0" destOrd="0" presId="urn:microsoft.com/office/officeart/2008/layout/VerticalCurvedList"/>
    <dgm:cxn modelId="{CDD3F2FF-E86C-4ACA-A075-351A5AE421DB}" type="presOf" srcId="{64934671-6AEC-4B3B-B204-3D9F5C11E8DF}" destId="{07000682-4A0D-408F-9CAE-DDF835D6EAB0}" srcOrd="0" destOrd="0" presId="urn:microsoft.com/office/officeart/2008/layout/VerticalCurvedList"/>
    <dgm:cxn modelId="{98535B12-9F82-4412-B75C-30B7C3902539}" type="presParOf" srcId="{FB05B9C5-763B-4A94-AE0F-93D1ADCF1453}" destId="{46B71AA7-A377-4010-B14B-832F49938E12}" srcOrd="0" destOrd="0" presId="urn:microsoft.com/office/officeart/2008/layout/VerticalCurvedList"/>
    <dgm:cxn modelId="{71D64E2A-6323-4055-B438-24CB40E9C51F}" type="presParOf" srcId="{46B71AA7-A377-4010-B14B-832F49938E12}" destId="{734051C5-3DCE-477A-8490-CA7B556E2F92}" srcOrd="0" destOrd="0" presId="urn:microsoft.com/office/officeart/2008/layout/VerticalCurvedList"/>
    <dgm:cxn modelId="{88B066CB-58ED-4E07-B8B1-661CD74E21AD}" type="presParOf" srcId="{734051C5-3DCE-477A-8490-CA7B556E2F92}" destId="{59998018-D9D2-4962-8816-817A07C634FB}" srcOrd="0" destOrd="0" presId="urn:microsoft.com/office/officeart/2008/layout/VerticalCurvedList"/>
    <dgm:cxn modelId="{B66EDA1E-F248-441F-A155-607179A72FD1}" type="presParOf" srcId="{734051C5-3DCE-477A-8490-CA7B556E2F92}" destId="{C7EB584C-8B78-423B-AE56-99C99CDA2CC0}" srcOrd="1" destOrd="0" presId="urn:microsoft.com/office/officeart/2008/layout/VerticalCurvedList"/>
    <dgm:cxn modelId="{1707947C-0D78-4920-9577-A11862DC9D1C}" type="presParOf" srcId="{734051C5-3DCE-477A-8490-CA7B556E2F92}" destId="{480A3120-D86A-48AA-BCB7-451029B08C6C}" srcOrd="2" destOrd="0" presId="urn:microsoft.com/office/officeart/2008/layout/VerticalCurvedList"/>
    <dgm:cxn modelId="{CA17B31C-F0E1-47FF-A48D-4D99C527CCA3}" type="presParOf" srcId="{734051C5-3DCE-477A-8490-CA7B556E2F92}" destId="{A0D44F04-DAC5-4D69-A01A-C7BE69F2B470}" srcOrd="3" destOrd="0" presId="urn:microsoft.com/office/officeart/2008/layout/VerticalCurvedList"/>
    <dgm:cxn modelId="{1984D6DB-7F2E-4575-BE15-50836969B4DB}" type="presParOf" srcId="{46B71AA7-A377-4010-B14B-832F49938E12}" destId="{07000682-4A0D-408F-9CAE-DDF835D6EAB0}" srcOrd="1" destOrd="0" presId="urn:microsoft.com/office/officeart/2008/layout/VerticalCurvedList"/>
    <dgm:cxn modelId="{4C515BD8-AC8A-4912-B1A3-F4F29C4A8D39}" type="presParOf" srcId="{46B71AA7-A377-4010-B14B-832F49938E12}" destId="{2965A46C-C38A-423B-B078-29FFFEC3A024}" srcOrd="2" destOrd="0" presId="urn:microsoft.com/office/officeart/2008/layout/VerticalCurvedList"/>
    <dgm:cxn modelId="{25311965-E34A-4225-821A-9B8A5B7C63CE}" type="presParOf" srcId="{2965A46C-C38A-423B-B078-29FFFEC3A024}" destId="{D5074FF7-6A03-4A90-A458-797BD9C436A9}" srcOrd="0" destOrd="0" presId="urn:microsoft.com/office/officeart/2008/layout/VerticalCurvedList"/>
    <dgm:cxn modelId="{E45D4F67-CA51-4A97-9F2A-A146640D73F5}" type="presParOf" srcId="{46B71AA7-A377-4010-B14B-832F49938E12}" destId="{F25E56C4-BB2D-46B9-A1EE-F715CF95ED1B}" srcOrd="3" destOrd="0" presId="urn:microsoft.com/office/officeart/2008/layout/VerticalCurvedList"/>
    <dgm:cxn modelId="{072A8280-1A75-4493-B171-DF25938AA59D}" type="presParOf" srcId="{46B71AA7-A377-4010-B14B-832F49938E12}" destId="{2A4D15C4-BE70-4E8A-AC23-085A7B6A4E12}" srcOrd="4" destOrd="0" presId="urn:microsoft.com/office/officeart/2008/layout/VerticalCurvedList"/>
    <dgm:cxn modelId="{BE80C508-FBA7-46AC-9006-7A349C167C71}" type="presParOf" srcId="{2A4D15C4-BE70-4E8A-AC23-085A7B6A4E12}" destId="{5EDF40B5-ED07-4D2E-8DDE-8177538D28F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28057DD-7A99-43E1-9E82-3593FEBED29E}" type="doc">
      <dgm:prSet loTypeId="urn:microsoft.com/office/officeart/2005/8/layout/hProcess9" loCatId="process" qsTypeId="urn:microsoft.com/office/officeart/2005/8/quickstyle/simple1" qsCatId="simple" csTypeId="urn:microsoft.com/office/officeart/2005/8/colors/accent4_2" csCatId="accent4" phldr="1"/>
      <dgm:spPr/>
    </dgm:pt>
    <dgm:pt modelId="{3E5E25CD-3349-4F6A-8C0E-28F5DA117615}">
      <dgm:prSet phldrT="[Текст]" custT="1"/>
      <dgm:spPr/>
      <dgm:t>
        <a:bodyPr/>
        <a:lstStyle/>
        <a:p>
          <a:r>
            <a:rPr lang="ru-RU" sz="1800" dirty="0"/>
            <a:t>Позволяет определить влияние отдельных факторов на изменение величины результативного показателя путем постепенной замены базисной величины каждого факторного показателя на отчетную. </a:t>
          </a:r>
          <a:endParaRPr lang="x-none" sz="1800" dirty="0"/>
        </a:p>
      </dgm:t>
    </dgm:pt>
    <dgm:pt modelId="{75D96B65-78D3-4E1E-9368-098188BFF89F}" type="parTrans" cxnId="{8DAC44D2-A51F-44AE-BA63-C3B30A16027B}">
      <dgm:prSet/>
      <dgm:spPr/>
      <dgm:t>
        <a:bodyPr/>
        <a:lstStyle/>
        <a:p>
          <a:endParaRPr lang="x-none"/>
        </a:p>
      </dgm:t>
    </dgm:pt>
    <dgm:pt modelId="{1AE0B19D-B82D-4836-8F83-5E1A62DD45A2}" type="sibTrans" cxnId="{8DAC44D2-A51F-44AE-BA63-C3B30A16027B}">
      <dgm:prSet/>
      <dgm:spPr/>
      <dgm:t>
        <a:bodyPr/>
        <a:lstStyle/>
        <a:p>
          <a:endParaRPr lang="x-none"/>
        </a:p>
      </dgm:t>
    </dgm:pt>
    <dgm:pt modelId="{F070CE4B-9330-43C4-94F6-504AB0B72E48}">
      <dgm:prSet phldrT="[Текст]" custT="1"/>
      <dgm:spPr/>
      <dgm:t>
        <a:bodyPr/>
        <a:lstStyle/>
        <a:p>
          <a:r>
            <a:rPr lang="ru-RU" sz="1800" dirty="0"/>
            <a:t>С этой целью определяют ряд условных величин результативного показателя, которые учитывают изменение одного, затем двух, трех и т.д. факторов, допуская, что остальные не меняются. </a:t>
          </a:r>
          <a:endParaRPr lang="x-none" sz="1800" dirty="0"/>
        </a:p>
      </dgm:t>
    </dgm:pt>
    <dgm:pt modelId="{C8587898-6A17-4EC1-AD3B-70080ED449B3}" type="parTrans" cxnId="{805D8A4C-4D04-4344-86A8-6740F9C876AE}">
      <dgm:prSet/>
      <dgm:spPr/>
      <dgm:t>
        <a:bodyPr/>
        <a:lstStyle/>
        <a:p>
          <a:endParaRPr lang="x-none"/>
        </a:p>
      </dgm:t>
    </dgm:pt>
    <dgm:pt modelId="{C9A5EFE4-3B41-4367-B93A-4B66AF0DFD46}" type="sibTrans" cxnId="{805D8A4C-4D04-4344-86A8-6740F9C876AE}">
      <dgm:prSet/>
      <dgm:spPr/>
      <dgm:t>
        <a:bodyPr/>
        <a:lstStyle/>
        <a:p>
          <a:endParaRPr lang="x-none"/>
        </a:p>
      </dgm:t>
    </dgm:pt>
    <dgm:pt modelId="{B4198A40-7017-4211-8903-247A4CF8D9F5}">
      <dgm:prSet phldrT="[Текст]" custT="1"/>
      <dgm:spPr/>
      <dgm:t>
        <a:bodyPr/>
        <a:lstStyle/>
        <a:p>
          <a:r>
            <a:rPr lang="ru-RU" sz="1800" dirty="0"/>
            <a:t>Сравнение величины результативного показателя до и после изменения уровня того или другого фактора позволяет элиминироваться от влияния всех факторов, кроме одного, и определить воздействие последнего на прирост результативного показателя</a:t>
          </a:r>
          <a:endParaRPr lang="x-none" sz="1800" dirty="0"/>
        </a:p>
      </dgm:t>
    </dgm:pt>
    <dgm:pt modelId="{3D740954-1ACB-4C4D-8952-CC0C3F065007}" type="parTrans" cxnId="{EDFAB1AD-AB42-4549-A286-56F702EF1CB7}">
      <dgm:prSet/>
      <dgm:spPr/>
      <dgm:t>
        <a:bodyPr/>
        <a:lstStyle/>
        <a:p>
          <a:endParaRPr lang="x-none"/>
        </a:p>
      </dgm:t>
    </dgm:pt>
    <dgm:pt modelId="{5C808454-84F1-40FF-B40D-EFBEA367FD97}" type="sibTrans" cxnId="{EDFAB1AD-AB42-4549-A286-56F702EF1CB7}">
      <dgm:prSet/>
      <dgm:spPr/>
      <dgm:t>
        <a:bodyPr/>
        <a:lstStyle/>
        <a:p>
          <a:endParaRPr lang="x-none"/>
        </a:p>
      </dgm:t>
    </dgm:pt>
    <dgm:pt modelId="{192E1EA9-2B0A-4C35-9759-3296F20B3CC9}" type="pres">
      <dgm:prSet presAssocID="{E28057DD-7A99-43E1-9E82-3593FEBED29E}" presName="CompostProcess" presStyleCnt="0">
        <dgm:presLayoutVars>
          <dgm:dir/>
          <dgm:resizeHandles val="exact"/>
        </dgm:presLayoutVars>
      </dgm:prSet>
      <dgm:spPr/>
    </dgm:pt>
    <dgm:pt modelId="{E5E3442A-8727-4829-9B1F-0D0760F26024}" type="pres">
      <dgm:prSet presAssocID="{E28057DD-7A99-43E1-9E82-3593FEBED29E}" presName="arrow" presStyleLbl="bgShp" presStyleIdx="0" presStyleCnt="1" custLinFactNeighborX="88"/>
      <dgm:spPr/>
    </dgm:pt>
    <dgm:pt modelId="{B12D0DDA-82A8-4ECE-B71C-9C6C16943FAD}" type="pres">
      <dgm:prSet presAssocID="{E28057DD-7A99-43E1-9E82-3593FEBED29E}" presName="linearProcess" presStyleCnt="0"/>
      <dgm:spPr/>
    </dgm:pt>
    <dgm:pt modelId="{2F583678-7964-4691-AC77-BDAB2EEC32AB}" type="pres">
      <dgm:prSet presAssocID="{3E5E25CD-3349-4F6A-8C0E-28F5DA117615}" presName="textNode" presStyleLbl="node1" presStyleIdx="0" presStyleCnt="3" custScaleY="1300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A7121C-95DB-44AA-A377-158365816B1A}" type="pres">
      <dgm:prSet presAssocID="{1AE0B19D-B82D-4836-8F83-5E1A62DD45A2}" presName="sibTrans" presStyleCnt="0"/>
      <dgm:spPr/>
    </dgm:pt>
    <dgm:pt modelId="{AC258C88-E1C3-49C5-89E0-54FE4C859C14}" type="pres">
      <dgm:prSet presAssocID="{F070CE4B-9330-43C4-94F6-504AB0B72E48}" presName="textNode" presStyleLbl="node1" presStyleIdx="1" presStyleCnt="3" custScaleY="127282" custLinFactNeighborX="4681" custLinFactNeighborY="15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F34237-6513-4C7A-BE55-A111493A23A0}" type="pres">
      <dgm:prSet presAssocID="{C9A5EFE4-3B41-4367-B93A-4B66AF0DFD46}" presName="sibTrans" presStyleCnt="0"/>
      <dgm:spPr/>
    </dgm:pt>
    <dgm:pt modelId="{3FE63774-7531-47AD-86FD-F91D66C2827E}" type="pres">
      <dgm:prSet presAssocID="{B4198A40-7017-4211-8903-247A4CF8D9F5}" presName="textNode" presStyleLbl="node1" presStyleIdx="2" presStyleCnt="3" custScaleX="111458" custScaleY="1435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5EEDA7C-342A-4A4C-B8D7-7D9F0C7566AD}" type="presOf" srcId="{B4198A40-7017-4211-8903-247A4CF8D9F5}" destId="{3FE63774-7531-47AD-86FD-F91D66C2827E}" srcOrd="0" destOrd="0" presId="urn:microsoft.com/office/officeart/2005/8/layout/hProcess9"/>
    <dgm:cxn modelId="{1A475659-C29F-48FD-BD89-19F91154EE06}" type="presOf" srcId="{F070CE4B-9330-43C4-94F6-504AB0B72E48}" destId="{AC258C88-E1C3-49C5-89E0-54FE4C859C14}" srcOrd="0" destOrd="0" presId="urn:microsoft.com/office/officeart/2005/8/layout/hProcess9"/>
    <dgm:cxn modelId="{FE71F09B-A486-4FF9-A741-CDAFDD0E4409}" type="presOf" srcId="{3E5E25CD-3349-4F6A-8C0E-28F5DA117615}" destId="{2F583678-7964-4691-AC77-BDAB2EEC32AB}" srcOrd="0" destOrd="0" presId="urn:microsoft.com/office/officeart/2005/8/layout/hProcess9"/>
    <dgm:cxn modelId="{EDFAB1AD-AB42-4549-A286-56F702EF1CB7}" srcId="{E28057DD-7A99-43E1-9E82-3593FEBED29E}" destId="{B4198A40-7017-4211-8903-247A4CF8D9F5}" srcOrd="2" destOrd="0" parTransId="{3D740954-1ACB-4C4D-8952-CC0C3F065007}" sibTransId="{5C808454-84F1-40FF-B40D-EFBEA367FD97}"/>
    <dgm:cxn modelId="{AC3938E9-FC00-42C2-93EA-38C4BBCCB2E3}" type="presOf" srcId="{E28057DD-7A99-43E1-9E82-3593FEBED29E}" destId="{192E1EA9-2B0A-4C35-9759-3296F20B3CC9}" srcOrd="0" destOrd="0" presId="urn:microsoft.com/office/officeart/2005/8/layout/hProcess9"/>
    <dgm:cxn modelId="{8DAC44D2-A51F-44AE-BA63-C3B30A16027B}" srcId="{E28057DD-7A99-43E1-9E82-3593FEBED29E}" destId="{3E5E25CD-3349-4F6A-8C0E-28F5DA117615}" srcOrd="0" destOrd="0" parTransId="{75D96B65-78D3-4E1E-9368-098188BFF89F}" sibTransId="{1AE0B19D-B82D-4836-8F83-5E1A62DD45A2}"/>
    <dgm:cxn modelId="{805D8A4C-4D04-4344-86A8-6740F9C876AE}" srcId="{E28057DD-7A99-43E1-9E82-3593FEBED29E}" destId="{F070CE4B-9330-43C4-94F6-504AB0B72E48}" srcOrd="1" destOrd="0" parTransId="{C8587898-6A17-4EC1-AD3B-70080ED449B3}" sibTransId="{C9A5EFE4-3B41-4367-B93A-4B66AF0DFD46}"/>
    <dgm:cxn modelId="{85C27E06-89B8-4A10-80A6-89A27B392976}" type="presParOf" srcId="{192E1EA9-2B0A-4C35-9759-3296F20B3CC9}" destId="{E5E3442A-8727-4829-9B1F-0D0760F26024}" srcOrd="0" destOrd="0" presId="urn:microsoft.com/office/officeart/2005/8/layout/hProcess9"/>
    <dgm:cxn modelId="{A2483A79-25D8-4A01-83E9-89A8905785DE}" type="presParOf" srcId="{192E1EA9-2B0A-4C35-9759-3296F20B3CC9}" destId="{B12D0DDA-82A8-4ECE-B71C-9C6C16943FAD}" srcOrd="1" destOrd="0" presId="urn:microsoft.com/office/officeart/2005/8/layout/hProcess9"/>
    <dgm:cxn modelId="{03890D58-F486-4CF1-B9FF-F8DFC33C8310}" type="presParOf" srcId="{B12D0DDA-82A8-4ECE-B71C-9C6C16943FAD}" destId="{2F583678-7964-4691-AC77-BDAB2EEC32AB}" srcOrd="0" destOrd="0" presId="urn:microsoft.com/office/officeart/2005/8/layout/hProcess9"/>
    <dgm:cxn modelId="{0532D0D7-D368-4C05-AE89-B2EDDA622716}" type="presParOf" srcId="{B12D0DDA-82A8-4ECE-B71C-9C6C16943FAD}" destId="{BFA7121C-95DB-44AA-A377-158365816B1A}" srcOrd="1" destOrd="0" presId="urn:microsoft.com/office/officeart/2005/8/layout/hProcess9"/>
    <dgm:cxn modelId="{2BE565AD-272F-47CC-B60B-A6C4ACB1B0EB}" type="presParOf" srcId="{B12D0DDA-82A8-4ECE-B71C-9C6C16943FAD}" destId="{AC258C88-E1C3-49C5-89E0-54FE4C859C14}" srcOrd="2" destOrd="0" presId="urn:microsoft.com/office/officeart/2005/8/layout/hProcess9"/>
    <dgm:cxn modelId="{DF33BF7C-4859-4B4C-BC6D-44CC335CF74C}" type="presParOf" srcId="{B12D0DDA-82A8-4ECE-B71C-9C6C16943FAD}" destId="{D9F34237-6513-4C7A-BE55-A111493A23A0}" srcOrd="3" destOrd="0" presId="urn:microsoft.com/office/officeart/2005/8/layout/hProcess9"/>
    <dgm:cxn modelId="{DD0CBEA3-812D-4CBA-83BF-4B7AFC173330}" type="presParOf" srcId="{B12D0DDA-82A8-4ECE-B71C-9C6C16943FAD}" destId="{3FE63774-7531-47AD-86FD-F91D66C2827E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CCEF466-2C0D-4FD5-A560-C78FDDF77CC1}" type="doc">
      <dgm:prSet loTypeId="urn:microsoft.com/office/officeart/2008/layout/PictureAccentList" loCatId="picture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x-none"/>
        </a:p>
      </dgm:t>
    </dgm:pt>
    <dgm:pt modelId="{EB5AA7C7-2741-425B-98B7-C36781CA39A8}">
      <dgm:prSet phldrT="[Текст]"/>
      <dgm:spPr/>
      <dgm:t>
        <a:bodyPr/>
        <a:lstStyle/>
        <a:p>
          <a:r>
            <a:rPr lang="ru-RU" dirty="0"/>
            <a:t>Используя способ цепной подстановки, рекомендуется придерживаться определенной последовательности расчетов: </a:t>
          </a:r>
          <a:endParaRPr lang="x-none" dirty="0"/>
        </a:p>
      </dgm:t>
    </dgm:pt>
    <dgm:pt modelId="{C88369EE-692E-417D-8075-236E4788200E}" type="parTrans" cxnId="{9CED1C72-1663-42A7-AE3A-9FABFC606F39}">
      <dgm:prSet/>
      <dgm:spPr/>
      <dgm:t>
        <a:bodyPr/>
        <a:lstStyle/>
        <a:p>
          <a:endParaRPr lang="x-none"/>
        </a:p>
      </dgm:t>
    </dgm:pt>
    <dgm:pt modelId="{93514B9D-B2B7-44C8-8D7D-F3240FDF68B0}" type="sibTrans" cxnId="{9CED1C72-1663-42A7-AE3A-9FABFC606F39}">
      <dgm:prSet/>
      <dgm:spPr/>
      <dgm:t>
        <a:bodyPr/>
        <a:lstStyle/>
        <a:p>
          <a:endParaRPr lang="x-none"/>
        </a:p>
      </dgm:t>
    </dgm:pt>
    <dgm:pt modelId="{690C5715-9227-46D4-A549-CFBE9081ECC9}">
      <dgm:prSet phldrT="[Текст]"/>
      <dgm:spPr/>
      <dgm:t>
        <a:bodyPr/>
        <a:lstStyle/>
        <a:p>
          <a:r>
            <a:rPr lang="ru-RU" dirty="0"/>
            <a:t>в первую очередь нужно учитывать изменение количественных, а затем качественных показателей. </a:t>
          </a:r>
          <a:endParaRPr lang="x-none" dirty="0"/>
        </a:p>
      </dgm:t>
    </dgm:pt>
    <dgm:pt modelId="{1178C483-E9EE-450C-A8D3-73C82AFBD5BE}" type="parTrans" cxnId="{CA5E6DA9-4D90-4189-93BC-222405D5553A}">
      <dgm:prSet/>
      <dgm:spPr/>
      <dgm:t>
        <a:bodyPr/>
        <a:lstStyle/>
        <a:p>
          <a:endParaRPr lang="x-none"/>
        </a:p>
      </dgm:t>
    </dgm:pt>
    <dgm:pt modelId="{A3BD4CF3-44B3-44BE-8723-F5BD7BAFEFE9}" type="sibTrans" cxnId="{CA5E6DA9-4D90-4189-93BC-222405D5553A}">
      <dgm:prSet/>
      <dgm:spPr/>
      <dgm:t>
        <a:bodyPr/>
        <a:lstStyle/>
        <a:p>
          <a:endParaRPr lang="x-none"/>
        </a:p>
      </dgm:t>
    </dgm:pt>
    <dgm:pt modelId="{7B3787E1-A77E-457F-9BD8-36BF5A24574E}">
      <dgm:prSet phldrT="[Текст]"/>
      <dgm:spPr/>
      <dgm:t>
        <a:bodyPr/>
        <a:lstStyle/>
        <a:p>
          <a:r>
            <a:rPr lang="ru-RU" dirty="0"/>
            <a:t>если же имеется несколько количественных и несколько качественных показателей, то сначала следует изменить величину факторов первого уровня подчинения, а потом более низкого. </a:t>
          </a:r>
          <a:endParaRPr lang="x-none" dirty="0"/>
        </a:p>
      </dgm:t>
    </dgm:pt>
    <dgm:pt modelId="{11035A08-39E0-4276-8F01-699F1537D0D4}" type="parTrans" cxnId="{AC1BE4AA-F3AA-4061-A3DB-E66621D6EA55}">
      <dgm:prSet/>
      <dgm:spPr/>
      <dgm:t>
        <a:bodyPr/>
        <a:lstStyle/>
        <a:p>
          <a:endParaRPr lang="x-none"/>
        </a:p>
      </dgm:t>
    </dgm:pt>
    <dgm:pt modelId="{D055AF75-60C9-43FA-B43E-4841EF2D43B1}" type="sibTrans" cxnId="{AC1BE4AA-F3AA-4061-A3DB-E66621D6EA55}">
      <dgm:prSet/>
      <dgm:spPr/>
      <dgm:t>
        <a:bodyPr/>
        <a:lstStyle/>
        <a:p>
          <a:endParaRPr lang="x-none"/>
        </a:p>
      </dgm:t>
    </dgm:pt>
    <dgm:pt modelId="{E579A8F1-1BA3-4B7D-8444-5D2472CC40BE}" type="pres">
      <dgm:prSet presAssocID="{6CCEF466-2C0D-4FD5-A560-C78FDDF77CC1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4CC3FD0-84ED-467B-988B-8C7083F33B50}" type="pres">
      <dgm:prSet presAssocID="{EB5AA7C7-2741-425B-98B7-C36781CA39A8}" presName="root" presStyleCnt="0">
        <dgm:presLayoutVars>
          <dgm:chMax/>
          <dgm:chPref val="4"/>
        </dgm:presLayoutVars>
      </dgm:prSet>
      <dgm:spPr/>
    </dgm:pt>
    <dgm:pt modelId="{956F99AC-3DCD-4E68-B396-61D8C312BCB3}" type="pres">
      <dgm:prSet presAssocID="{EB5AA7C7-2741-425B-98B7-C36781CA39A8}" presName="rootComposite" presStyleCnt="0">
        <dgm:presLayoutVars/>
      </dgm:prSet>
      <dgm:spPr/>
    </dgm:pt>
    <dgm:pt modelId="{81F4CAF2-63D2-41F3-92D8-36E28158C291}" type="pres">
      <dgm:prSet presAssocID="{EB5AA7C7-2741-425B-98B7-C36781CA39A8}" presName="rootText" presStyleLbl="node0" presStyleIdx="0" presStyleCnt="1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412FB2F4-46F7-4226-8335-59358B7F3A07}" type="pres">
      <dgm:prSet presAssocID="{EB5AA7C7-2741-425B-98B7-C36781CA39A8}" presName="childShape" presStyleCnt="0">
        <dgm:presLayoutVars>
          <dgm:chMax val="0"/>
          <dgm:chPref val="0"/>
        </dgm:presLayoutVars>
      </dgm:prSet>
      <dgm:spPr/>
    </dgm:pt>
    <dgm:pt modelId="{21E8AF17-E212-443B-982E-68801F94630B}" type="pres">
      <dgm:prSet presAssocID="{690C5715-9227-46D4-A549-CFBE9081ECC9}" presName="childComposite" presStyleCnt="0">
        <dgm:presLayoutVars>
          <dgm:chMax val="0"/>
          <dgm:chPref val="0"/>
        </dgm:presLayoutVars>
      </dgm:prSet>
      <dgm:spPr/>
    </dgm:pt>
    <dgm:pt modelId="{5D742521-D6AA-4B59-9CE4-DCCEF20E7060}" type="pres">
      <dgm:prSet presAssocID="{690C5715-9227-46D4-A549-CFBE9081ECC9}" presName="Image" presStyleLbl="node1" presStyleIdx="0" presStyleCnt="2"/>
      <dgm:spPr/>
    </dgm:pt>
    <dgm:pt modelId="{2EFBE179-39A9-41E8-B9DB-15653721410E}" type="pres">
      <dgm:prSet presAssocID="{690C5715-9227-46D4-A549-CFBE9081ECC9}" presName="childText" presStyleLbl="l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EA9244-E390-4B92-B71D-749DCD468893}" type="pres">
      <dgm:prSet presAssocID="{7B3787E1-A77E-457F-9BD8-36BF5A24574E}" presName="childComposite" presStyleCnt="0">
        <dgm:presLayoutVars>
          <dgm:chMax val="0"/>
          <dgm:chPref val="0"/>
        </dgm:presLayoutVars>
      </dgm:prSet>
      <dgm:spPr/>
    </dgm:pt>
    <dgm:pt modelId="{0FB3F575-E8A6-485F-9059-D1BECFCDC507}" type="pres">
      <dgm:prSet presAssocID="{7B3787E1-A77E-457F-9BD8-36BF5A24574E}" presName="Image" presStyleLbl="node1" presStyleIdx="1" presStyleCnt="2"/>
      <dgm:spPr/>
    </dgm:pt>
    <dgm:pt modelId="{D12BA126-1E78-420B-8363-491686B25A1D}" type="pres">
      <dgm:prSet presAssocID="{7B3787E1-A77E-457F-9BD8-36BF5A24574E}" presName="childText" presStyleLbl="lnNode1" presStyleIdx="1" presStyleCnt="2" custLinFactNeighborY="-498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0DA9B9F-2776-4CF4-95AA-F42C8040C689}" type="presOf" srcId="{6CCEF466-2C0D-4FD5-A560-C78FDDF77CC1}" destId="{E579A8F1-1BA3-4B7D-8444-5D2472CC40BE}" srcOrd="0" destOrd="0" presId="urn:microsoft.com/office/officeart/2008/layout/PictureAccentList"/>
    <dgm:cxn modelId="{DB51A07C-4905-4B2B-958A-A653241F3A9A}" type="presOf" srcId="{7B3787E1-A77E-457F-9BD8-36BF5A24574E}" destId="{D12BA126-1E78-420B-8363-491686B25A1D}" srcOrd="0" destOrd="0" presId="urn:microsoft.com/office/officeart/2008/layout/PictureAccentList"/>
    <dgm:cxn modelId="{CA5E6DA9-4D90-4189-93BC-222405D5553A}" srcId="{EB5AA7C7-2741-425B-98B7-C36781CA39A8}" destId="{690C5715-9227-46D4-A549-CFBE9081ECC9}" srcOrd="0" destOrd="0" parTransId="{1178C483-E9EE-450C-A8D3-73C82AFBD5BE}" sibTransId="{A3BD4CF3-44B3-44BE-8723-F5BD7BAFEFE9}"/>
    <dgm:cxn modelId="{9CED1C72-1663-42A7-AE3A-9FABFC606F39}" srcId="{6CCEF466-2C0D-4FD5-A560-C78FDDF77CC1}" destId="{EB5AA7C7-2741-425B-98B7-C36781CA39A8}" srcOrd="0" destOrd="0" parTransId="{C88369EE-692E-417D-8075-236E4788200E}" sibTransId="{93514B9D-B2B7-44C8-8D7D-F3240FDF68B0}"/>
    <dgm:cxn modelId="{AC1BE4AA-F3AA-4061-A3DB-E66621D6EA55}" srcId="{EB5AA7C7-2741-425B-98B7-C36781CA39A8}" destId="{7B3787E1-A77E-457F-9BD8-36BF5A24574E}" srcOrd="1" destOrd="0" parTransId="{11035A08-39E0-4276-8F01-699F1537D0D4}" sibTransId="{D055AF75-60C9-43FA-B43E-4841EF2D43B1}"/>
    <dgm:cxn modelId="{511D9F3D-678E-4974-BBDD-E16E3163713D}" type="presOf" srcId="{690C5715-9227-46D4-A549-CFBE9081ECC9}" destId="{2EFBE179-39A9-41E8-B9DB-15653721410E}" srcOrd="0" destOrd="0" presId="urn:microsoft.com/office/officeart/2008/layout/PictureAccentList"/>
    <dgm:cxn modelId="{436061E7-9138-4FBC-B377-15E12086FEFE}" type="presOf" srcId="{EB5AA7C7-2741-425B-98B7-C36781CA39A8}" destId="{81F4CAF2-63D2-41F3-92D8-36E28158C291}" srcOrd="0" destOrd="0" presId="urn:microsoft.com/office/officeart/2008/layout/PictureAccentList"/>
    <dgm:cxn modelId="{7270696C-4EB7-4A94-8BCB-09E54B2DB1ED}" type="presParOf" srcId="{E579A8F1-1BA3-4B7D-8444-5D2472CC40BE}" destId="{54CC3FD0-84ED-467B-988B-8C7083F33B50}" srcOrd="0" destOrd="0" presId="urn:microsoft.com/office/officeart/2008/layout/PictureAccentList"/>
    <dgm:cxn modelId="{2971B036-680D-4B38-B104-20DBD99212F1}" type="presParOf" srcId="{54CC3FD0-84ED-467B-988B-8C7083F33B50}" destId="{956F99AC-3DCD-4E68-B396-61D8C312BCB3}" srcOrd="0" destOrd="0" presId="urn:microsoft.com/office/officeart/2008/layout/PictureAccentList"/>
    <dgm:cxn modelId="{091CD77E-3DE2-4838-B9BD-9218EE5D4D45}" type="presParOf" srcId="{956F99AC-3DCD-4E68-B396-61D8C312BCB3}" destId="{81F4CAF2-63D2-41F3-92D8-36E28158C291}" srcOrd="0" destOrd="0" presId="urn:microsoft.com/office/officeart/2008/layout/PictureAccentList"/>
    <dgm:cxn modelId="{DABA6143-E456-49F6-9A2A-90AE915FA0D3}" type="presParOf" srcId="{54CC3FD0-84ED-467B-988B-8C7083F33B50}" destId="{412FB2F4-46F7-4226-8335-59358B7F3A07}" srcOrd="1" destOrd="0" presId="urn:microsoft.com/office/officeart/2008/layout/PictureAccentList"/>
    <dgm:cxn modelId="{B0FD5367-D231-483B-9B2B-ADF34B16EFE1}" type="presParOf" srcId="{412FB2F4-46F7-4226-8335-59358B7F3A07}" destId="{21E8AF17-E212-443B-982E-68801F94630B}" srcOrd="0" destOrd="0" presId="urn:microsoft.com/office/officeart/2008/layout/PictureAccentList"/>
    <dgm:cxn modelId="{E112D49F-CC93-4730-8FE0-08452E9BE485}" type="presParOf" srcId="{21E8AF17-E212-443B-982E-68801F94630B}" destId="{5D742521-D6AA-4B59-9CE4-DCCEF20E7060}" srcOrd="0" destOrd="0" presId="urn:microsoft.com/office/officeart/2008/layout/PictureAccentList"/>
    <dgm:cxn modelId="{9207F0DB-1FD8-4A2E-A651-06A0102FB4A2}" type="presParOf" srcId="{21E8AF17-E212-443B-982E-68801F94630B}" destId="{2EFBE179-39A9-41E8-B9DB-15653721410E}" srcOrd="1" destOrd="0" presId="urn:microsoft.com/office/officeart/2008/layout/PictureAccentList"/>
    <dgm:cxn modelId="{2BCD1CEF-BBF3-4253-AECD-DA067705F51A}" type="presParOf" srcId="{412FB2F4-46F7-4226-8335-59358B7F3A07}" destId="{F6EA9244-E390-4B92-B71D-749DCD468893}" srcOrd="1" destOrd="0" presId="urn:microsoft.com/office/officeart/2008/layout/PictureAccentList"/>
    <dgm:cxn modelId="{336C5A00-A883-4947-8FE4-54F1EFBC9BFA}" type="presParOf" srcId="{F6EA9244-E390-4B92-B71D-749DCD468893}" destId="{0FB3F575-E8A6-485F-9059-D1BECFCDC507}" srcOrd="0" destOrd="0" presId="urn:microsoft.com/office/officeart/2008/layout/PictureAccentList"/>
    <dgm:cxn modelId="{C894D69E-80DD-4170-A057-87E572FB770E}" type="presParOf" srcId="{F6EA9244-E390-4B92-B71D-749DCD468893}" destId="{D12BA126-1E78-420B-8363-491686B25A1D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94C1E37-5DB6-4F4C-8156-57A4C640EE07}" type="doc">
      <dgm:prSet loTypeId="urn:microsoft.com/office/officeart/2008/layout/VerticalCurvedList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x-none"/>
        </a:p>
      </dgm:t>
    </dgm:pt>
    <dgm:pt modelId="{C83F3E06-2EED-4CB5-B77E-D2A5D239D1D2}">
      <dgm:prSet phldrT="[Текст]"/>
      <dgm:spPr/>
      <dgm:t>
        <a:bodyPr/>
        <a:lstStyle/>
        <a:p>
          <a:r>
            <a:rPr lang="ru-RU" dirty="0"/>
            <a:t>Способ цепных подстановок позволяет определить влияние отдельных факторов на изменение величины результативного показателя путем постепенной замены базисной величины каждого факторного показателя на отчетную.  </a:t>
          </a:r>
          <a:endParaRPr lang="x-none" dirty="0"/>
        </a:p>
      </dgm:t>
    </dgm:pt>
    <dgm:pt modelId="{74726D2D-D307-4674-9955-C813919AB3F7}" type="parTrans" cxnId="{441FC0B6-CDFA-4A60-9EC0-943446EE8B57}">
      <dgm:prSet/>
      <dgm:spPr/>
      <dgm:t>
        <a:bodyPr/>
        <a:lstStyle/>
        <a:p>
          <a:endParaRPr lang="x-none"/>
        </a:p>
      </dgm:t>
    </dgm:pt>
    <dgm:pt modelId="{8B742CC3-FBCF-4FF2-AC3D-E754538FA188}" type="sibTrans" cxnId="{441FC0B6-CDFA-4A60-9EC0-943446EE8B57}">
      <dgm:prSet/>
      <dgm:spPr/>
      <dgm:t>
        <a:bodyPr/>
        <a:lstStyle/>
        <a:p>
          <a:endParaRPr lang="x-none"/>
        </a:p>
      </dgm:t>
    </dgm:pt>
    <dgm:pt modelId="{225BE2FD-E318-457D-B467-6FE68A78391E}">
      <dgm:prSet phldrT="[Текст]"/>
      <dgm:spPr/>
      <dgm:t>
        <a:bodyPr/>
        <a:lstStyle/>
        <a:p>
          <a:r>
            <a:rPr lang="ru-RU" dirty="0"/>
            <a:t>При применении данного способа необходимо соблюдать ряд  требований: соблюдение порядка количественных и качественных показателей.</a:t>
          </a:r>
          <a:endParaRPr lang="x-none" dirty="0"/>
        </a:p>
      </dgm:t>
    </dgm:pt>
    <dgm:pt modelId="{77C62984-1D5A-453E-98AE-5D396CF9CFED}" type="parTrans" cxnId="{FF4E6414-8961-4F0C-9C7B-82CF40321321}">
      <dgm:prSet/>
      <dgm:spPr/>
      <dgm:t>
        <a:bodyPr/>
        <a:lstStyle/>
        <a:p>
          <a:endParaRPr lang="x-none"/>
        </a:p>
      </dgm:t>
    </dgm:pt>
    <dgm:pt modelId="{D177847A-358A-4D91-9AB3-B04BB938AEDF}" type="sibTrans" cxnId="{FF4E6414-8961-4F0C-9C7B-82CF40321321}">
      <dgm:prSet/>
      <dgm:spPr/>
      <dgm:t>
        <a:bodyPr/>
        <a:lstStyle/>
        <a:p>
          <a:endParaRPr lang="x-none"/>
        </a:p>
      </dgm:t>
    </dgm:pt>
    <dgm:pt modelId="{72D6F179-E74B-452A-B860-453FFA7DBEBE}" type="pres">
      <dgm:prSet presAssocID="{994C1E37-5DB6-4F4C-8156-57A4C640EE0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5F9E5B91-8377-43D0-87E5-6170188FAD4C}" type="pres">
      <dgm:prSet presAssocID="{994C1E37-5DB6-4F4C-8156-57A4C640EE07}" presName="Name1" presStyleCnt="0"/>
      <dgm:spPr/>
    </dgm:pt>
    <dgm:pt modelId="{84092CC6-2661-4EE7-BD14-0A15C769C1E9}" type="pres">
      <dgm:prSet presAssocID="{994C1E37-5DB6-4F4C-8156-57A4C640EE07}" presName="cycle" presStyleCnt="0"/>
      <dgm:spPr/>
    </dgm:pt>
    <dgm:pt modelId="{FEF8C586-F91B-456A-999F-12497025AAEE}" type="pres">
      <dgm:prSet presAssocID="{994C1E37-5DB6-4F4C-8156-57A4C640EE07}" presName="srcNode" presStyleLbl="node1" presStyleIdx="0" presStyleCnt="2"/>
      <dgm:spPr/>
    </dgm:pt>
    <dgm:pt modelId="{916CFAA1-8B2B-42CF-BE53-39D653064B04}" type="pres">
      <dgm:prSet presAssocID="{994C1E37-5DB6-4F4C-8156-57A4C640EE07}" presName="conn" presStyleLbl="parChTrans1D2" presStyleIdx="0" presStyleCnt="1"/>
      <dgm:spPr/>
      <dgm:t>
        <a:bodyPr/>
        <a:lstStyle/>
        <a:p>
          <a:endParaRPr lang="ru-RU"/>
        </a:p>
      </dgm:t>
    </dgm:pt>
    <dgm:pt modelId="{ADD9F936-AAD2-4432-ABC3-B8CD2E72B9F3}" type="pres">
      <dgm:prSet presAssocID="{994C1E37-5DB6-4F4C-8156-57A4C640EE07}" presName="extraNode" presStyleLbl="node1" presStyleIdx="0" presStyleCnt="2"/>
      <dgm:spPr/>
    </dgm:pt>
    <dgm:pt modelId="{31739F55-8844-40C6-AF76-D42275A941ED}" type="pres">
      <dgm:prSet presAssocID="{994C1E37-5DB6-4F4C-8156-57A4C640EE07}" presName="dstNode" presStyleLbl="node1" presStyleIdx="0" presStyleCnt="2"/>
      <dgm:spPr/>
    </dgm:pt>
    <dgm:pt modelId="{0704C422-318F-4E62-848A-C9C90EB8BFEA}" type="pres">
      <dgm:prSet presAssocID="{C83F3E06-2EED-4CB5-B77E-D2A5D239D1D2}" presName="text_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EDF1DC-B4A3-4569-B515-6E2F0AAA99FE}" type="pres">
      <dgm:prSet presAssocID="{C83F3E06-2EED-4CB5-B77E-D2A5D239D1D2}" presName="accent_1" presStyleCnt="0"/>
      <dgm:spPr/>
    </dgm:pt>
    <dgm:pt modelId="{4EDADE33-9742-4AF3-A06E-5DFACD08607B}" type="pres">
      <dgm:prSet presAssocID="{C83F3E06-2EED-4CB5-B77E-D2A5D239D1D2}" presName="accentRepeatNode" presStyleLbl="solidFgAcc1" presStyleIdx="0" presStyleCnt="2"/>
      <dgm:spPr/>
    </dgm:pt>
    <dgm:pt modelId="{156AEF88-1493-4568-BB75-079FB537825C}" type="pres">
      <dgm:prSet presAssocID="{225BE2FD-E318-457D-B467-6FE68A78391E}" presName="text_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A52704-45BF-49C2-B507-D076E2AD9E39}" type="pres">
      <dgm:prSet presAssocID="{225BE2FD-E318-457D-B467-6FE68A78391E}" presName="accent_2" presStyleCnt="0"/>
      <dgm:spPr/>
    </dgm:pt>
    <dgm:pt modelId="{B414272F-8C8B-4800-9CDA-3804269536E6}" type="pres">
      <dgm:prSet presAssocID="{225BE2FD-E318-457D-B467-6FE68A78391E}" presName="accentRepeatNode" presStyleLbl="solidFgAcc1" presStyleIdx="1" presStyleCnt="2"/>
      <dgm:spPr/>
    </dgm:pt>
  </dgm:ptLst>
  <dgm:cxnLst>
    <dgm:cxn modelId="{B3F7AF96-F268-4474-85D7-4E8F89C1EFC8}" type="presOf" srcId="{8B742CC3-FBCF-4FF2-AC3D-E754538FA188}" destId="{916CFAA1-8B2B-42CF-BE53-39D653064B04}" srcOrd="0" destOrd="0" presId="urn:microsoft.com/office/officeart/2008/layout/VerticalCurvedList"/>
    <dgm:cxn modelId="{0D74FFF2-9838-4448-8F27-B34981B4A27C}" type="presOf" srcId="{225BE2FD-E318-457D-B467-6FE68A78391E}" destId="{156AEF88-1493-4568-BB75-079FB537825C}" srcOrd="0" destOrd="0" presId="urn:microsoft.com/office/officeart/2008/layout/VerticalCurvedList"/>
    <dgm:cxn modelId="{A27B2BC4-3656-4977-B8C3-79CD061EE3BE}" type="presOf" srcId="{994C1E37-5DB6-4F4C-8156-57A4C640EE07}" destId="{72D6F179-E74B-452A-B860-453FFA7DBEBE}" srcOrd="0" destOrd="0" presId="urn:microsoft.com/office/officeart/2008/layout/VerticalCurvedList"/>
    <dgm:cxn modelId="{E0801344-0019-421A-A34A-D77578AEC554}" type="presOf" srcId="{C83F3E06-2EED-4CB5-B77E-D2A5D239D1D2}" destId="{0704C422-318F-4E62-848A-C9C90EB8BFEA}" srcOrd="0" destOrd="0" presId="urn:microsoft.com/office/officeart/2008/layout/VerticalCurvedList"/>
    <dgm:cxn modelId="{FF4E6414-8961-4F0C-9C7B-82CF40321321}" srcId="{994C1E37-5DB6-4F4C-8156-57A4C640EE07}" destId="{225BE2FD-E318-457D-B467-6FE68A78391E}" srcOrd="1" destOrd="0" parTransId="{77C62984-1D5A-453E-98AE-5D396CF9CFED}" sibTransId="{D177847A-358A-4D91-9AB3-B04BB938AEDF}"/>
    <dgm:cxn modelId="{441FC0B6-CDFA-4A60-9EC0-943446EE8B57}" srcId="{994C1E37-5DB6-4F4C-8156-57A4C640EE07}" destId="{C83F3E06-2EED-4CB5-B77E-D2A5D239D1D2}" srcOrd="0" destOrd="0" parTransId="{74726D2D-D307-4674-9955-C813919AB3F7}" sibTransId="{8B742CC3-FBCF-4FF2-AC3D-E754538FA188}"/>
    <dgm:cxn modelId="{6A9A415F-6C73-4F4A-88C1-8092B49D81FD}" type="presParOf" srcId="{72D6F179-E74B-452A-B860-453FFA7DBEBE}" destId="{5F9E5B91-8377-43D0-87E5-6170188FAD4C}" srcOrd="0" destOrd="0" presId="urn:microsoft.com/office/officeart/2008/layout/VerticalCurvedList"/>
    <dgm:cxn modelId="{822F8BA2-E32B-4012-B362-276BCB477D87}" type="presParOf" srcId="{5F9E5B91-8377-43D0-87E5-6170188FAD4C}" destId="{84092CC6-2661-4EE7-BD14-0A15C769C1E9}" srcOrd="0" destOrd="0" presId="urn:microsoft.com/office/officeart/2008/layout/VerticalCurvedList"/>
    <dgm:cxn modelId="{38475A77-EAFC-4015-BEAB-A662883F557C}" type="presParOf" srcId="{84092CC6-2661-4EE7-BD14-0A15C769C1E9}" destId="{FEF8C586-F91B-456A-999F-12497025AAEE}" srcOrd="0" destOrd="0" presId="urn:microsoft.com/office/officeart/2008/layout/VerticalCurvedList"/>
    <dgm:cxn modelId="{6B91BA2B-E623-4F7C-BB92-E5B6E2816685}" type="presParOf" srcId="{84092CC6-2661-4EE7-BD14-0A15C769C1E9}" destId="{916CFAA1-8B2B-42CF-BE53-39D653064B04}" srcOrd="1" destOrd="0" presId="urn:microsoft.com/office/officeart/2008/layout/VerticalCurvedList"/>
    <dgm:cxn modelId="{4D535EEE-3A8E-4D9B-8FAF-FBA20DD2DB11}" type="presParOf" srcId="{84092CC6-2661-4EE7-BD14-0A15C769C1E9}" destId="{ADD9F936-AAD2-4432-ABC3-B8CD2E72B9F3}" srcOrd="2" destOrd="0" presId="urn:microsoft.com/office/officeart/2008/layout/VerticalCurvedList"/>
    <dgm:cxn modelId="{4A764940-9866-4047-904B-CA91F86F2B7A}" type="presParOf" srcId="{84092CC6-2661-4EE7-BD14-0A15C769C1E9}" destId="{31739F55-8844-40C6-AF76-D42275A941ED}" srcOrd="3" destOrd="0" presId="urn:microsoft.com/office/officeart/2008/layout/VerticalCurvedList"/>
    <dgm:cxn modelId="{7F10D6C6-897B-45E0-BB55-4957F22845BC}" type="presParOf" srcId="{5F9E5B91-8377-43D0-87E5-6170188FAD4C}" destId="{0704C422-318F-4E62-848A-C9C90EB8BFEA}" srcOrd="1" destOrd="0" presId="urn:microsoft.com/office/officeart/2008/layout/VerticalCurvedList"/>
    <dgm:cxn modelId="{29E2A11C-1B79-4930-BAD7-5EEB5CA3D8AE}" type="presParOf" srcId="{5F9E5B91-8377-43D0-87E5-6170188FAD4C}" destId="{9EEDF1DC-B4A3-4569-B515-6E2F0AAA99FE}" srcOrd="2" destOrd="0" presId="urn:microsoft.com/office/officeart/2008/layout/VerticalCurvedList"/>
    <dgm:cxn modelId="{AF529022-31DC-437E-9CF2-ED537112315E}" type="presParOf" srcId="{9EEDF1DC-B4A3-4569-B515-6E2F0AAA99FE}" destId="{4EDADE33-9742-4AF3-A06E-5DFACD08607B}" srcOrd="0" destOrd="0" presId="urn:microsoft.com/office/officeart/2008/layout/VerticalCurvedList"/>
    <dgm:cxn modelId="{BD305DD7-0046-4023-A789-FD5D99DB63B5}" type="presParOf" srcId="{5F9E5B91-8377-43D0-87E5-6170188FAD4C}" destId="{156AEF88-1493-4568-BB75-079FB537825C}" srcOrd="3" destOrd="0" presId="urn:microsoft.com/office/officeart/2008/layout/VerticalCurvedList"/>
    <dgm:cxn modelId="{DAA088C9-59C8-4BD9-A6A0-64561743CAF6}" type="presParOf" srcId="{5F9E5B91-8377-43D0-87E5-6170188FAD4C}" destId="{62A52704-45BF-49C2-B507-D076E2AD9E39}" srcOrd="4" destOrd="0" presId="urn:microsoft.com/office/officeart/2008/layout/VerticalCurvedList"/>
    <dgm:cxn modelId="{7E45D5F2-BC5B-4BAF-A0D4-DB5E2E057672}" type="presParOf" srcId="{62A52704-45BF-49C2-B507-D076E2AD9E39}" destId="{B414272F-8C8B-4800-9CDA-3804269536E6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C7BC1DF-208D-4F1E-9B84-8F0734356527}" type="doc">
      <dgm:prSet loTypeId="urn:microsoft.com/office/officeart/2005/8/layout/cycle8" loCatId="cycle" qsTypeId="urn:microsoft.com/office/officeart/2005/8/quickstyle/simple1" qsCatId="simple" csTypeId="urn:microsoft.com/office/officeart/2005/8/colors/colorful1#1" csCatId="colorful" phldr="1"/>
      <dgm:spPr/>
    </dgm:pt>
    <dgm:pt modelId="{7A497732-BE93-475E-8B27-F52AFF02EBB9}">
      <dgm:prSet phldrT="[Текст]" custT="1"/>
      <dgm:spPr/>
      <dgm:t>
        <a:bodyPr/>
        <a:lstStyle/>
        <a:p>
          <a:r>
            <a:rPr lang="ru-RU" sz="1600" dirty="0"/>
            <a:t>Выражающие отношение фактического уровня анализируемого показателя к его уровню в базисном периоде (или к плановому или по другому объекту). </a:t>
          </a:r>
          <a:endParaRPr lang="x-none" sz="1600" dirty="0"/>
        </a:p>
      </dgm:t>
    </dgm:pt>
    <dgm:pt modelId="{AF9F7853-FF12-4B97-A3EB-CD4AB4F67641}" type="parTrans" cxnId="{6B37A1F7-D774-4D28-BEA2-7157DD82424F}">
      <dgm:prSet/>
      <dgm:spPr/>
      <dgm:t>
        <a:bodyPr/>
        <a:lstStyle/>
        <a:p>
          <a:endParaRPr lang="x-none"/>
        </a:p>
      </dgm:t>
    </dgm:pt>
    <dgm:pt modelId="{66841E0D-2A77-4E36-ABC7-FAFEEC1658A4}" type="sibTrans" cxnId="{6B37A1F7-D774-4D28-BEA2-7157DD82424F}">
      <dgm:prSet/>
      <dgm:spPr/>
      <dgm:t>
        <a:bodyPr/>
        <a:lstStyle/>
        <a:p>
          <a:endParaRPr lang="x-none"/>
        </a:p>
      </dgm:t>
    </dgm:pt>
    <dgm:pt modelId="{7DDE251F-92C0-456A-BEB2-EE73D246C695}">
      <dgm:prSet phldrT="[Текст]" custT="1"/>
      <dgm:spPr/>
      <dgm:t>
        <a:bodyPr/>
        <a:lstStyle/>
        <a:p>
          <a:r>
            <a:rPr lang="ru-RU" sz="1600" dirty="0"/>
            <a:t>С помощью агрегатных индексов можно выявить влияние различных факторов на изменение уровня результативных показателей в мультипликативных и кратных моделях.</a:t>
          </a:r>
          <a:endParaRPr lang="x-none" sz="1600" dirty="0"/>
        </a:p>
      </dgm:t>
    </dgm:pt>
    <dgm:pt modelId="{292B73BB-7D54-4BA5-AAA0-15E92F31BB5B}" type="parTrans" cxnId="{1467084C-8975-4E06-9ABF-E28D042FF0F7}">
      <dgm:prSet/>
      <dgm:spPr/>
      <dgm:t>
        <a:bodyPr/>
        <a:lstStyle/>
        <a:p>
          <a:endParaRPr lang="x-none"/>
        </a:p>
      </dgm:t>
    </dgm:pt>
    <dgm:pt modelId="{F8A16FE2-5A83-479F-A532-DDBD193E10CC}" type="sibTrans" cxnId="{1467084C-8975-4E06-9ABF-E28D042FF0F7}">
      <dgm:prSet/>
      <dgm:spPr/>
      <dgm:t>
        <a:bodyPr/>
        <a:lstStyle/>
        <a:p>
          <a:endParaRPr lang="x-none"/>
        </a:p>
      </dgm:t>
    </dgm:pt>
    <dgm:pt modelId="{17FA44B3-00CD-478F-A094-4234EBD79EC2}">
      <dgm:prSet phldrT="[Текст]" custT="1"/>
      <dgm:spPr/>
      <dgm:t>
        <a:bodyPr/>
        <a:lstStyle/>
        <a:p>
          <a:r>
            <a:rPr lang="ru-RU" sz="1600" dirty="0"/>
            <a:t>Основан на относительных показателях динамики, пространственных сравнений, выполнения плана, </a:t>
          </a:r>
          <a:endParaRPr lang="x-none" sz="1600" dirty="0"/>
        </a:p>
      </dgm:t>
    </dgm:pt>
    <dgm:pt modelId="{7AA2E17B-91DC-448B-A3C9-B87E0448C576}" type="parTrans" cxnId="{B082120D-C09C-4586-93E7-2B5CC8814FB1}">
      <dgm:prSet/>
      <dgm:spPr/>
      <dgm:t>
        <a:bodyPr/>
        <a:lstStyle/>
        <a:p>
          <a:endParaRPr lang="x-none"/>
        </a:p>
      </dgm:t>
    </dgm:pt>
    <dgm:pt modelId="{D4CF90E9-A888-4640-B642-45FE6BA382E1}" type="sibTrans" cxnId="{B082120D-C09C-4586-93E7-2B5CC8814FB1}">
      <dgm:prSet/>
      <dgm:spPr/>
      <dgm:t>
        <a:bodyPr/>
        <a:lstStyle/>
        <a:p>
          <a:endParaRPr lang="x-none"/>
        </a:p>
      </dgm:t>
    </dgm:pt>
    <dgm:pt modelId="{8A1DB008-B56F-49E4-AC72-091FE7C9078A}" type="pres">
      <dgm:prSet presAssocID="{3C7BC1DF-208D-4F1E-9B84-8F0734356527}" presName="compositeShape" presStyleCnt="0">
        <dgm:presLayoutVars>
          <dgm:chMax val="7"/>
          <dgm:dir/>
          <dgm:resizeHandles val="exact"/>
        </dgm:presLayoutVars>
      </dgm:prSet>
      <dgm:spPr/>
    </dgm:pt>
    <dgm:pt modelId="{2BD1B444-869E-40AD-975D-EF3FA6BF7165}" type="pres">
      <dgm:prSet presAssocID="{3C7BC1DF-208D-4F1E-9B84-8F0734356527}" presName="wedge1" presStyleLbl="node1" presStyleIdx="0" presStyleCnt="3" custScaleX="141724"/>
      <dgm:spPr/>
      <dgm:t>
        <a:bodyPr/>
        <a:lstStyle/>
        <a:p>
          <a:endParaRPr lang="ru-RU"/>
        </a:p>
      </dgm:t>
    </dgm:pt>
    <dgm:pt modelId="{9CEAB17C-7B92-4EB1-9EF8-0BFB348B5436}" type="pres">
      <dgm:prSet presAssocID="{3C7BC1DF-208D-4F1E-9B84-8F0734356527}" presName="dummy1a" presStyleCnt="0"/>
      <dgm:spPr/>
    </dgm:pt>
    <dgm:pt modelId="{7558A895-0CED-4D10-AC08-1B615AB15FF9}" type="pres">
      <dgm:prSet presAssocID="{3C7BC1DF-208D-4F1E-9B84-8F0734356527}" presName="dummy1b" presStyleCnt="0"/>
      <dgm:spPr/>
    </dgm:pt>
    <dgm:pt modelId="{9B7C367F-B55B-410D-8DAC-57693A759042}" type="pres">
      <dgm:prSet presAssocID="{3C7BC1DF-208D-4F1E-9B84-8F0734356527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14954B-BECB-45AD-B787-18783F895A0E}" type="pres">
      <dgm:prSet presAssocID="{3C7BC1DF-208D-4F1E-9B84-8F0734356527}" presName="wedge2" presStyleLbl="node1" presStyleIdx="1" presStyleCnt="3" custScaleX="133104" custScaleY="107292"/>
      <dgm:spPr/>
      <dgm:t>
        <a:bodyPr/>
        <a:lstStyle/>
        <a:p>
          <a:endParaRPr lang="ru-RU"/>
        </a:p>
      </dgm:t>
    </dgm:pt>
    <dgm:pt modelId="{323CD64F-7717-48E2-AF33-6A0B55BF0178}" type="pres">
      <dgm:prSet presAssocID="{3C7BC1DF-208D-4F1E-9B84-8F0734356527}" presName="dummy2a" presStyleCnt="0"/>
      <dgm:spPr/>
    </dgm:pt>
    <dgm:pt modelId="{56B03E20-4CEA-465D-BED4-9D0880C158BB}" type="pres">
      <dgm:prSet presAssocID="{3C7BC1DF-208D-4F1E-9B84-8F0734356527}" presName="dummy2b" presStyleCnt="0"/>
      <dgm:spPr/>
    </dgm:pt>
    <dgm:pt modelId="{D29F5CAF-48A4-42B9-ACCF-3A3CFA0E36E8}" type="pres">
      <dgm:prSet presAssocID="{3C7BC1DF-208D-4F1E-9B84-8F0734356527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4BD146-B449-4075-95F1-DD610F595101}" type="pres">
      <dgm:prSet presAssocID="{3C7BC1DF-208D-4F1E-9B84-8F0734356527}" presName="wedge3" presStyleLbl="node1" presStyleIdx="2" presStyleCnt="3" custScaleX="138203"/>
      <dgm:spPr/>
      <dgm:t>
        <a:bodyPr/>
        <a:lstStyle/>
        <a:p>
          <a:endParaRPr lang="ru-RU"/>
        </a:p>
      </dgm:t>
    </dgm:pt>
    <dgm:pt modelId="{1E874F3F-9D00-4947-AEAC-5936E4B612E6}" type="pres">
      <dgm:prSet presAssocID="{3C7BC1DF-208D-4F1E-9B84-8F0734356527}" presName="dummy3a" presStyleCnt="0"/>
      <dgm:spPr/>
    </dgm:pt>
    <dgm:pt modelId="{3E3B29E1-B084-4CDF-A560-C3BCA7D5A75F}" type="pres">
      <dgm:prSet presAssocID="{3C7BC1DF-208D-4F1E-9B84-8F0734356527}" presName="dummy3b" presStyleCnt="0"/>
      <dgm:spPr/>
    </dgm:pt>
    <dgm:pt modelId="{0B673F7C-8879-4D0B-AD7A-1227523EE7D1}" type="pres">
      <dgm:prSet presAssocID="{3C7BC1DF-208D-4F1E-9B84-8F0734356527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305ACC-78E5-436F-ABC6-1BBD0F8EB6D8}" type="pres">
      <dgm:prSet presAssocID="{66841E0D-2A77-4E36-ABC7-FAFEEC1658A4}" presName="arrowWedge1" presStyleLbl="fgSibTrans2D1" presStyleIdx="0" presStyleCnt="3" custScaleX="106183" custScaleY="105404" custLinFactNeighborX="21151" custLinFactNeighborY="172"/>
      <dgm:spPr/>
    </dgm:pt>
    <dgm:pt modelId="{574E331C-0197-43F3-95DD-C5B17583A185}" type="pres">
      <dgm:prSet presAssocID="{F8A16FE2-5A83-479F-A532-DDBD193E10CC}" presName="arrowWedge2" presStyleLbl="fgSibTrans2D1" presStyleIdx="1" presStyleCnt="3" custScaleX="133424" custLinFactNeighborX="1367" custLinFactNeighborY="9242"/>
      <dgm:spPr/>
    </dgm:pt>
    <dgm:pt modelId="{8E6FAC96-57E3-4EC2-BDB8-64C92671B2C1}" type="pres">
      <dgm:prSet presAssocID="{D4CF90E9-A888-4640-B642-45FE6BA382E1}" presName="arrowWedge3" presStyleLbl="fgSibTrans2D1" presStyleIdx="2" presStyleCnt="3" custScaleY="105730" custLinFactNeighborX="-20824" custLinFactNeighborY="1488"/>
      <dgm:spPr/>
    </dgm:pt>
  </dgm:ptLst>
  <dgm:cxnLst>
    <dgm:cxn modelId="{7BF51A67-8FDA-487C-A719-33DADEEAF750}" type="presOf" srcId="{7A497732-BE93-475E-8B27-F52AFF02EBB9}" destId="{2BD1B444-869E-40AD-975D-EF3FA6BF7165}" srcOrd="0" destOrd="0" presId="urn:microsoft.com/office/officeart/2005/8/layout/cycle8"/>
    <dgm:cxn modelId="{1467084C-8975-4E06-9ABF-E28D042FF0F7}" srcId="{3C7BC1DF-208D-4F1E-9B84-8F0734356527}" destId="{7DDE251F-92C0-456A-BEB2-EE73D246C695}" srcOrd="1" destOrd="0" parTransId="{292B73BB-7D54-4BA5-AAA0-15E92F31BB5B}" sibTransId="{F8A16FE2-5A83-479F-A532-DDBD193E10CC}"/>
    <dgm:cxn modelId="{B082120D-C09C-4586-93E7-2B5CC8814FB1}" srcId="{3C7BC1DF-208D-4F1E-9B84-8F0734356527}" destId="{17FA44B3-00CD-478F-A094-4234EBD79EC2}" srcOrd="2" destOrd="0" parTransId="{7AA2E17B-91DC-448B-A3C9-B87E0448C576}" sibTransId="{D4CF90E9-A888-4640-B642-45FE6BA382E1}"/>
    <dgm:cxn modelId="{9468EF42-E515-461B-9D78-FBC74AC30FFC}" type="presOf" srcId="{17FA44B3-00CD-478F-A094-4234EBD79EC2}" destId="{0B673F7C-8879-4D0B-AD7A-1227523EE7D1}" srcOrd="1" destOrd="0" presId="urn:microsoft.com/office/officeart/2005/8/layout/cycle8"/>
    <dgm:cxn modelId="{A2D28D12-90A5-43DA-8C7C-3EE3B223AA40}" type="presOf" srcId="{7A497732-BE93-475E-8B27-F52AFF02EBB9}" destId="{9B7C367F-B55B-410D-8DAC-57693A759042}" srcOrd="1" destOrd="0" presId="urn:microsoft.com/office/officeart/2005/8/layout/cycle8"/>
    <dgm:cxn modelId="{7625CCFC-AC63-435E-9C49-C64A34EFE26D}" type="presOf" srcId="{17FA44B3-00CD-478F-A094-4234EBD79EC2}" destId="{3F4BD146-B449-4075-95F1-DD610F595101}" srcOrd="0" destOrd="0" presId="urn:microsoft.com/office/officeart/2005/8/layout/cycle8"/>
    <dgm:cxn modelId="{FA3808D4-70E1-4C73-B272-28B52D18405F}" type="presOf" srcId="{7DDE251F-92C0-456A-BEB2-EE73D246C695}" destId="{0C14954B-BECB-45AD-B787-18783F895A0E}" srcOrd="0" destOrd="0" presId="urn:microsoft.com/office/officeart/2005/8/layout/cycle8"/>
    <dgm:cxn modelId="{FAFA0488-EF0B-49B1-A275-9CD068D85D32}" type="presOf" srcId="{3C7BC1DF-208D-4F1E-9B84-8F0734356527}" destId="{8A1DB008-B56F-49E4-AC72-091FE7C9078A}" srcOrd="0" destOrd="0" presId="urn:microsoft.com/office/officeart/2005/8/layout/cycle8"/>
    <dgm:cxn modelId="{6B37A1F7-D774-4D28-BEA2-7157DD82424F}" srcId="{3C7BC1DF-208D-4F1E-9B84-8F0734356527}" destId="{7A497732-BE93-475E-8B27-F52AFF02EBB9}" srcOrd="0" destOrd="0" parTransId="{AF9F7853-FF12-4B97-A3EB-CD4AB4F67641}" sibTransId="{66841E0D-2A77-4E36-ABC7-FAFEEC1658A4}"/>
    <dgm:cxn modelId="{9EE8EA60-B223-4D29-AC14-72ADC32696E0}" type="presOf" srcId="{7DDE251F-92C0-456A-BEB2-EE73D246C695}" destId="{D29F5CAF-48A4-42B9-ACCF-3A3CFA0E36E8}" srcOrd="1" destOrd="0" presId="urn:microsoft.com/office/officeart/2005/8/layout/cycle8"/>
    <dgm:cxn modelId="{67C5E90A-872B-408E-A120-0CFDADA5363F}" type="presParOf" srcId="{8A1DB008-B56F-49E4-AC72-091FE7C9078A}" destId="{2BD1B444-869E-40AD-975D-EF3FA6BF7165}" srcOrd="0" destOrd="0" presId="urn:microsoft.com/office/officeart/2005/8/layout/cycle8"/>
    <dgm:cxn modelId="{B835D682-0C2D-43A5-B72F-5BC0CD5196A7}" type="presParOf" srcId="{8A1DB008-B56F-49E4-AC72-091FE7C9078A}" destId="{9CEAB17C-7B92-4EB1-9EF8-0BFB348B5436}" srcOrd="1" destOrd="0" presId="urn:microsoft.com/office/officeart/2005/8/layout/cycle8"/>
    <dgm:cxn modelId="{C4692A69-CB95-493A-A772-B5A4AA6971A1}" type="presParOf" srcId="{8A1DB008-B56F-49E4-AC72-091FE7C9078A}" destId="{7558A895-0CED-4D10-AC08-1B615AB15FF9}" srcOrd="2" destOrd="0" presId="urn:microsoft.com/office/officeart/2005/8/layout/cycle8"/>
    <dgm:cxn modelId="{1BE268BC-0C7A-4B7F-BF2E-BA6318025BA0}" type="presParOf" srcId="{8A1DB008-B56F-49E4-AC72-091FE7C9078A}" destId="{9B7C367F-B55B-410D-8DAC-57693A759042}" srcOrd="3" destOrd="0" presId="urn:microsoft.com/office/officeart/2005/8/layout/cycle8"/>
    <dgm:cxn modelId="{4500864C-6B2C-4323-950E-29174567E16F}" type="presParOf" srcId="{8A1DB008-B56F-49E4-AC72-091FE7C9078A}" destId="{0C14954B-BECB-45AD-B787-18783F895A0E}" srcOrd="4" destOrd="0" presId="urn:microsoft.com/office/officeart/2005/8/layout/cycle8"/>
    <dgm:cxn modelId="{24AC022D-366E-4BB8-ABE4-7F02E74FBE88}" type="presParOf" srcId="{8A1DB008-B56F-49E4-AC72-091FE7C9078A}" destId="{323CD64F-7717-48E2-AF33-6A0B55BF0178}" srcOrd="5" destOrd="0" presId="urn:microsoft.com/office/officeart/2005/8/layout/cycle8"/>
    <dgm:cxn modelId="{BAFEB788-A530-4654-9A6F-8FF8F184A34F}" type="presParOf" srcId="{8A1DB008-B56F-49E4-AC72-091FE7C9078A}" destId="{56B03E20-4CEA-465D-BED4-9D0880C158BB}" srcOrd="6" destOrd="0" presId="urn:microsoft.com/office/officeart/2005/8/layout/cycle8"/>
    <dgm:cxn modelId="{C1B43E19-5DED-45BB-93B4-BCB358A3ACC7}" type="presParOf" srcId="{8A1DB008-B56F-49E4-AC72-091FE7C9078A}" destId="{D29F5CAF-48A4-42B9-ACCF-3A3CFA0E36E8}" srcOrd="7" destOrd="0" presId="urn:microsoft.com/office/officeart/2005/8/layout/cycle8"/>
    <dgm:cxn modelId="{1BAC8097-48F5-42AF-AF96-9C046FAA796A}" type="presParOf" srcId="{8A1DB008-B56F-49E4-AC72-091FE7C9078A}" destId="{3F4BD146-B449-4075-95F1-DD610F595101}" srcOrd="8" destOrd="0" presId="urn:microsoft.com/office/officeart/2005/8/layout/cycle8"/>
    <dgm:cxn modelId="{44409E78-CD9F-4155-91A0-C8739C9A0C13}" type="presParOf" srcId="{8A1DB008-B56F-49E4-AC72-091FE7C9078A}" destId="{1E874F3F-9D00-4947-AEAC-5936E4B612E6}" srcOrd="9" destOrd="0" presId="urn:microsoft.com/office/officeart/2005/8/layout/cycle8"/>
    <dgm:cxn modelId="{B4880805-0A7F-4FBF-A74C-C20C2084CB0E}" type="presParOf" srcId="{8A1DB008-B56F-49E4-AC72-091FE7C9078A}" destId="{3E3B29E1-B084-4CDF-A560-C3BCA7D5A75F}" srcOrd="10" destOrd="0" presId="urn:microsoft.com/office/officeart/2005/8/layout/cycle8"/>
    <dgm:cxn modelId="{ECED24D3-BBD0-4925-854E-D7A8C4883A4B}" type="presParOf" srcId="{8A1DB008-B56F-49E4-AC72-091FE7C9078A}" destId="{0B673F7C-8879-4D0B-AD7A-1227523EE7D1}" srcOrd="11" destOrd="0" presId="urn:microsoft.com/office/officeart/2005/8/layout/cycle8"/>
    <dgm:cxn modelId="{D06C066F-CCA4-4AD4-B6FC-8FB1BEEE0257}" type="presParOf" srcId="{8A1DB008-B56F-49E4-AC72-091FE7C9078A}" destId="{70305ACC-78E5-436F-ABC6-1BBD0F8EB6D8}" srcOrd="12" destOrd="0" presId="urn:microsoft.com/office/officeart/2005/8/layout/cycle8"/>
    <dgm:cxn modelId="{DC167E1E-6C3D-4D0C-BF9C-F97050A5C2FC}" type="presParOf" srcId="{8A1DB008-B56F-49E4-AC72-091FE7C9078A}" destId="{574E331C-0197-43F3-95DD-C5B17583A185}" srcOrd="13" destOrd="0" presId="urn:microsoft.com/office/officeart/2005/8/layout/cycle8"/>
    <dgm:cxn modelId="{E0B4EFE6-57E6-4B6E-A903-2148BBFC54F2}" type="presParOf" srcId="{8A1DB008-B56F-49E4-AC72-091FE7C9078A}" destId="{8E6FAC96-57E3-4EC2-BDB8-64C92671B2C1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5E7CBE3-D327-4A33-8B93-30C9FFECE15C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#2" csCatId="colorful" phldr="1"/>
      <dgm:spPr/>
      <dgm:t>
        <a:bodyPr/>
        <a:lstStyle/>
        <a:p>
          <a:endParaRPr lang="x-none"/>
        </a:p>
      </dgm:t>
    </dgm:pt>
    <dgm:pt modelId="{5E8CA0A6-3360-4625-A23E-63373CFFFAF0}">
      <dgm:prSet phldrT="[Текст]"/>
      <dgm:spPr/>
      <dgm:t>
        <a:bodyPr/>
        <a:lstStyle/>
        <a:p>
          <a:r>
            <a:rPr lang="ru-RU" dirty="0"/>
            <a:t>Индексный метод основан на относительных показателях</a:t>
          </a:r>
          <a:endParaRPr lang="x-none" dirty="0"/>
        </a:p>
      </dgm:t>
    </dgm:pt>
    <dgm:pt modelId="{D9D03D35-6209-4F80-BE7C-B67FFEC00642}" type="parTrans" cxnId="{764ACE99-9015-4332-9FF9-8AD125F5B097}">
      <dgm:prSet/>
      <dgm:spPr/>
      <dgm:t>
        <a:bodyPr/>
        <a:lstStyle/>
        <a:p>
          <a:endParaRPr lang="x-none"/>
        </a:p>
      </dgm:t>
    </dgm:pt>
    <dgm:pt modelId="{9D2E6058-DCA4-48EC-AF63-5C73E0ED761E}" type="sibTrans" cxnId="{764ACE99-9015-4332-9FF9-8AD125F5B097}">
      <dgm:prSet/>
      <dgm:spPr/>
      <dgm:t>
        <a:bodyPr/>
        <a:lstStyle/>
        <a:p>
          <a:endParaRPr lang="x-none"/>
        </a:p>
      </dgm:t>
    </dgm:pt>
    <dgm:pt modelId="{FB89E995-7273-4438-ABEC-F12BF32AE943}">
      <dgm:prSet phldrT="[Текст]"/>
      <dgm:spPr/>
      <dgm:t>
        <a:bodyPr/>
        <a:lstStyle/>
        <a:p>
          <a:r>
            <a:rPr lang="ru-RU" dirty="0"/>
            <a:t>Применяется в мультипликативных и кратных моделях.</a:t>
          </a:r>
          <a:endParaRPr lang="x-none" dirty="0"/>
        </a:p>
      </dgm:t>
    </dgm:pt>
    <dgm:pt modelId="{BB0F37A8-130F-41A8-9B80-0E06D7E3DEF7}" type="parTrans" cxnId="{9FE1B6A8-7776-40E6-84B5-6BCC0A68A798}">
      <dgm:prSet/>
      <dgm:spPr/>
      <dgm:t>
        <a:bodyPr/>
        <a:lstStyle/>
        <a:p>
          <a:endParaRPr lang="x-none"/>
        </a:p>
      </dgm:t>
    </dgm:pt>
    <dgm:pt modelId="{9C289143-6921-4BE0-A2E8-0ED5E789CA24}" type="sibTrans" cxnId="{9FE1B6A8-7776-40E6-84B5-6BCC0A68A798}">
      <dgm:prSet/>
      <dgm:spPr/>
      <dgm:t>
        <a:bodyPr/>
        <a:lstStyle/>
        <a:p>
          <a:endParaRPr lang="x-none"/>
        </a:p>
      </dgm:t>
    </dgm:pt>
    <dgm:pt modelId="{39063414-A2CE-4078-A141-8A7D7676B412}" type="pres">
      <dgm:prSet presAssocID="{75E7CBE3-D327-4A33-8B93-30C9FFECE15C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24C53278-82D8-4E93-9F9D-777DD1952CDA}" type="pres">
      <dgm:prSet presAssocID="{75E7CBE3-D327-4A33-8B93-30C9FFECE15C}" presName="Name1" presStyleCnt="0"/>
      <dgm:spPr/>
    </dgm:pt>
    <dgm:pt modelId="{DB18379F-0635-454F-98CD-F7E3A58EFB0A}" type="pres">
      <dgm:prSet presAssocID="{75E7CBE3-D327-4A33-8B93-30C9FFECE15C}" presName="cycle" presStyleCnt="0"/>
      <dgm:spPr/>
    </dgm:pt>
    <dgm:pt modelId="{EA6BD8ED-C663-467F-BBC4-A0628436EC56}" type="pres">
      <dgm:prSet presAssocID="{75E7CBE3-D327-4A33-8B93-30C9FFECE15C}" presName="srcNode" presStyleLbl="node1" presStyleIdx="0" presStyleCnt="2"/>
      <dgm:spPr/>
    </dgm:pt>
    <dgm:pt modelId="{E6CEDEF8-74CB-45DF-9863-B37206F7C381}" type="pres">
      <dgm:prSet presAssocID="{75E7CBE3-D327-4A33-8B93-30C9FFECE15C}" presName="conn" presStyleLbl="parChTrans1D2" presStyleIdx="0" presStyleCnt="1"/>
      <dgm:spPr/>
      <dgm:t>
        <a:bodyPr/>
        <a:lstStyle/>
        <a:p>
          <a:endParaRPr lang="ru-RU"/>
        </a:p>
      </dgm:t>
    </dgm:pt>
    <dgm:pt modelId="{ED61B44D-1E25-45FD-83C3-6877ADEEE97C}" type="pres">
      <dgm:prSet presAssocID="{75E7CBE3-D327-4A33-8B93-30C9FFECE15C}" presName="extraNode" presStyleLbl="node1" presStyleIdx="0" presStyleCnt="2"/>
      <dgm:spPr/>
    </dgm:pt>
    <dgm:pt modelId="{49BE332F-4922-4593-B96B-2B005CD8A9A9}" type="pres">
      <dgm:prSet presAssocID="{75E7CBE3-D327-4A33-8B93-30C9FFECE15C}" presName="dstNode" presStyleLbl="node1" presStyleIdx="0" presStyleCnt="2"/>
      <dgm:spPr/>
    </dgm:pt>
    <dgm:pt modelId="{3E476F91-AA69-4626-B627-949F404A61C6}" type="pres">
      <dgm:prSet presAssocID="{5E8CA0A6-3360-4625-A23E-63373CFFFAF0}" presName="text_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414951-8A19-4E45-B7E8-9442FD552539}" type="pres">
      <dgm:prSet presAssocID="{5E8CA0A6-3360-4625-A23E-63373CFFFAF0}" presName="accent_1" presStyleCnt="0"/>
      <dgm:spPr/>
    </dgm:pt>
    <dgm:pt modelId="{ADC97137-B177-4A2F-B68F-3D50D6E292AB}" type="pres">
      <dgm:prSet presAssocID="{5E8CA0A6-3360-4625-A23E-63373CFFFAF0}" presName="accentRepeatNode" presStyleLbl="solidFgAcc1" presStyleIdx="0" presStyleCnt="2"/>
      <dgm:spPr/>
    </dgm:pt>
    <dgm:pt modelId="{1FDF5AAD-DBFB-40A7-A1C6-54CFCECF1E3B}" type="pres">
      <dgm:prSet presAssocID="{FB89E995-7273-4438-ABEC-F12BF32AE943}" presName="text_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9F9620-48D3-4354-B4A6-520C74B6D6E8}" type="pres">
      <dgm:prSet presAssocID="{FB89E995-7273-4438-ABEC-F12BF32AE943}" presName="accent_2" presStyleCnt="0"/>
      <dgm:spPr/>
    </dgm:pt>
    <dgm:pt modelId="{525D9C0F-6527-46C1-8BA4-8708DC4B6093}" type="pres">
      <dgm:prSet presAssocID="{FB89E995-7273-4438-ABEC-F12BF32AE943}" presName="accentRepeatNode" presStyleLbl="solidFgAcc1" presStyleIdx="1" presStyleCnt="2"/>
      <dgm:spPr/>
    </dgm:pt>
  </dgm:ptLst>
  <dgm:cxnLst>
    <dgm:cxn modelId="{764ACE99-9015-4332-9FF9-8AD125F5B097}" srcId="{75E7CBE3-D327-4A33-8B93-30C9FFECE15C}" destId="{5E8CA0A6-3360-4625-A23E-63373CFFFAF0}" srcOrd="0" destOrd="0" parTransId="{D9D03D35-6209-4F80-BE7C-B67FFEC00642}" sibTransId="{9D2E6058-DCA4-48EC-AF63-5C73E0ED761E}"/>
    <dgm:cxn modelId="{4155D795-3234-4C38-8CD8-33C74E7C7809}" type="presOf" srcId="{9D2E6058-DCA4-48EC-AF63-5C73E0ED761E}" destId="{E6CEDEF8-74CB-45DF-9863-B37206F7C381}" srcOrd="0" destOrd="0" presId="urn:microsoft.com/office/officeart/2008/layout/VerticalCurvedList"/>
    <dgm:cxn modelId="{76133493-1CF5-419E-913E-936DA73E026D}" type="presOf" srcId="{FB89E995-7273-4438-ABEC-F12BF32AE943}" destId="{1FDF5AAD-DBFB-40A7-A1C6-54CFCECF1E3B}" srcOrd="0" destOrd="0" presId="urn:microsoft.com/office/officeart/2008/layout/VerticalCurvedList"/>
    <dgm:cxn modelId="{7837234B-4006-4611-815E-7E0628019786}" type="presOf" srcId="{75E7CBE3-D327-4A33-8B93-30C9FFECE15C}" destId="{39063414-A2CE-4078-A141-8A7D7676B412}" srcOrd="0" destOrd="0" presId="urn:microsoft.com/office/officeart/2008/layout/VerticalCurvedList"/>
    <dgm:cxn modelId="{AFD7C9AF-3F16-4459-8381-0FECEBDD5C9A}" type="presOf" srcId="{5E8CA0A6-3360-4625-A23E-63373CFFFAF0}" destId="{3E476F91-AA69-4626-B627-949F404A61C6}" srcOrd="0" destOrd="0" presId="urn:microsoft.com/office/officeart/2008/layout/VerticalCurvedList"/>
    <dgm:cxn modelId="{9FE1B6A8-7776-40E6-84B5-6BCC0A68A798}" srcId="{75E7CBE3-D327-4A33-8B93-30C9FFECE15C}" destId="{FB89E995-7273-4438-ABEC-F12BF32AE943}" srcOrd="1" destOrd="0" parTransId="{BB0F37A8-130F-41A8-9B80-0E06D7E3DEF7}" sibTransId="{9C289143-6921-4BE0-A2E8-0ED5E789CA24}"/>
    <dgm:cxn modelId="{5BE15401-BF19-435D-9D2D-F4A887C9B292}" type="presParOf" srcId="{39063414-A2CE-4078-A141-8A7D7676B412}" destId="{24C53278-82D8-4E93-9F9D-777DD1952CDA}" srcOrd="0" destOrd="0" presId="urn:microsoft.com/office/officeart/2008/layout/VerticalCurvedList"/>
    <dgm:cxn modelId="{D67BD3F6-097F-4D6F-8855-E352CFEFCD8B}" type="presParOf" srcId="{24C53278-82D8-4E93-9F9D-777DD1952CDA}" destId="{DB18379F-0635-454F-98CD-F7E3A58EFB0A}" srcOrd="0" destOrd="0" presId="urn:microsoft.com/office/officeart/2008/layout/VerticalCurvedList"/>
    <dgm:cxn modelId="{3B5BB218-79A3-4901-9ECD-21997E4F1172}" type="presParOf" srcId="{DB18379F-0635-454F-98CD-F7E3A58EFB0A}" destId="{EA6BD8ED-C663-467F-BBC4-A0628436EC56}" srcOrd="0" destOrd="0" presId="urn:microsoft.com/office/officeart/2008/layout/VerticalCurvedList"/>
    <dgm:cxn modelId="{F202A691-7B62-478B-8BD7-29955853D376}" type="presParOf" srcId="{DB18379F-0635-454F-98CD-F7E3A58EFB0A}" destId="{E6CEDEF8-74CB-45DF-9863-B37206F7C381}" srcOrd="1" destOrd="0" presId="urn:microsoft.com/office/officeart/2008/layout/VerticalCurvedList"/>
    <dgm:cxn modelId="{F6CD81DB-1FD3-41F0-88A8-F1181751ABAD}" type="presParOf" srcId="{DB18379F-0635-454F-98CD-F7E3A58EFB0A}" destId="{ED61B44D-1E25-45FD-83C3-6877ADEEE97C}" srcOrd="2" destOrd="0" presId="urn:microsoft.com/office/officeart/2008/layout/VerticalCurvedList"/>
    <dgm:cxn modelId="{B46FC131-7420-42EF-B808-022337E0C9C3}" type="presParOf" srcId="{DB18379F-0635-454F-98CD-F7E3A58EFB0A}" destId="{49BE332F-4922-4593-B96B-2B005CD8A9A9}" srcOrd="3" destOrd="0" presId="urn:microsoft.com/office/officeart/2008/layout/VerticalCurvedList"/>
    <dgm:cxn modelId="{D76A63A0-ABAA-481B-B7E8-FD609C5DB43B}" type="presParOf" srcId="{24C53278-82D8-4E93-9F9D-777DD1952CDA}" destId="{3E476F91-AA69-4626-B627-949F404A61C6}" srcOrd="1" destOrd="0" presId="urn:microsoft.com/office/officeart/2008/layout/VerticalCurvedList"/>
    <dgm:cxn modelId="{C630CE29-E3AA-4A51-8EE3-1B9269901CCF}" type="presParOf" srcId="{24C53278-82D8-4E93-9F9D-777DD1952CDA}" destId="{78414951-8A19-4E45-B7E8-9442FD552539}" srcOrd="2" destOrd="0" presId="urn:microsoft.com/office/officeart/2008/layout/VerticalCurvedList"/>
    <dgm:cxn modelId="{5393E06F-561A-4DB5-B037-B9A20ADA9D72}" type="presParOf" srcId="{78414951-8A19-4E45-B7E8-9442FD552539}" destId="{ADC97137-B177-4A2F-B68F-3D50D6E292AB}" srcOrd="0" destOrd="0" presId="urn:microsoft.com/office/officeart/2008/layout/VerticalCurvedList"/>
    <dgm:cxn modelId="{A12B069C-5728-4A0A-B940-D58DAE778631}" type="presParOf" srcId="{24C53278-82D8-4E93-9F9D-777DD1952CDA}" destId="{1FDF5AAD-DBFB-40A7-A1C6-54CFCECF1E3B}" srcOrd="3" destOrd="0" presId="urn:microsoft.com/office/officeart/2008/layout/VerticalCurvedList"/>
    <dgm:cxn modelId="{0CF8EBB0-F0E7-481E-BBF2-F96E49538127}" type="presParOf" srcId="{24C53278-82D8-4E93-9F9D-777DD1952CDA}" destId="{5A9F9620-48D3-4354-B4A6-520C74B6D6E8}" srcOrd="4" destOrd="0" presId="urn:microsoft.com/office/officeart/2008/layout/VerticalCurvedList"/>
    <dgm:cxn modelId="{81894EA3-4FD8-4705-81A1-ACA795DFBC30}" type="presParOf" srcId="{5A9F9620-48D3-4354-B4A6-520C74B6D6E8}" destId="{525D9C0F-6527-46C1-8BA4-8708DC4B609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1603B8F-A092-496C-8ECB-235CAA1CCEF7}" type="doc">
      <dgm:prSet loTypeId="urn:microsoft.com/office/officeart/2005/8/layout/cycle7" loCatId="cycle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x-none"/>
        </a:p>
      </dgm:t>
    </dgm:pt>
    <dgm:pt modelId="{B7432C1F-2C4B-4F41-B6A6-5C815C6D2705}">
      <dgm:prSet phldrT="[Текст]"/>
      <dgm:spPr/>
      <dgm:t>
        <a:bodyPr/>
        <a:lstStyle/>
        <a:p>
          <a:r>
            <a:rPr lang="ru-RU" dirty="0"/>
            <a:t>Способ абсолютных разниц является одной из модификаций элиминирования</a:t>
          </a:r>
          <a:endParaRPr lang="x-none" dirty="0"/>
        </a:p>
      </dgm:t>
    </dgm:pt>
    <dgm:pt modelId="{5FCA6507-15F3-4F4A-BC40-3EC5F9DFBAB7}" type="parTrans" cxnId="{3839AC40-3224-400B-8161-56453303BFA8}">
      <dgm:prSet/>
      <dgm:spPr/>
      <dgm:t>
        <a:bodyPr/>
        <a:lstStyle/>
        <a:p>
          <a:endParaRPr lang="x-none"/>
        </a:p>
      </dgm:t>
    </dgm:pt>
    <dgm:pt modelId="{89757661-C666-40C4-B2B4-FB0BD5C8CAA6}" type="sibTrans" cxnId="{3839AC40-3224-400B-8161-56453303BFA8}">
      <dgm:prSet/>
      <dgm:spPr/>
      <dgm:t>
        <a:bodyPr/>
        <a:lstStyle/>
        <a:p>
          <a:endParaRPr lang="x-none"/>
        </a:p>
      </dgm:t>
    </dgm:pt>
    <dgm:pt modelId="{F7956642-DA7D-4189-B151-6EA1AFEFA71A}">
      <dgm:prSet phldrT="[Текст]"/>
      <dgm:spPr/>
      <dgm:t>
        <a:bodyPr/>
        <a:lstStyle/>
        <a:p>
          <a:r>
            <a:rPr lang="ru-RU" dirty="0"/>
            <a:t>Способ абсолютных разниц дает те же результаты, что и способ цепной подстановки. </a:t>
          </a:r>
          <a:endParaRPr lang="x-none" dirty="0"/>
        </a:p>
      </dgm:t>
    </dgm:pt>
    <dgm:pt modelId="{5D1FB33C-A6DA-4185-9788-D10C1D8D112C}" type="parTrans" cxnId="{231B7CB9-10FE-4005-B0D5-A5BE9573D3C2}">
      <dgm:prSet/>
      <dgm:spPr/>
      <dgm:t>
        <a:bodyPr/>
        <a:lstStyle/>
        <a:p>
          <a:endParaRPr lang="x-none"/>
        </a:p>
      </dgm:t>
    </dgm:pt>
    <dgm:pt modelId="{BE662DC1-BAEE-4D88-8F38-B11ACCAF66BD}" type="sibTrans" cxnId="{231B7CB9-10FE-4005-B0D5-A5BE9573D3C2}">
      <dgm:prSet/>
      <dgm:spPr/>
      <dgm:t>
        <a:bodyPr/>
        <a:lstStyle/>
        <a:p>
          <a:endParaRPr lang="x-none"/>
        </a:p>
      </dgm:t>
    </dgm:pt>
    <dgm:pt modelId="{42CF4B76-446F-486A-847F-24C9BAD34E6C}">
      <dgm:prSet phldrT="[Текст]"/>
      <dgm:spPr/>
      <dgm:t>
        <a:bodyPr/>
        <a:lstStyle/>
        <a:p>
          <a:r>
            <a:rPr lang="ru-RU" dirty="0"/>
            <a:t>Особенно эффективно применяется этот способ в том случае, если исходные данные уже содержат абсолютные отклонения по факторным показателям.</a:t>
          </a:r>
          <a:endParaRPr lang="x-none" dirty="0"/>
        </a:p>
      </dgm:t>
    </dgm:pt>
    <dgm:pt modelId="{89F4A69D-E74E-4A24-A617-90A133085B23}" type="parTrans" cxnId="{7F762279-5C3E-48B7-91C4-39B7C4976C1A}">
      <dgm:prSet/>
      <dgm:spPr/>
      <dgm:t>
        <a:bodyPr/>
        <a:lstStyle/>
        <a:p>
          <a:endParaRPr lang="x-none"/>
        </a:p>
      </dgm:t>
    </dgm:pt>
    <dgm:pt modelId="{478976D7-65E6-447E-8DAD-6CB877919218}" type="sibTrans" cxnId="{7F762279-5C3E-48B7-91C4-39B7C4976C1A}">
      <dgm:prSet/>
      <dgm:spPr/>
      <dgm:t>
        <a:bodyPr/>
        <a:lstStyle/>
        <a:p>
          <a:endParaRPr lang="x-none"/>
        </a:p>
      </dgm:t>
    </dgm:pt>
    <dgm:pt modelId="{F733ED2D-9A41-4592-837E-1B280F83289F}">
      <dgm:prSet phldrT="[Текст]"/>
      <dgm:spPr/>
      <dgm:t>
        <a:bodyPr/>
        <a:lstStyle/>
        <a:p>
          <a:r>
            <a:rPr lang="ru-RU" dirty="0"/>
            <a:t>Также необходимо следить за тем, чтобы алгебраическая сумма прироста результативного показателя за счет отдельных факторов была равна общему его приросту.</a:t>
          </a:r>
          <a:endParaRPr lang="x-none" dirty="0"/>
        </a:p>
      </dgm:t>
    </dgm:pt>
    <dgm:pt modelId="{5DAAD11D-9F06-4DB2-9CD8-02DA7BC90E9F}" type="parTrans" cxnId="{CB06BBDD-B1C2-4785-B4D6-30FFF31047AD}">
      <dgm:prSet/>
      <dgm:spPr/>
      <dgm:t>
        <a:bodyPr/>
        <a:lstStyle/>
        <a:p>
          <a:endParaRPr lang="x-none"/>
        </a:p>
      </dgm:t>
    </dgm:pt>
    <dgm:pt modelId="{4494224E-B5DE-4B01-80FD-0D6C660A6A45}" type="sibTrans" cxnId="{CB06BBDD-B1C2-4785-B4D6-30FFF31047AD}">
      <dgm:prSet/>
      <dgm:spPr/>
      <dgm:t>
        <a:bodyPr/>
        <a:lstStyle/>
        <a:p>
          <a:endParaRPr lang="x-none"/>
        </a:p>
      </dgm:t>
    </dgm:pt>
    <dgm:pt modelId="{8487EE1E-EDC3-4E93-901F-2AB69E121135}" type="pres">
      <dgm:prSet presAssocID="{51603B8F-A092-496C-8ECB-235CAA1CCEF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6A7D8E2-E30F-4D5C-91E9-ACB460999D5E}" type="pres">
      <dgm:prSet presAssocID="{B7432C1F-2C4B-4F41-B6A6-5C815C6D2705}" presName="node" presStyleLbl="node1" presStyleIdx="0" presStyleCnt="4" custScaleX="188890" custScaleY="1263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C18349-7D93-448C-AE87-8A53FEC12947}" type="pres">
      <dgm:prSet presAssocID="{89757661-C666-40C4-B2B4-FB0BD5C8CAA6}" presName="sibTrans" presStyleLbl="sibTrans2D1" presStyleIdx="0" presStyleCnt="4"/>
      <dgm:spPr/>
      <dgm:t>
        <a:bodyPr/>
        <a:lstStyle/>
        <a:p>
          <a:endParaRPr lang="ru-RU"/>
        </a:p>
      </dgm:t>
    </dgm:pt>
    <dgm:pt modelId="{08C27B91-BCA4-4763-A22F-51C459719E95}" type="pres">
      <dgm:prSet presAssocID="{89757661-C666-40C4-B2B4-FB0BD5C8CAA6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1CF8D7F2-752C-40A1-92B1-DF3E79423DCB}" type="pres">
      <dgm:prSet presAssocID="{F7956642-DA7D-4189-B151-6EA1AFEFA71A}" presName="node" presStyleLbl="node1" presStyleIdx="1" presStyleCnt="4" custScaleX="189207" custScaleY="1350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491AE2-8F7D-447D-BB09-475664D1593F}" type="pres">
      <dgm:prSet presAssocID="{BE662DC1-BAEE-4D88-8F38-B11ACCAF66BD}" presName="sibTrans" presStyleLbl="sibTrans2D1" presStyleIdx="1" presStyleCnt="4"/>
      <dgm:spPr/>
      <dgm:t>
        <a:bodyPr/>
        <a:lstStyle/>
        <a:p>
          <a:endParaRPr lang="ru-RU"/>
        </a:p>
      </dgm:t>
    </dgm:pt>
    <dgm:pt modelId="{5E70C169-6BE6-41FA-A6F5-CA7F5A1FB822}" type="pres">
      <dgm:prSet presAssocID="{BE662DC1-BAEE-4D88-8F38-B11ACCAF66BD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082E7598-3CB7-4E9B-A3D6-5F7F892999A1}" type="pres">
      <dgm:prSet presAssocID="{42CF4B76-446F-486A-847F-24C9BAD34E6C}" presName="node" presStyleLbl="node1" presStyleIdx="2" presStyleCnt="4" custScaleX="253836" custScaleY="1451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7EA802-84E5-4215-9219-45557F10F4EA}" type="pres">
      <dgm:prSet presAssocID="{478976D7-65E6-447E-8DAD-6CB877919218}" presName="sibTrans" presStyleLbl="sibTrans2D1" presStyleIdx="2" presStyleCnt="4"/>
      <dgm:spPr/>
      <dgm:t>
        <a:bodyPr/>
        <a:lstStyle/>
        <a:p>
          <a:endParaRPr lang="ru-RU"/>
        </a:p>
      </dgm:t>
    </dgm:pt>
    <dgm:pt modelId="{F409C73E-9A0F-439B-8878-F115C07A08B5}" type="pres">
      <dgm:prSet presAssocID="{478976D7-65E6-447E-8DAD-6CB877919218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632F5720-6049-4897-83DA-84A86414B0E4}" type="pres">
      <dgm:prSet presAssocID="{F733ED2D-9A41-4592-837E-1B280F83289F}" presName="node" presStyleLbl="node1" presStyleIdx="3" presStyleCnt="4" custScaleX="183300" custScaleY="1293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154F74-4291-4E92-B3A0-777E2FF1C832}" type="pres">
      <dgm:prSet presAssocID="{4494224E-B5DE-4B01-80FD-0D6C660A6A45}" presName="sibTrans" presStyleLbl="sibTrans2D1" presStyleIdx="3" presStyleCnt="4"/>
      <dgm:spPr/>
      <dgm:t>
        <a:bodyPr/>
        <a:lstStyle/>
        <a:p>
          <a:endParaRPr lang="ru-RU"/>
        </a:p>
      </dgm:t>
    </dgm:pt>
    <dgm:pt modelId="{152C7E8C-5A30-4EF3-8039-9007C580E401}" type="pres">
      <dgm:prSet presAssocID="{4494224E-B5DE-4B01-80FD-0D6C660A6A45}" presName="connectorText" presStyleLbl="sibTrans2D1" presStyleIdx="3" presStyleCnt="4"/>
      <dgm:spPr/>
      <dgm:t>
        <a:bodyPr/>
        <a:lstStyle/>
        <a:p>
          <a:endParaRPr lang="ru-RU"/>
        </a:p>
      </dgm:t>
    </dgm:pt>
  </dgm:ptLst>
  <dgm:cxnLst>
    <dgm:cxn modelId="{231B7CB9-10FE-4005-B0D5-A5BE9573D3C2}" srcId="{51603B8F-A092-496C-8ECB-235CAA1CCEF7}" destId="{F7956642-DA7D-4189-B151-6EA1AFEFA71A}" srcOrd="1" destOrd="0" parTransId="{5D1FB33C-A6DA-4185-9788-D10C1D8D112C}" sibTransId="{BE662DC1-BAEE-4D88-8F38-B11ACCAF66BD}"/>
    <dgm:cxn modelId="{93BF2B44-D930-42CC-978B-B8B8836F3981}" type="presOf" srcId="{BE662DC1-BAEE-4D88-8F38-B11ACCAF66BD}" destId="{2A491AE2-8F7D-447D-BB09-475664D1593F}" srcOrd="0" destOrd="0" presId="urn:microsoft.com/office/officeart/2005/8/layout/cycle7"/>
    <dgm:cxn modelId="{3839AC40-3224-400B-8161-56453303BFA8}" srcId="{51603B8F-A092-496C-8ECB-235CAA1CCEF7}" destId="{B7432C1F-2C4B-4F41-B6A6-5C815C6D2705}" srcOrd="0" destOrd="0" parTransId="{5FCA6507-15F3-4F4A-BC40-3EC5F9DFBAB7}" sibTransId="{89757661-C666-40C4-B2B4-FB0BD5C8CAA6}"/>
    <dgm:cxn modelId="{92F4353A-088D-467A-9379-BBD026A5627F}" type="presOf" srcId="{42CF4B76-446F-486A-847F-24C9BAD34E6C}" destId="{082E7598-3CB7-4E9B-A3D6-5F7F892999A1}" srcOrd="0" destOrd="0" presId="urn:microsoft.com/office/officeart/2005/8/layout/cycle7"/>
    <dgm:cxn modelId="{523E5C77-A7AC-42B6-ACC3-41CFB7DD4161}" type="presOf" srcId="{478976D7-65E6-447E-8DAD-6CB877919218}" destId="{4C7EA802-84E5-4215-9219-45557F10F4EA}" srcOrd="0" destOrd="0" presId="urn:microsoft.com/office/officeart/2005/8/layout/cycle7"/>
    <dgm:cxn modelId="{7F762279-5C3E-48B7-91C4-39B7C4976C1A}" srcId="{51603B8F-A092-496C-8ECB-235CAA1CCEF7}" destId="{42CF4B76-446F-486A-847F-24C9BAD34E6C}" srcOrd="2" destOrd="0" parTransId="{89F4A69D-E74E-4A24-A617-90A133085B23}" sibTransId="{478976D7-65E6-447E-8DAD-6CB877919218}"/>
    <dgm:cxn modelId="{E6C02569-A678-4E93-A6EB-BA01540BC30F}" type="presOf" srcId="{478976D7-65E6-447E-8DAD-6CB877919218}" destId="{F409C73E-9A0F-439B-8878-F115C07A08B5}" srcOrd="1" destOrd="0" presId="urn:microsoft.com/office/officeart/2005/8/layout/cycle7"/>
    <dgm:cxn modelId="{92610F64-9805-4268-A080-E0EE543A9588}" type="presOf" srcId="{89757661-C666-40C4-B2B4-FB0BD5C8CAA6}" destId="{2EC18349-7D93-448C-AE87-8A53FEC12947}" srcOrd="0" destOrd="0" presId="urn:microsoft.com/office/officeart/2005/8/layout/cycle7"/>
    <dgm:cxn modelId="{33CFA5BE-98D0-44C0-AFD2-C1CA9847C627}" type="presOf" srcId="{89757661-C666-40C4-B2B4-FB0BD5C8CAA6}" destId="{08C27B91-BCA4-4763-A22F-51C459719E95}" srcOrd="1" destOrd="0" presId="urn:microsoft.com/office/officeart/2005/8/layout/cycle7"/>
    <dgm:cxn modelId="{8C215BDC-89BB-4D58-B544-B7210EDABB80}" type="presOf" srcId="{F7956642-DA7D-4189-B151-6EA1AFEFA71A}" destId="{1CF8D7F2-752C-40A1-92B1-DF3E79423DCB}" srcOrd="0" destOrd="0" presId="urn:microsoft.com/office/officeart/2005/8/layout/cycle7"/>
    <dgm:cxn modelId="{0C97013F-6F02-4B69-8072-B07EB8A515CE}" type="presOf" srcId="{51603B8F-A092-496C-8ECB-235CAA1CCEF7}" destId="{8487EE1E-EDC3-4E93-901F-2AB69E121135}" srcOrd="0" destOrd="0" presId="urn:microsoft.com/office/officeart/2005/8/layout/cycle7"/>
    <dgm:cxn modelId="{A6B3DE5C-45B3-4955-85CC-3C795F55CE35}" type="presOf" srcId="{BE662DC1-BAEE-4D88-8F38-B11ACCAF66BD}" destId="{5E70C169-6BE6-41FA-A6F5-CA7F5A1FB822}" srcOrd="1" destOrd="0" presId="urn:microsoft.com/office/officeart/2005/8/layout/cycle7"/>
    <dgm:cxn modelId="{6FEDC0BC-EDD0-4AF0-A72A-A440E0DE3C08}" type="presOf" srcId="{4494224E-B5DE-4B01-80FD-0D6C660A6A45}" destId="{152C7E8C-5A30-4EF3-8039-9007C580E401}" srcOrd="1" destOrd="0" presId="urn:microsoft.com/office/officeart/2005/8/layout/cycle7"/>
    <dgm:cxn modelId="{CB06BBDD-B1C2-4785-B4D6-30FFF31047AD}" srcId="{51603B8F-A092-496C-8ECB-235CAA1CCEF7}" destId="{F733ED2D-9A41-4592-837E-1B280F83289F}" srcOrd="3" destOrd="0" parTransId="{5DAAD11D-9F06-4DB2-9CD8-02DA7BC90E9F}" sibTransId="{4494224E-B5DE-4B01-80FD-0D6C660A6A45}"/>
    <dgm:cxn modelId="{431E55C6-BA6F-40BA-915B-B6E67B2F39E9}" type="presOf" srcId="{4494224E-B5DE-4B01-80FD-0D6C660A6A45}" destId="{C3154F74-4291-4E92-B3A0-777E2FF1C832}" srcOrd="0" destOrd="0" presId="urn:microsoft.com/office/officeart/2005/8/layout/cycle7"/>
    <dgm:cxn modelId="{FA9C5C8D-1C19-4901-8722-64EB52D78329}" type="presOf" srcId="{B7432C1F-2C4B-4F41-B6A6-5C815C6D2705}" destId="{46A7D8E2-E30F-4D5C-91E9-ACB460999D5E}" srcOrd="0" destOrd="0" presId="urn:microsoft.com/office/officeart/2005/8/layout/cycle7"/>
    <dgm:cxn modelId="{79A5C27B-F2C4-4180-B2C7-4FA0C305F03A}" type="presOf" srcId="{F733ED2D-9A41-4592-837E-1B280F83289F}" destId="{632F5720-6049-4897-83DA-84A86414B0E4}" srcOrd="0" destOrd="0" presId="urn:microsoft.com/office/officeart/2005/8/layout/cycle7"/>
    <dgm:cxn modelId="{FB4865E0-3D77-4DE8-BF58-84B1B344C3B7}" type="presParOf" srcId="{8487EE1E-EDC3-4E93-901F-2AB69E121135}" destId="{46A7D8E2-E30F-4D5C-91E9-ACB460999D5E}" srcOrd="0" destOrd="0" presId="urn:microsoft.com/office/officeart/2005/8/layout/cycle7"/>
    <dgm:cxn modelId="{0148D3EF-956B-4CB7-822E-FA4EFAA6E4B1}" type="presParOf" srcId="{8487EE1E-EDC3-4E93-901F-2AB69E121135}" destId="{2EC18349-7D93-448C-AE87-8A53FEC12947}" srcOrd="1" destOrd="0" presId="urn:microsoft.com/office/officeart/2005/8/layout/cycle7"/>
    <dgm:cxn modelId="{00068C61-5021-4081-A3C4-D48047200A8A}" type="presParOf" srcId="{2EC18349-7D93-448C-AE87-8A53FEC12947}" destId="{08C27B91-BCA4-4763-A22F-51C459719E95}" srcOrd="0" destOrd="0" presId="urn:microsoft.com/office/officeart/2005/8/layout/cycle7"/>
    <dgm:cxn modelId="{DA2CE945-9A3F-4BA1-9F41-488EB0D4102D}" type="presParOf" srcId="{8487EE1E-EDC3-4E93-901F-2AB69E121135}" destId="{1CF8D7F2-752C-40A1-92B1-DF3E79423DCB}" srcOrd="2" destOrd="0" presId="urn:microsoft.com/office/officeart/2005/8/layout/cycle7"/>
    <dgm:cxn modelId="{33B030F2-AADF-4DA6-9A4F-78C5A8113435}" type="presParOf" srcId="{8487EE1E-EDC3-4E93-901F-2AB69E121135}" destId="{2A491AE2-8F7D-447D-BB09-475664D1593F}" srcOrd="3" destOrd="0" presId="urn:microsoft.com/office/officeart/2005/8/layout/cycle7"/>
    <dgm:cxn modelId="{8B2E79C9-0276-4517-9CB7-6ADB7DBE288C}" type="presParOf" srcId="{2A491AE2-8F7D-447D-BB09-475664D1593F}" destId="{5E70C169-6BE6-41FA-A6F5-CA7F5A1FB822}" srcOrd="0" destOrd="0" presId="urn:microsoft.com/office/officeart/2005/8/layout/cycle7"/>
    <dgm:cxn modelId="{FA4F1EDC-A782-4A91-AEFC-C6FC259B6A14}" type="presParOf" srcId="{8487EE1E-EDC3-4E93-901F-2AB69E121135}" destId="{082E7598-3CB7-4E9B-A3D6-5F7F892999A1}" srcOrd="4" destOrd="0" presId="urn:microsoft.com/office/officeart/2005/8/layout/cycle7"/>
    <dgm:cxn modelId="{7867F795-D922-4DFB-A915-C3A07E85C756}" type="presParOf" srcId="{8487EE1E-EDC3-4E93-901F-2AB69E121135}" destId="{4C7EA802-84E5-4215-9219-45557F10F4EA}" srcOrd="5" destOrd="0" presId="urn:microsoft.com/office/officeart/2005/8/layout/cycle7"/>
    <dgm:cxn modelId="{3CE29C03-815E-4371-A770-B72BF3878E16}" type="presParOf" srcId="{4C7EA802-84E5-4215-9219-45557F10F4EA}" destId="{F409C73E-9A0F-439B-8878-F115C07A08B5}" srcOrd="0" destOrd="0" presId="urn:microsoft.com/office/officeart/2005/8/layout/cycle7"/>
    <dgm:cxn modelId="{6D647322-1310-4040-B23E-A28329A0AD26}" type="presParOf" srcId="{8487EE1E-EDC3-4E93-901F-2AB69E121135}" destId="{632F5720-6049-4897-83DA-84A86414B0E4}" srcOrd="6" destOrd="0" presId="urn:microsoft.com/office/officeart/2005/8/layout/cycle7"/>
    <dgm:cxn modelId="{046EA6DA-753B-4282-9CF6-C3F117E89055}" type="presParOf" srcId="{8487EE1E-EDC3-4E93-901F-2AB69E121135}" destId="{C3154F74-4291-4E92-B3A0-777E2FF1C832}" srcOrd="7" destOrd="0" presId="urn:microsoft.com/office/officeart/2005/8/layout/cycle7"/>
    <dgm:cxn modelId="{CB68174A-E34B-4F65-B578-5B70A94D66DF}" type="presParOf" srcId="{C3154F74-4291-4E92-B3A0-777E2FF1C832}" destId="{152C7E8C-5A30-4EF3-8039-9007C580E401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BF85B03-C754-4AB0-8FBA-E7E94254A0F3}" type="doc">
      <dgm:prSet loTypeId="urn:microsoft.com/office/officeart/2005/8/layout/vProcess5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x-none"/>
        </a:p>
      </dgm:t>
    </dgm:pt>
    <dgm:pt modelId="{D9F2FF1C-76EE-45D8-8506-7305108C2633}">
      <dgm:prSet phldrT="[Текст]"/>
      <dgm:spPr/>
      <dgm:t>
        <a:bodyPr/>
        <a:lstStyle/>
        <a:p>
          <a:r>
            <a:rPr lang="ru-RU" dirty="0"/>
            <a:t>Применяется для расчета влияния факторов на прирост резуль­тативного показателя в мультипликативных и смешанных моделях: </a:t>
          </a:r>
          <a:endParaRPr lang="x-none" dirty="0"/>
        </a:p>
      </dgm:t>
    </dgm:pt>
    <dgm:pt modelId="{EE2D8E20-DB2E-49C0-B56A-DB141723BADF}" type="parTrans" cxnId="{B0BA12A6-4B85-4C6E-A14D-22C27BBB19E5}">
      <dgm:prSet/>
      <dgm:spPr/>
      <dgm:t>
        <a:bodyPr/>
        <a:lstStyle/>
        <a:p>
          <a:endParaRPr lang="x-none"/>
        </a:p>
      </dgm:t>
    </dgm:pt>
    <dgm:pt modelId="{6816B97A-174A-48A3-9F27-81BC600B637C}" type="sibTrans" cxnId="{B0BA12A6-4B85-4C6E-A14D-22C27BBB19E5}">
      <dgm:prSet/>
      <dgm:spPr/>
      <dgm:t>
        <a:bodyPr/>
        <a:lstStyle/>
        <a:p>
          <a:endParaRPr lang="x-none"/>
        </a:p>
      </dgm:t>
    </dgm:pt>
    <dgm:pt modelId="{8B666373-FEB3-4D7A-AC1F-29C1A282802C}">
      <dgm:prSet phldrT="[Текст]"/>
      <dgm:spPr/>
      <dgm:t>
        <a:bodyPr/>
        <a:lstStyle/>
        <a:p>
          <a:r>
            <a:rPr lang="ru-RU" dirty="0"/>
            <a:t>Y = ( a – b ) c   и    Y = a ( b - c). </a:t>
          </a:r>
          <a:endParaRPr lang="x-none" dirty="0"/>
        </a:p>
      </dgm:t>
    </dgm:pt>
    <dgm:pt modelId="{990A8DB8-FB70-44D5-B0E9-FA8414AB3B14}" type="parTrans" cxnId="{C0D8C297-9DC7-469C-B9BD-6867CE115885}">
      <dgm:prSet/>
      <dgm:spPr/>
      <dgm:t>
        <a:bodyPr/>
        <a:lstStyle/>
        <a:p>
          <a:endParaRPr lang="x-none"/>
        </a:p>
      </dgm:t>
    </dgm:pt>
    <dgm:pt modelId="{EE6CC3B0-697C-4B6B-B8D4-9BDFF7549339}" type="sibTrans" cxnId="{C0D8C297-9DC7-469C-B9BD-6867CE115885}">
      <dgm:prSet/>
      <dgm:spPr/>
      <dgm:t>
        <a:bodyPr/>
        <a:lstStyle/>
        <a:p>
          <a:endParaRPr lang="x-none"/>
        </a:p>
      </dgm:t>
    </dgm:pt>
    <dgm:pt modelId="{96B343C8-05EA-45D0-9DBF-440AB15ED488}">
      <dgm:prSet phldrT="[Текст]"/>
      <dgm:spPr/>
      <dgm:t>
        <a:bodyPr/>
        <a:lstStyle/>
        <a:p>
          <a:r>
            <a:rPr lang="ru-RU" dirty="0"/>
            <a:t>При его использовании величина влияния факторов рассчитывается умножением абсолютного прироста исследуемого фактора на базисную величину факторов, которые находятся справа от него, и на фактическую величину факторов, расположенных слева от него в модели.</a:t>
          </a:r>
          <a:endParaRPr lang="x-none" dirty="0"/>
        </a:p>
      </dgm:t>
    </dgm:pt>
    <dgm:pt modelId="{0FFA9510-8364-4EAB-8F0C-54B1CE88C90A}" type="parTrans" cxnId="{214399E1-B87D-4714-8A00-79931A96226E}">
      <dgm:prSet/>
      <dgm:spPr/>
      <dgm:t>
        <a:bodyPr/>
        <a:lstStyle/>
        <a:p>
          <a:endParaRPr lang="x-none"/>
        </a:p>
      </dgm:t>
    </dgm:pt>
    <dgm:pt modelId="{02E37E43-1BE4-4683-BADC-4A7E50B851C6}" type="sibTrans" cxnId="{214399E1-B87D-4714-8A00-79931A96226E}">
      <dgm:prSet/>
      <dgm:spPr/>
      <dgm:t>
        <a:bodyPr/>
        <a:lstStyle/>
        <a:p>
          <a:endParaRPr lang="x-none"/>
        </a:p>
      </dgm:t>
    </dgm:pt>
    <dgm:pt modelId="{DB04293B-2DF8-4230-BFA4-E21E1CECC6E2}" type="pres">
      <dgm:prSet presAssocID="{5BF85B03-C754-4AB0-8FBA-E7E94254A0F3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D18183F-D48A-4363-8341-0FFEAE39EF20}" type="pres">
      <dgm:prSet presAssocID="{5BF85B03-C754-4AB0-8FBA-E7E94254A0F3}" presName="dummyMaxCanvas" presStyleCnt="0">
        <dgm:presLayoutVars/>
      </dgm:prSet>
      <dgm:spPr/>
    </dgm:pt>
    <dgm:pt modelId="{F54A4FA0-6FFB-4F7B-A3A2-47DDCA9CF550}" type="pres">
      <dgm:prSet presAssocID="{5BF85B03-C754-4AB0-8FBA-E7E94254A0F3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16FC6B-4266-4F9B-8871-0B05EDCF22FD}" type="pres">
      <dgm:prSet presAssocID="{5BF85B03-C754-4AB0-8FBA-E7E94254A0F3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26A633-4F27-42F0-ABA3-AF644CAE38C9}" type="pres">
      <dgm:prSet presAssocID="{5BF85B03-C754-4AB0-8FBA-E7E94254A0F3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6D3A56-5F8C-4FAF-B6A3-2970474AC781}" type="pres">
      <dgm:prSet presAssocID="{5BF85B03-C754-4AB0-8FBA-E7E94254A0F3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56A32F-4C22-4FE3-94D7-9AE68AFCDE28}" type="pres">
      <dgm:prSet presAssocID="{5BF85B03-C754-4AB0-8FBA-E7E94254A0F3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880217-9B79-478C-83EC-CE798B248A15}" type="pres">
      <dgm:prSet presAssocID="{5BF85B03-C754-4AB0-8FBA-E7E94254A0F3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0C4A38-3CF1-4222-9C9D-464A8114133A}" type="pres">
      <dgm:prSet presAssocID="{5BF85B03-C754-4AB0-8FBA-E7E94254A0F3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3D2687-A67F-4EAF-8DC3-3471713A275C}" type="pres">
      <dgm:prSet presAssocID="{5BF85B03-C754-4AB0-8FBA-E7E94254A0F3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E41A4FB-C1A7-4491-9B4E-254AC8BA0827}" type="presOf" srcId="{EE6CC3B0-697C-4B6B-B8D4-9BDFF7549339}" destId="{C256A32F-4C22-4FE3-94D7-9AE68AFCDE28}" srcOrd="0" destOrd="0" presId="urn:microsoft.com/office/officeart/2005/8/layout/vProcess5"/>
    <dgm:cxn modelId="{D6CC7BBA-7E06-461E-B40B-4A38DC730C28}" type="presOf" srcId="{D9F2FF1C-76EE-45D8-8506-7305108C2633}" destId="{59880217-9B79-478C-83EC-CE798B248A15}" srcOrd="1" destOrd="0" presId="urn:microsoft.com/office/officeart/2005/8/layout/vProcess5"/>
    <dgm:cxn modelId="{D36341EF-B751-4788-86E8-632B7DD469E8}" type="presOf" srcId="{96B343C8-05EA-45D0-9DBF-440AB15ED488}" destId="{4E3D2687-A67F-4EAF-8DC3-3471713A275C}" srcOrd="1" destOrd="0" presId="urn:microsoft.com/office/officeart/2005/8/layout/vProcess5"/>
    <dgm:cxn modelId="{CFF65881-ADB9-4A85-B630-91279E11F754}" type="presOf" srcId="{8B666373-FEB3-4D7A-AC1F-29C1A282802C}" destId="{C816FC6B-4266-4F9B-8871-0B05EDCF22FD}" srcOrd="0" destOrd="0" presId="urn:microsoft.com/office/officeart/2005/8/layout/vProcess5"/>
    <dgm:cxn modelId="{ACD10FDF-49E1-4CDB-BD7E-1D0911BEB1BE}" type="presOf" srcId="{D9F2FF1C-76EE-45D8-8506-7305108C2633}" destId="{F54A4FA0-6FFB-4F7B-A3A2-47DDCA9CF550}" srcOrd="0" destOrd="0" presId="urn:microsoft.com/office/officeart/2005/8/layout/vProcess5"/>
    <dgm:cxn modelId="{0D81B3BF-F5BB-4215-A92C-3C3A355D12CA}" type="presOf" srcId="{5BF85B03-C754-4AB0-8FBA-E7E94254A0F3}" destId="{DB04293B-2DF8-4230-BFA4-E21E1CECC6E2}" srcOrd="0" destOrd="0" presId="urn:microsoft.com/office/officeart/2005/8/layout/vProcess5"/>
    <dgm:cxn modelId="{214399E1-B87D-4714-8A00-79931A96226E}" srcId="{5BF85B03-C754-4AB0-8FBA-E7E94254A0F3}" destId="{96B343C8-05EA-45D0-9DBF-440AB15ED488}" srcOrd="2" destOrd="0" parTransId="{0FFA9510-8364-4EAB-8F0C-54B1CE88C90A}" sibTransId="{02E37E43-1BE4-4683-BADC-4A7E50B851C6}"/>
    <dgm:cxn modelId="{FD710E9A-B83E-4DB8-B9C8-EFE555802DEF}" type="presOf" srcId="{6816B97A-174A-48A3-9F27-81BC600B637C}" destId="{316D3A56-5F8C-4FAF-B6A3-2970474AC781}" srcOrd="0" destOrd="0" presId="urn:microsoft.com/office/officeart/2005/8/layout/vProcess5"/>
    <dgm:cxn modelId="{75D9508C-0FFA-48D8-9E21-3520F6796647}" type="presOf" srcId="{8B666373-FEB3-4D7A-AC1F-29C1A282802C}" destId="{4B0C4A38-3CF1-4222-9C9D-464A8114133A}" srcOrd="1" destOrd="0" presId="urn:microsoft.com/office/officeart/2005/8/layout/vProcess5"/>
    <dgm:cxn modelId="{C0D8C297-9DC7-469C-B9BD-6867CE115885}" srcId="{5BF85B03-C754-4AB0-8FBA-E7E94254A0F3}" destId="{8B666373-FEB3-4D7A-AC1F-29C1A282802C}" srcOrd="1" destOrd="0" parTransId="{990A8DB8-FB70-44D5-B0E9-FA8414AB3B14}" sibTransId="{EE6CC3B0-697C-4B6B-B8D4-9BDFF7549339}"/>
    <dgm:cxn modelId="{AE8EB2FA-B356-4615-95DA-04512143B4E4}" type="presOf" srcId="{96B343C8-05EA-45D0-9DBF-440AB15ED488}" destId="{5F26A633-4F27-42F0-ABA3-AF644CAE38C9}" srcOrd="0" destOrd="0" presId="urn:microsoft.com/office/officeart/2005/8/layout/vProcess5"/>
    <dgm:cxn modelId="{B0BA12A6-4B85-4C6E-A14D-22C27BBB19E5}" srcId="{5BF85B03-C754-4AB0-8FBA-E7E94254A0F3}" destId="{D9F2FF1C-76EE-45D8-8506-7305108C2633}" srcOrd="0" destOrd="0" parTransId="{EE2D8E20-DB2E-49C0-B56A-DB141723BADF}" sibTransId="{6816B97A-174A-48A3-9F27-81BC600B637C}"/>
    <dgm:cxn modelId="{36FDEAD3-CA36-4C70-A174-2019BA5EC4E1}" type="presParOf" srcId="{DB04293B-2DF8-4230-BFA4-E21E1CECC6E2}" destId="{3D18183F-D48A-4363-8341-0FFEAE39EF20}" srcOrd="0" destOrd="0" presId="urn:microsoft.com/office/officeart/2005/8/layout/vProcess5"/>
    <dgm:cxn modelId="{F7D4A2A9-3532-4EA5-8CB1-DA83FDE37AD7}" type="presParOf" srcId="{DB04293B-2DF8-4230-BFA4-E21E1CECC6E2}" destId="{F54A4FA0-6FFB-4F7B-A3A2-47DDCA9CF550}" srcOrd="1" destOrd="0" presId="urn:microsoft.com/office/officeart/2005/8/layout/vProcess5"/>
    <dgm:cxn modelId="{97D46645-EB79-4779-8C37-21F8E9BBB1C6}" type="presParOf" srcId="{DB04293B-2DF8-4230-BFA4-E21E1CECC6E2}" destId="{C816FC6B-4266-4F9B-8871-0B05EDCF22FD}" srcOrd="2" destOrd="0" presId="urn:microsoft.com/office/officeart/2005/8/layout/vProcess5"/>
    <dgm:cxn modelId="{90F060C6-5654-43EB-B5DE-D16794729242}" type="presParOf" srcId="{DB04293B-2DF8-4230-BFA4-E21E1CECC6E2}" destId="{5F26A633-4F27-42F0-ABA3-AF644CAE38C9}" srcOrd="3" destOrd="0" presId="urn:microsoft.com/office/officeart/2005/8/layout/vProcess5"/>
    <dgm:cxn modelId="{FAAE8C6D-BB3C-4326-8428-E372C1B135BF}" type="presParOf" srcId="{DB04293B-2DF8-4230-BFA4-E21E1CECC6E2}" destId="{316D3A56-5F8C-4FAF-B6A3-2970474AC781}" srcOrd="4" destOrd="0" presId="urn:microsoft.com/office/officeart/2005/8/layout/vProcess5"/>
    <dgm:cxn modelId="{8A57CD38-0B67-40B8-AE70-582F2A99491E}" type="presParOf" srcId="{DB04293B-2DF8-4230-BFA4-E21E1CECC6E2}" destId="{C256A32F-4C22-4FE3-94D7-9AE68AFCDE28}" srcOrd="5" destOrd="0" presId="urn:microsoft.com/office/officeart/2005/8/layout/vProcess5"/>
    <dgm:cxn modelId="{91E0832C-F910-4B1C-996D-CCF9DF04DABD}" type="presParOf" srcId="{DB04293B-2DF8-4230-BFA4-E21E1CECC6E2}" destId="{59880217-9B79-478C-83EC-CE798B248A15}" srcOrd="6" destOrd="0" presId="urn:microsoft.com/office/officeart/2005/8/layout/vProcess5"/>
    <dgm:cxn modelId="{4C21928D-258A-4E3E-AAAA-420F57D2CA4E}" type="presParOf" srcId="{DB04293B-2DF8-4230-BFA4-E21E1CECC6E2}" destId="{4B0C4A38-3CF1-4222-9C9D-464A8114133A}" srcOrd="7" destOrd="0" presId="urn:microsoft.com/office/officeart/2005/8/layout/vProcess5"/>
    <dgm:cxn modelId="{1D9199CE-219F-47F4-987E-C3BF0ECB109F}" type="presParOf" srcId="{DB04293B-2DF8-4230-BFA4-E21E1CECC6E2}" destId="{4E3D2687-A67F-4EAF-8DC3-3471713A275C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8C560D1-9FA6-49F0-A35B-20B99431D8F7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x-none"/>
        </a:p>
      </dgm:t>
    </dgm:pt>
    <dgm:pt modelId="{E598562F-7530-4416-8FE2-5FFF1DBE69E5}">
      <dgm:prSet phldrT="[Текст]"/>
      <dgm:spPr/>
      <dgm:t>
        <a:bodyPr/>
        <a:lstStyle/>
        <a:p>
          <a:r>
            <a:rPr lang="ru-RU" dirty="0"/>
            <a:t>Применяется в мультипликативных и смешанных моделях</a:t>
          </a:r>
          <a:endParaRPr lang="x-none" dirty="0"/>
        </a:p>
      </dgm:t>
    </dgm:pt>
    <dgm:pt modelId="{37BBAB01-886B-42ED-8DBA-A6050CD946D9}" type="parTrans" cxnId="{06797EA5-9BFA-4488-970C-B3F5CB77DCA6}">
      <dgm:prSet/>
      <dgm:spPr/>
      <dgm:t>
        <a:bodyPr/>
        <a:lstStyle/>
        <a:p>
          <a:endParaRPr lang="x-none"/>
        </a:p>
      </dgm:t>
    </dgm:pt>
    <dgm:pt modelId="{7A54D06A-4DA6-49D1-B262-06DA728E9A54}" type="sibTrans" cxnId="{06797EA5-9BFA-4488-970C-B3F5CB77DCA6}">
      <dgm:prSet/>
      <dgm:spPr/>
      <dgm:t>
        <a:bodyPr/>
        <a:lstStyle/>
        <a:p>
          <a:endParaRPr lang="x-none"/>
        </a:p>
      </dgm:t>
    </dgm:pt>
    <dgm:pt modelId="{ECA5C82E-9CDE-4476-A1B0-C9C82D073D40}">
      <dgm:prSet phldrT="[Текст]"/>
      <dgm:spPr/>
      <dgm:t>
        <a:bodyPr/>
        <a:lstStyle/>
        <a:p>
          <a:r>
            <a:rPr lang="ru-RU" dirty="0"/>
            <a:t>Особенно эффективно применяется этот способ в том случае, если исходные данные уже содержат абсолютные отклонения по факторным показателям</a:t>
          </a:r>
          <a:endParaRPr lang="x-none" dirty="0"/>
        </a:p>
      </dgm:t>
    </dgm:pt>
    <dgm:pt modelId="{012FAFA7-1FA7-4E78-AE13-184E6659E7BE}" type="parTrans" cxnId="{F84030FE-2BC4-4D51-A152-D0E4C36AF6A3}">
      <dgm:prSet/>
      <dgm:spPr/>
      <dgm:t>
        <a:bodyPr/>
        <a:lstStyle/>
        <a:p>
          <a:endParaRPr lang="x-none"/>
        </a:p>
      </dgm:t>
    </dgm:pt>
    <dgm:pt modelId="{26C494FC-2F36-4570-80E9-77C8DFFDFFF9}" type="sibTrans" cxnId="{F84030FE-2BC4-4D51-A152-D0E4C36AF6A3}">
      <dgm:prSet/>
      <dgm:spPr/>
      <dgm:t>
        <a:bodyPr/>
        <a:lstStyle/>
        <a:p>
          <a:endParaRPr lang="x-none"/>
        </a:p>
      </dgm:t>
    </dgm:pt>
    <dgm:pt modelId="{74EC340A-BD94-4F5C-BC70-441BD7B5A949}" type="pres">
      <dgm:prSet presAssocID="{C8C560D1-9FA6-49F0-A35B-20B99431D8F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FAA0822C-F8D8-4E50-B3E5-F210F2299827}" type="pres">
      <dgm:prSet presAssocID="{C8C560D1-9FA6-49F0-A35B-20B99431D8F7}" presName="Name1" presStyleCnt="0"/>
      <dgm:spPr/>
    </dgm:pt>
    <dgm:pt modelId="{B898E9CD-0E88-407E-91F0-C61C3D51A564}" type="pres">
      <dgm:prSet presAssocID="{C8C560D1-9FA6-49F0-A35B-20B99431D8F7}" presName="cycle" presStyleCnt="0"/>
      <dgm:spPr/>
    </dgm:pt>
    <dgm:pt modelId="{DB614A00-B6A9-420B-AFE6-3799491666C5}" type="pres">
      <dgm:prSet presAssocID="{C8C560D1-9FA6-49F0-A35B-20B99431D8F7}" presName="srcNode" presStyleLbl="node1" presStyleIdx="0" presStyleCnt="2"/>
      <dgm:spPr/>
    </dgm:pt>
    <dgm:pt modelId="{F64363F1-2F20-4E72-BBCF-245EC386BEE0}" type="pres">
      <dgm:prSet presAssocID="{C8C560D1-9FA6-49F0-A35B-20B99431D8F7}" presName="conn" presStyleLbl="parChTrans1D2" presStyleIdx="0" presStyleCnt="1"/>
      <dgm:spPr/>
      <dgm:t>
        <a:bodyPr/>
        <a:lstStyle/>
        <a:p>
          <a:endParaRPr lang="ru-RU"/>
        </a:p>
      </dgm:t>
    </dgm:pt>
    <dgm:pt modelId="{6802A61A-21E3-4369-A4D4-75260C8CE564}" type="pres">
      <dgm:prSet presAssocID="{C8C560D1-9FA6-49F0-A35B-20B99431D8F7}" presName="extraNode" presStyleLbl="node1" presStyleIdx="0" presStyleCnt="2"/>
      <dgm:spPr/>
    </dgm:pt>
    <dgm:pt modelId="{ADE3EEF3-7A70-4862-BD3A-BC33B1B938A7}" type="pres">
      <dgm:prSet presAssocID="{C8C560D1-9FA6-49F0-A35B-20B99431D8F7}" presName="dstNode" presStyleLbl="node1" presStyleIdx="0" presStyleCnt="2"/>
      <dgm:spPr/>
    </dgm:pt>
    <dgm:pt modelId="{2F292AA6-1D50-4808-AA55-1CEE05BC82D3}" type="pres">
      <dgm:prSet presAssocID="{E598562F-7530-4416-8FE2-5FFF1DBE69E5}" presName="text_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BDE7FF-4E56-4DED-993C-5C9A5BA51272}" type="pres">
      <dgm:prSet presAssocID="{E598562F-7530-4416-8FE2-5FFF1DBE69E5}" presName="accent_1" presStyleCnt="0"/>
      <dgm:spPr/>
    </dgm:pt>
    <dgm:pt modelId="{0E4BE07A-6CDC-416A-B445-4D4D51A3783A}" type="pres">
      <dgm:prSet presAssocID="{E598562F-7530-4416-8FE2-5FFF1DBE69E5}" presName="accentRepeatNode" presStyleLbl="solidFgAcc1" presStyleIdx="0" presStyleCnt="2"/>
      <dgm:spPr/>
    </dgm:pt>
    <dgm:pt modelId="{4FE3ED85-CB37-439A-8D7D-9AA80A2141AA}" type="pres">
      <dgm:prSet presAssocID="{ECA5C82E-9CDE-4476-A1B0-C9C82D073D40}" presName="text_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C72715-8AC1-4A49-9FFB-E65AD1945FFE}" type="pres">
      <dgm:prSet presAssocID="{ECA5C82E-9CDE-4476-A1B0-C9C82D073D40}" presName="accent_2" presStyleCnt="0"/>
      <dgm:spPr/>
    </dgm:pt>
    <dgm:pt modelId="{44E3075F-1EE6-4637-B867-0821B36983B3}" type="pres">
      <dgm:prSet presAssocID="{ECA5C82E-9CDE-4476-A1B0-C9C82D073D40}" presName="accentRepeatNode" presStyleLbl="solidFgAcc1" presStyleIdx="1" presStyleCnt="2"/>
      <dgm:spPr/>
    </dgm:pt>
  </dgm:ptLst>
  <dgm:cxnLst>
    <dgm:cxn modelId="{06797EA5-9BFA-4488-970C-B3F5CB77DCA6}" srcId="{C8C560D1-9FA6-49F0-A35B-20B99431D8F7}" destId="{E598562F-7530-4416-8FE2-5FFF1DBE69E5}" srcOrd="0" destOrd="0" parTransId="{37BBAB01-886B-42ED-8DBA-A6050CD946D9}" sibTransId="{7A54D06A-4DA6-49D1-B262-06DA728E9A54}"/>
    <dgm:cxn modelId="{8757BD88-518D-44C3-8D29-022011A9BB11}" type="presOf" srcId="{E598562F-7530-4416-8FE2-5FFF1DBE69E5}" destId="{2F292AA6-1D50-4808-AA55-1CEE05BC82D3}" srcOrd="0" destOrd="0" presId="urn:microsoft.com/office/officeart/2008/layout/VerticalCurvedList"/>
    <dgm:cxn modelId="{F84030FE-2BC4-4D51-A152-D0E4C36AF6A3}" srcId="{C8C560D1-9FA6-49F0-A35B-20B99431D8F7}" destId="{ECA5C82E-9CDE-4476-A1B0-C9C82D073D40}" srcOrd="1" destOrd="0" parTransId="{012FAFA7-1FA7-4E78-AE13-184E6659E7BE}" sibTransId="{26C494FC-2F36-4570-80E9-77C8DFFDFFF9}"/>
    <dgm:cxn modelId="{81C80746-4F1B-4265-992B-15953D7CC75E}" type="presOf" srcId="{7A54D06A-4DA6-49D1-B262-06DA728E9A54}" destId="{F64363F1-2F20-4E72-BBCF-245EC386BEE0}" srcOrd="0" destOrd="0" presId="urn:microsoft.com/office/officeart/2008/layout/VerticalCurvedList"/>
    <dgm:cxn modelId="{74FD7562-7AAB-4F20-AFB4-F743369C0572}" type="presOf" srcId="{C8C560D1-9FA6-49F0-A35B-20B99431D8F7}" destId="{74EC340A-BD94-4F5C-BC70-441BD7B5A949}" srcOrd="0" destOrd="0" presId="urn:microsoft.com/office/officeart/2008/layout/VerticalCurvedList"/>
    <dgm:cxn modelId="{BFD69C69-AFAB-40CE-80BC-ABAC509C3D54}" type="presOf" srcId="{ECA5C82E-9CDE-4476-A1B0-C9C82D073D40}" destId="{4FE3ED85-CB37-439A-8D7D-9AA80A2141AA}" srcOrd="0" destOrd="0" presId="urn:microsoft.com/office/officeart/2008/layout/VerticalCurvedList"/>
    <dgm:cxn modelId="{58E8D03B-C4E0-4C30-B71B-B7601FFB7A3B}" type="presParOf" srcId="{74EC340A-BD94-4F5C-BC70-441BD7B5A949}" destId="{FAA0822C-F8D8-4E50-B3E5-F210F2299827}" srcOrd="0" destOrd="0" presId="urn:microsoft.com/office/officeart/2008/layout/VerticalCurvedList"/>
    <dgm:cxn modelId="{0261655A-589A-4D39-B70B-CA955631555A}" type="presParOf" srcId="{FAA0822C-F8D8-4E50-B3E5-F210F2299827}" destId="{B898E9CD-0E88-407E-91F0-C61C3D51A564}" srcOrd="0" destOrd="0" presId="urn:microsoft.com/office/officeart/2008/layout/VerticalCurvedList"/>
    <dgm:cxn modelId="{3FD214CA-0CAE-4158-866D-F47C50366151}" type="presParOf" srcId="{B898E9CD-0E88-407E-91F0-C61C3D51A564}" destId="{DB614A00-B6A9-420B-AFE6-3799491666C5}" srcOrd="0" destOrd="0" presId="urn:microsoft.com/office/officeart/2008/layout/VerticalCurvedList"/>
    <dgm:cxn modelId="{1F8340B4-8C76-4E90-8065-7D25DE23E9C2}" type="presParOf" srcId="{B898E9CD-0E88-407E-91F0-C61C3D51A564}" destId="{F64363F1-2F20-4E72-BBCF-245EC386BEE0}" srcOrd="1" destOrd="0" presId="urn:microsoft.com/office/officeart/2008/layout/VerticalCurvedList"/>
    <dgm:cxn modelId="{13E84B55-9655-4ACF-AC69-745AA4ED055D}" type="presParOf" srcId="{B898E9CD-0E88-407E-91F0-C61C3D51A564}" destId="{6802A61A-21E3-4369-A4D4-75260C8CE564}" srcOrd="2" destOrd="0" presId="urn:microsoft.com/office/officeart/2008/layout/VerticalCurvedList"/>
    <dgm:cxn modelId="{B13C269F-F4E4-426C-8880-891D6CEAAD98}" type="presParOf" srcId="{B898E9CD-0E88-407E-91F0-C61C3D51A564}" destId="{ADE3EEF3-7A70-4862-BD3A-BC33B1B938A7}" srcOrd="3" destOrd="0" presId="urn:microsoft.com/office/officeart/2008/layout/VerticalCurvedList"/>
    <dgm:cxn modelId="{ABDEF23F-4E1A-4C15-88F4-A8DC1524715B}" type="presParOf" srcId="{FAA0822C-F8D8-4E50-B3E5-F210F2299827}" destId="{2F292AA6-1D50-4808-AA55-1CEE05BC82D3}" srcOrd="1" destOrd="0" presId="urn:microsoft.com/office/officeart/2008/layout/VerticalCurvedList"/>
    <dgm:cxn modelId="{BEFEC8C2-DF56-4E02-8254-191FCB3CA413}" type="presParOf" srcId="{FAA0822C-F8D8-4E50-B3E5-F210F2299827}" destId="{E4BDE7FF-4E56-4DED-993C-5C9A5BA51272}" srcOrd="2" destOrd="0" presId="urn:microsoft.com/office/officeart/2008/layout/VerticalCurvedList"/>
    <dgm:cxn modelId="{A5035C31-0DC7-4D8F-9115-3ECDAB000FE1}" type="presParOf" srcId="{E4BDE7FF-4E56-4DED-993C-5C9A5BA51272}" destId="{0E4BE07A-6CDC-416A-B445-4D4D51A3783A}" srcOrd="0" destOrd="0" presId="urn:microsoft.com/office/officeart/2008/layout/VerticalCurvedList"/>
    <dgm:cxn modelId="{73C17902-3F98-488B-95E2-A00F2E99E107}" type="presParOf" srcId="{FAA0822C-F8D8-4E50-B3E5-F210F2299827}" destId="{4FE3ED85-CB37-439A-8D7D-9AA80A2141AA}" srcOrd="3" destOrd="0" presId="urn:microsoft.com/office/officeart/2008/layout/VerticalCurvedList"/>
    <dgm:cxn modelId="{45F64447-9769-4E12-B482-4E4DD25B1C18}" type="presParOf" srcId="{FAA0822C-F8D8-4E50-B3E5-F210F2299827}" destId="{DDC72715-8AC1-4A49-9FFB-E65AD1945FFE}" srcOrd="4" destOrd="0" presId="urn:microsoft.com/office/officeart/2008/layout/VerticalCurvedList"/>
    <dgm:cxn modelId="{7D8BE1D2-A207-4E8E-9FF4-67A1FF88560B}" type="presParOf" srcId="{DDC72715-8AC1-4A49-9FFB-E65AD1945FFE}" destId="{44E3075F-1EE6-4637-B867-0821B36983B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9AAEEA5-C3D1-439E-AFF8-BE0D18C35580}">
      <dsp:nvSpPr>
        <dsp:cNvPr id="0" name=""/>
        <dsp:cNvSpPr/>
      </dsp:nvSpPr>
      <dsp:spPr>
        <a:xfrm>
          <a:off x="0" y="491746"/>
          <a:ext cx="9511427" cy="14049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245" tIns="36830" rIns="55245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/>
            <a:t>Первые четыре способа основываются на методе элиминирования. </a:t>
          </a:r>
          <a:br>
            <a:rPr lang="ru-RU" sz="2900" kern="1200" dirty="0"/>
          </a:br>
          <a:endParaRPr lang="x-none" sz="2900" kern="1200" dirty="0"/>
        </a:p>
      </dsp:txBody>
      <dsp:txXfrm>
        <a:off x="0" y="491746"/>
        <a:ext cx="9511427" cy="1404990"/>
      </dsp:txXfrm>
    </dsp:sp>
    <dsp:sp modelId="{263268F3-8191-4A9D-A588-8D5949349A19}">
      <dsp:nvSpPr>
        <dsp:cNvPr id="0" name=""/>
        <dsp:cNvSpPr/>
      </dsp:nvSpPr>
      <dsp:spPr>
        <a:xfrm>
          <a:off x="0" y="2149636"/>
          <a:ext cx="1404990" cy="1404990"/>
        </a:xfrm>
        <a:prstGeom prst="roundRect">
          <a:avLst>
            <a:gd name="adj" fmla="val 166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67BE1A-4BE0-4285-8978-6E4724F9540A}">
      <dsp:nvSpPr>
        <dsp:cNvPr id="0" name=""/>
        <dsp:cNvSpPr/>
      </dsp:nvSpPr>
      <dsp:spPr>
        <a:xfrm>
          <a:off x="1489290" y="2149636"/>
          <a:ext cx="8022136" cy="1404990"/>
        </a:xfrm>
        <a:prstGeom prst="roundRect">
          <a:avLst>
            <a:gd name="adj" fmla="val 166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/>
            <a:t>Элиминировать</a:t>
          </a:r>
          <a:r>
            <a:rPr lang="ru-RU" sz="1800" kern="1200" dirty="0"/>
            <a:t> - значит устранить, исключить воздействие всех факторов на величину результативного показателя, кроме одного. </a:t>
          </a:r>
          <a:endParaRPr lang="x-none" sz="1800" kern="1200" dirty="0"/>
        </a:p>
      </dsp:txBody>
      <dsp:txXfrm>
        <a:off x="1489290" y="2149636"/>
        <a:ext cx="8022136" cy="1404990"/>
      </dsp:txXfrm>
    </dsp:sp>
    <dsp:sp modelId="{B5BBED38-92D7-4E43-A177-5BAA2CB00DC4}">
      <dsp:nvSpPr>
        <dsp:cNvPr id="0" name=""/>
        <dsp:cNvSpPr/>
      </dsp:nvSpPr>
      <dsp:spPr>
        <a:xfrm>
          <a:off x="0" y="3723226"/>
          <a:ext cx="1404990" cy="1404990"/>
        </a:xfrm>
        <a:prstGeom prst="roundRect">
          <a:avLst>
            <a:gd name="adj" fmla="val 166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660E8A6-3FE7-43C5-BEB7-0933FC98E668}">
      <dsp:nvSpPr>
        <dsp:cNvPr id="0" name=""/>
        <dsp:cNvSpPr/>
      </dsp:nvSpPr>
      <dsp:spPr>
        <a:xfrm>
          <a:off x="1489290" y="3723226"/>
          <a:ext cx="8022136" cy="1404990"/>
        </a:xfrm>
        <a:prstGeom prst="roundRect">
          <a:avLst>
            <a:gd name="adj" fmla="val 166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Этот метод исходит из того, что все факторы изменяются независимо друг от друга: сначала изменяется один, а все другие остаются без изменения, потом изменяются два, затем три и т.д., при неизменности остальных. </a:t>
          </a:r>
          <a:endParaRPr lang="x-none" sz="1800" kern="1200" dirty="0"/>
        </a:p>
      </dsp:txBody>
      <dsp:txXfrm>
        <a:off x="1489290" y="3723226"/>
        <a:ext cx="8022136" cy="1404990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5E3442A-8727-4829-9B1F-0D0760F26024}">
      <dsp:nvSpPr>
        <dsp:cNvPr id="0" name=""/>
        <dsp:cNvSpPr/>
      </dsp:nvSpPr>
      <dsp:spPr>
        <a:xfrm>
          <a:off x="859962" y="0"/>
          <a:ext cx="9650001" cy="5065158"/>
        </a:xfrm>
        <a:prstGeom prst="rightArrow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583678-7964-4691-AC77-BDAB2EEC32AB}">
      <dsp:nvSpPr>
        <dsp:cNvPr id="0" name=""/>
        <dsp:cNvSpPr/>
      </dsp:nvSpPr>
      <dsp:spPr>
        <a:xfrm>
          <a:off x="5923" y="1215222"/>
          <a:ext cx="3345840" cy="2634712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Позволяет определить влияние отдельных факторов на изменение величины результативного показателя путем постепенной замены базисной величины каждого факторного показателя на отчетную. </a:t>
          </a:r>
          <a:endParaRPr lang="x-none" sz="1800" kern="1200" dirty="0"/>
        </a:p>
      </dsp:txBody>
      <dsp:txXfrm>
        <a:off x="5923" y="1215222"/>
        <a:ext cx="3345840" cy="2634712"/>
      </dsp:txXfrm>
    </dsp:sp>
    <dsp:sp modelId="{AC258C88-E1C3-49C5-89E0-54FE4C859C14}">
      <dsp:nvSpPr>
        <dsp:cNvPr id="0" name=""/>
        <dsp:cNvSpPr/>
      </dsp:nvSpPr>
      <dsp:spPr>
        <a:xfrm>
          <a:off x="3833405" y="1273988"/>
          <a:ext cx="3345840" cy="2578813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С этой целью определяют ряд условных величин результативного показателя, которые учитывают изменение одного, затем двух, трех и т.д. факторов, допуская, что остальные не меняются. </a:t>
          </a:r>
          <a:endParaRPr lang="x-none" sz="1800" kern="1200" dirty="0"/>
        </a:p>
      </dsp:txBody>
      <dsp:txXfrm>
        <a:off x="3833405" y="1273988"/>
        <a:ext cx="3345840" cy="2578813"/>
      </dsp:txXfrm>
    </dsp:sp>
    <dsp:sp modelId="{3FE63774-7531-47AD-86FD-F91D66C2827E}">
      <dsp:nvSpPr>
        <dsp:cNvPr id="0" name=""/>
        <dsp:cNvSpPr/>
      </dsp:nvSpPr>
      <dsp:spPr>
        <a:xfrm>
          <a:off x="7617813" y="1078787"/>
          <a:ext cx="3729206" cy="2907583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Сравнение величины результативного показателя до и после изменения уровня того или другого фактора позволяет элиминироваться от влияния всех факторов, кроме одного, и определить воздействие последнего на прирост результативного показателя</a:t>
          </a:r>
          <a:endParaRPr lang="x-none" sz="1800" kern="1200" dirty="0"/>
        </a:p>
      </dsp:txBody>
      <dsp:txXfrm>
        <a:off x="7617813" y="1078787"/>
        <a:ext cx="3729206" cy="2907583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1F4CAF2-63D2-41F3-92D8-36E28158C291}">
      <dsp:nvSpPr>
        <dsp:cNvPr id="0" name=""/>
        <dsp:cNvSpPr/>
      </dsp:nvSpPr>
      <dsp:spPr>
        <a:xfrm>
          <a:off x="0" y="480060"/>
          <a:ext cx="10089222" cy="13716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245" tIns="36830" rIns="55245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/>
            <a:t>Используя способ цепной подстановки, рекомендуется придерживаться определенной последовательности расчетов: </a:t>
          </a:r>
          <a:endParaRPr lang="x-none" sz="2900" kern="1200" dirty="0"/>
        </a:p>
      </dsp:txBody>
      <dsp:txXfrm>
        <a:off x="0" y="480060"/>
        <a:ext cx="10089222" cy="1371600"/>
      </dsp:txXfrm>
    </dsp:sp>
    <dsp:sp modelId="{5D742521-D6AA-4B59-9CE4-DCCEF20E7060}">
      <dsp:nvSpPr>
        <dsp:cNvPr id="0" name=""/>
        <dsp:cNvSpPr/>
      </dsp:nvSpPr>
      <dsp:spPr>
        <a:xfrm>
          <a:off x="0" y="2098548"/>
          <a:ext cx="1371600" cy="1371600"/>
        </a:xfrm>
        <a:prstGeom prst="roundRect">
          <a:avLst>
            <a:gd name="adj" fmla="val 166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FBE179-39A9-41E8-B9DB-15653721410E}">
      <dsp:nvSpPr>
        <dsp:cNvPr id="0" name=""/>
        <dsp:cNvSpPr/>
      </dsp:nvSpPr>
      <dsp:spPr>
        <a:xfrm>
          <a:off x="1453896" y="2098548"/>
          <a:ext cx="8635326" cy="1371600"/>
        </a:xfrm>
        <a:prstGeom prst="roundRect">
          <a:avLst>
            <a:gd name="adj" fmla="val 166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/>
            <a:t>в первую очередь нужно учитывать изменение количественных, а затем качественных показателей. </a:t>
          </a:r>
          <a:endParaRPr lang="x-none" sz="2200" kern="1200" dirty="0"/>
        </a:p>
      </dsp:txBody>
      <dsp:txXfrm>
        <a:off x="1453896" y="2098548"/>
        <a:ext cx="8635326" cy="1371600"/>
      </dsp:txXfrm>
    </dsp:sp>
    <dsp:sp modelId="{0FB3F575-E8A6-485F-9059-D1BECFCDC507}">
      <dsp:nvSpPr>
        <dsp:cNvPr id="0" name=""/>
        <dsp:cNvSpPr/>
      </dsp:nvSpPr>
      <dsp:spPr>
        <a:xfrm>
          <a:off x="0" y="3634740"/>
          <a:ext cx="1371600" cy="1371600"/>
        </a:xfrm>
        <a:prstGeom prst="roundRect">
          <a:avLst>
            <a:gd name="adj" fmla="val 166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2BA126-1E78-420B-8363-491686B25A1D}">
      <dsp:nvSpPr>
        <dsp:cNvPr id="0" name=""/>
        <dsp:cNvSpPr/>
      </dsp:nvSpPr>
      <dsp:spPr>
        <a:xfrm>
          <a:off x="1453896" y="3566366"/>
          <a:ext cx="8635326" cy="1371600"/>
        </a:xfrm>
        <a:prstGeom prst="roundRect">
          <a:avLst>
            <a:gd name="adj" fmla="val 166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/>
            <a:t>если же имеется несколько количественных и несколько качественных показателей, то сначала следует изменить величину факторов первого уровня подчинения, а потом более низкого. </a:t>
          </a:r>
          <a:endParaRPr lang="x-none" sz="2200" kern="1200" dirty="0"/>
        </a:p>
      </dsp:txBody>
      <dsp:txXfrm>
        <a:off x="1453896" y="3566366"/>
        <a:ext cx="8635326" cy="137160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16CFAA1-8B2B-42CF-BE53-39D653064B04}">
      <dsp:nvSpPr>
        <dsp:cNvPr id="0" name=""/>
        <dsp:cNvSpPr/>
      </dsp:nvSpPr>
      <dsp:spPr>
        <a:xfrm>
          <a:off x="-4489812" y="-693547"/>
          <a:ext cx="5387951" cy="5387951"/>
        </a:xfrm>
        <a:prstGeom prst="blockArc">
          <a:avLst>
            <a:gd name="adj1" fmla="val 18900000"/>
            <a:gd name="adj2" fmla="val 2700000"/>
            <a:gd name="adj3" fmla="val 401"/>
          </a:avLst>
        </a:prstGeom>
        <a:noFill/>
        <a:ln w="25400" cap="flat" cmpd="sng" algn="ctr">
          <a:solidFill>
            <a:schemeClr val="accent4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04C422-318F-4E62-848A-C9C90EB8BFEA}">
      <dsp:nvSpPr>
        <dsp:cNvPr id="0" name=""/>
        <dsp:cNvSpPr/>
      </dsp:nvSpPr>
      <dsp:spPr>
        <a:xfrm>
          <a:off x="735457" y="571562"/>
          <a:ext cx="8837057" cy="114296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07228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Способ цепных подстановок позволяет определить влияние отдельных факторов на изменение величины результативного показателя путем постепенной замены базисной величины каждого факторного показателя на отчетную.  </a:t>
          </a:r>
          <a:endParaRPr lang="x-none" sz="1800" kern="1200" dirty="0"/>
        </a:p>
      </dsp:txBody>
      <dsp:txXfrm>
        <a:off x="735457" y="571562"/>
        <a:ext cx="8837057" cy="1142964"/>
      </dsp:txXfrm>
    </dsp:sp>
    <dsp:sp modelId="{4EDADE33-9742-4AF3-A06E-5DFACD08607B}">
      <dsp:nvSpPr>
        <dsp:cNvPr id="0" name=""/>
        <dsp:cNvSpPr/>
      </dsp:nvSpPr>
      <dsp:spPr>
        <a:xfrm>
          <a:off x="21104" y="428691"/>
          <a:ext cx="1428706" cy="142870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56AEF88-1493-4568-BB75-079FB537825C}">
      <dsp:nvSpPr>
        <dsp:cNvPr id="0" name=""/>
        <dsp:cNvSpPr/>
      </dsp:nvSpPr>
      <dsp:spPr>
        <a:xfrm>
          <a:off x="735457" y="2286329"/>
          <a:ext cx="8837057" cy="114296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07228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При применении данного способа необходимо соблюдать ряд  требований: соблюдение порядка количественных и качественных показателей.</a:t>
          </a:r>
          <a:endParaRPr lang="x-none" sz="1800" kern="1200" dirty="0"/>
        </a:p>
      </dsp:txBody>
      <dsp:txXfrm>
        <a:off x="735457" y="2286329"/>
        <a:ext cx="8837057" cy="1142964"/>
      </dsp:txXfrm>
    </dsp:sp>
    <dsp:sp modelId="{B414272F-8C8B-4800-9CDA-3804269536E6}">
      <dsp:nvSpPr>
        <dsp:cNvPr id="0" name=""/>
        <dsp:cNvSpPr/>
      </dsp:nvSpPr>
      <dsp:spPr>
        <a:xfrm>
          <a:off x="21104" y="2143459"/>
          <a:ext cx="1428706" cy="142870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BD1B444-869E-40AD-975D-EF3FA6BF7165}">
      <dsp:nvSpPr>
        <dsp:cNvPr id="0" name=""/>
        <dsp:cNvSpPr/>
      </dsp:nvSpPr>
      <dsp:spPr>
        <a:xfrm>
          <a:off x="1981740" y="291912"/>
          <a:ext cx="6950324" cy="4904126"/>
        </a:xfrm>
        <a:prstGeom prst="pie">
          <a:avLst>
            <a:gd name="adj1" fmla="val 16200000"/>
            <a:gd name="adj2" fmla="val 18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Выражающие отношение фактического уровня анализируемого показателя к его уровню в базисном периоде (или к плановому или по другому объекту). </a:t>
          </a:r>
          <a:endParaRPr lang="x-none" sz="1600" kern="1200" dirty="0"/>
        </a:p>
      </dsp:txBody>
      <dsp:txXfrm>
        <a:off x="5644726" y="1331120"/>
        <a:ext cx="2482258" cy="1459561"/>
      </dsp:txXfrm>
    </dsp:sp>
    <dsp:sp modelId="{0C14954B-BECB-45AD-B787-18783F895A0E}">
      <dsp:nvSpPr>
        <dsp:cNvPr id="0" name=""/>
        <dsp:cNvSpPr/>
      </dsp:nvSpPr>
      <dsp:spPr>
        <a:xfrm>
          <a:off x="2092106" y="288255"/>
          <a:ext cx="6527588" cy="5261735"/>
        </a:xfrm>
        <a:prstGeom prst="pie">
          <a:avLst>
            <a:gd name="adj1" fmla="val 1800000"/>
            <a:gd name="adj2" fmla="val 90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С помощью агрегатных индексов можно выявить влияние различных факторов на изменение уровня результативных показателей в мультипликативных и кратных моделях.</a:t>
          </a:r>
          <a:endParaRPr lang="x-none" sz="1600" kern="1200" dirty="0"/>
        </a:p>
      </dsp:txBody>
      <dsp:txXfrm>
        <a:off x="3646294" y="3702119"/>
        <a:ext cx="3496922" cy="1378073"/>
      </dsp:txXfrm>
    </dsp:sp>
    <dsp:sp modelId="{3F4BD146-B449-4075-95F1-DD610F595101}">
      <dsp:nvSpPr>
        <dsp:cNvPr id="0" name=""/>
        <dsp:cNvSpPr/>
      </dsp:nvSpPr>
      <dsp:spPr>
        <a:xfrm>
          <a:off x="1866074" y="291912"/>
          <a:ext cx="6777650" cy="4904126"/>
        </a:xfrm>
        <a:prstGeom prst="pie">
          <a:avLst>
            <a:gd name="adj1" fmla="val 9000000"/>
            <a:gd name="adj2" fmla="val 162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Основан на относительных показателях динамики, пространственных сравнений, выполнения плана, </a:t>
          </a:r>
          <a:endParaRPr lang="x-none" sz="1600" kern="1200" dirty="0"/>
        </a:p>
      </dsp:txBody>
      <dsp:txXfrm>
        <a:off x="2651152" y="1331120"/>
        <a:ext cx="2420589" cy="1459561"/>
      </dsp:txXfrm>
    </dsp:sp>
    <dsp:sp modelId="{70305ACC-78E5-436F-ABC6-1BBD0F8EB6D8}">
      <dsp:nvSpPr>
        <dsp:cNvPr id="0" name=""/>
        <dsp:cNvSpPr/>
      </dsp:nvSpPr>
      <dsp:spPr>
        <a:xfrm>
          <a:off x="3686325" y="-151112"/>
          <a:ext cx="5852068" cy="5809135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4E331C-0197-43F3-95DD-C5B17583A185}">
      <dsp:nvSpPr>
        <dsp:cNvPr id="0" name=""/>
        <dsp:cNvSpPr/>
      </dsp:nvSpPr>
      <dsp:spPr>
        <a:xfrm>
          <a:off x="1746607" y="671107"/>
          <a:ext cx="7353402" cy="5511304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6FAC96-57E3-4EC2-BDB8-64C92671B2C1}">
      <dsp:nvSpPr>
        <dsp:cNvPr id="0" name=""/>
        <dsp:cNvSpPr/>
      </dsp:nvSpPr>
      <dsp:spPr>
        <a:xfrm>
          <a:off x="1341664" y="-87567"/>
          <a:ext cx="5511304" cy="5827101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2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B1DA6-8D7A-42F5-AEE3-286D4CCC9250}" type="datetimeFigureOut">
              <a:rPr lang="x-none" smtClean="0"/>
              <a:pPr/>
              <a:t>25.06.2024</a:t>
            </a:fld>
            <a:endParaRPr lang="x-non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F7635-6402-46B0-9505-EB9D429A1AB7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B1DA6-8D7A-42F5-AEE3-286D4CCC9250}" type="datetimeFigureOut">
              <a:rPr lang="x-none" smtClean="0"/>
              <a:pPr/>
              <a:t>25.06.2024</a:t>
            </a:fld>
            <a:endParaRPr lang="x-non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F7635-6402-46B0-9505-EB9D429A1AB7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5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5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B1DA6-8D7A-42F5-AEE3-286D4CCC9250}" type="datetimeFigureOut">
              <a:rPr lang="x-none" smtClean="0"/>
              <a:pPr/>
              <a:t>25.06.2024</a:t>
            </a:fld>
            <a:endParaRPr lang="x-non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F7635-6402-46B0-9505-EB9D429A1AB7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2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B1DA6-8D7A-42F5-AEE3-286D4CCC9250}" type="datetimeFigureOut">
              <a:rPr lang="x-none" smtClean="0"/>
              <a:pPr/>
              <a:t>25.06.2024</a:t>
            </a:fld>
            <a:endParaRPr lang="x-non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F7635-6402-46B0-9505-EB9D429A1AB7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B1DA6-8D7A-42F5-AEE3-286D4CCC9250}" type="datetimeFigureOut">
              <a:rPr lang="x-none" smtClean="0"/>
              <a:pPr/>
              <a:t>25.06.2024</a:t>
            </a:fld>
            <a:endParaRPr lang="x-non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F7635-6402-46B0-9505-EB9D429A1AB7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7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B1DA6-8D7A-42F5-AEE3-286D4CCC9250}" type="datetimeFigureOut">
              <a:rPr lang="x-none" smtClean="0"/>
              <a:pPr/>
              <a:t>25.06.2024</a:t>
            </a:fld>
            <a:endParaRPr lang="x-non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F7635-6402-46B0-9505-EB9D429A1AB7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B1DA6-8D7A-42F5-AEE3-286D4CCC9250}" type="datetimeFigureOut">
              <a:rPr lang="x-none" smtClean="0"/>
              <a:pPr/>
              <a:t>25.06.2024</a:t>
            </a:fld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F7635-6402-46B0-9505-EB9D429A1AB7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B1DA6-8D7A-42F5-AEE3-286D4CCC9250}" type="datetimeFigureOut">
              <a:rPr lang="x-none" smtClean="0"/>
              <a:pPr/>
              <a:t>25.06.2024</a:t>
            </a:fld>
            <a:endParaRPr lang="x-none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F7635-6402-46B0-9505-EB9D429A1AB7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B1DA6-8D7A-42F5-AEE3-286D4CCC9250}" type="datetimeFigureOut">
              <a:rPr lang="x-none" smtClean="0"/>
              <a:pPr/>
              <a:t>25.06.2024</a:t>
            </a:fld>
            <a:endParaRPr lang="x-none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F7635-6402-46B0-9505-EB9D429A1AB7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B1DA6-8D7A-42F5-AEE3-286D4CCC9250}" type="datetimeFigureOut">
              <a:rPr lang="x-none" smtClean="0"/>
              <a:pPr/>
              <a:t>25.06.2024</a:t>
            </a:fld>
            <a:endParaRPr lang="x-none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F7635-6402-46B0-9505-EB9D429A1AB7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7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B1DA6-8D7A-42F5-AEE3-286D4CCC9250}" type="datetimeFigureOut">
              <a:rPr lang="x-none" smtClean="0"/>
              <a:pPr/>
              <a:t>25.06.2024</a:t>
            </a:fld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F7635-6402-46B0-9505-EB9D429A1AB7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B1DA6-8D7A-42F5-AEE3-286D4CCC9250}" type="datetimeFigureOut">
              <a:rPr lang="x-none" smtClean="0"/>
              <a:pPr/>
              <a:t>25.06.2024</a:t>
            </a:fld>
            <a:endParaRPr lang="x-non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F7635-6402-46B0-9505-EB9D429A1AB7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B1DA6-8D7A-42F5-AEE3-286D4CCC9250}" type="datetimeFigureOut">
              <a:rPr lang="x-none" smtClean="0"/>
              <a:pPr/>
              <a:t>25.06.2024</a:t>
            </a:fld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F7635-6402-46B0-9505-EB9D429A1AB7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B1DA6-8D7A-42F5-AEE3-286D4CCC9250}" type="datetimeFigureOut">
              <a:rPr lang="x-none" smtClean="0"/>
              <a:pPr/>
              <a:t>25.06.2024</a:t>
            </a:fld>
            <a:endParaRPr lang="x-non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F7635-6402-46B0-9505-EB9D429A1AB7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5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5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B1DA6-8D7A-42F5-AEE3-286D4CCC9250}" type="datetimeFigureOut">
              <a:rPr lang="x-none" smtClean="0"/>
              <a:pPr/>
              <a:t>25.06.2024</a:t>
            </a:fld>
            <a:endParaRPr lang="x-non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F7635-6402-46B0-9505-EB9D429A1AB7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7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B1DA6-8D7A-42F5-AEE3-286D4CCC9250}" type="datetimeFigureOut">
              <a:rPr lang="x-none" smtClean="0"/>
              <a:pPr/>
              <a:t>25.06.2024</a:t>
            </a:fld>
            <a:endParaRPr lang="x-non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F7635-6402-46B0-9505-EB9D429A1AB7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B1DA6-8D7A-42F5-AEE3-286D4CCC9250}" type="datetimeFigureOut">
              <a:rPr lang="x-none" smtClean="0"/>
              <a:pPr/>
              <a:t>25.06.2024</a:t>
            </a:fld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F7635-6402-46B0-9505-EB9D429A1AB7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B1DA6-8D7A-42F5-AEE3-286D4CCC9250}" type="datetimeFigureOut">
              <a:rPr lang="x-none" smtClean="0"/>
              <a:pPr/>
              <a:t>25.06.2024</a:t>
            </a:fld>
            <a:endParaRPr lang="x-none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F7635-6402-46B0-9505-EB9D429A1AB7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B1DA6-8D7A-42F5-AEE3-286D4CCC9250}" type="datetimeFigureOut">
              <a:rPr lang="x-none" smtClean="0"/>
              <a:pPr/>
              <a:t>25.06.2024</a:t>
            </a:fld>
            <a:endParaRPr lang="x-none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F7635-6402-46B0-9505-EB9D429A1AB7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B1DA6-8D7A-42F5-AEE3-286D4CCC9250}" type="datetimeFigureOut">
              <a:rPr lang="x-none" smtClean="0"/>
              <a:pPr/>
              <a:t>25.06.2024</a:t>
            </a:fld>
            <a:endParaRPr lang="x-none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F7635-6402-46B0-9505-EB9D429A1AB7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7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B1DA6-8D7A-42F5-AEE3-286D4CCC9250}" type="datetimeFigureOut">
              <a:rPr lang="x-none" smtClean="0"/>
              <a:pPr/>
              <a:t>25.06.2024</a:t>
            </a:fld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F7635-6402-46B0-9505-EB9D429A1AB7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B1DA6-8D7A-42F5-AEE3-286D4CCC9250}" type="datetimeFigureOut">
              <a:rPr lang="x-none" smtClean="0"/>
              <a:pPr/>
              <a:t>25.06.2024</a:t>
            </a:fld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F7635-6402-46B0-9505-EB9D429A1AB7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B1DA6-8D7A-42F5-AEE3-286D4CCC9250}" type="datetimeFigureOut">
              <a:rPr lang="x-none" smtClean="0"/>
              <a:pPr/>
              <a:t>25.06.2024</a:t>
            </a:fld>
            <a:endParaRPr lang="x-non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7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6F7635-6402-46B0-9505-EB9D429A1AB7}" type="slidenum">
              <a:rPr lang="x-none" smtClean="0"/>
              <a:pPr/>
              <a:t>‹#›</a:t>
            </a:fld>
            <a:endParaRPr 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1" r:id="rId1"/>
    <p:sldLayoutId id="2147483912" r:id="rId2"/>
    <p:sldLayoutId id="2147483913" r:id="rId3"/>
    <p:sldLayoutId id="2147483914" r:id="rId4"/>
    <p:sldLayoutId id="2147483915" r:id="rId5"/>
    <p:sldLayoutId id="2147483916" r:id="rId6"/>
    <p:sldLayoutId id="2147483917" r:id="rId7"/>
    <p:sldLayoutId id="2147483918" r:id="rId8"/>
    <p:sldLayoutId id="2147483919" r:id="rId9"/>
    <p:sldLayoutId id="2147483920" r:id="rId10"/>
    <p:sldLayoutId id="214748392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B1DA6-8D7A-42F5-AEE3-286D4CCC9250}" type="datetimeFigureOut">
              <a:rPr lang="x-none" smtClean="0"/>
              <a:pPr/>
              <a:t>25.06.2024</a:t>
            </a:fld>
            <a:endParaRPr lang="x-non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7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6F7635-6402-46B0-9505-EB9D429A1AB7}" type="slidenum">
              <a:rPr lang="x-none" smtClean="0"/>
              <a:pPr/>
              <a:t>‹#›</a:t>
            </a:fld>
            <a:endParaRPr 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5" r:id="rId1"/>
    <p:sldLayoutId id="2147483936" r:id="rId2"/>
    <p:sldLayoutId id="2147483937" r:id="rId3"/>
    <p:sldLayoutId id="2147483938" r:id="rId4"/>
    <p:sldLayoutId id="2147483939" r:id="rId5"/>
    <p:sldLayoutId id="2147483940" r:id="rId6"/>
    <p:sldLayoutId id="2147483941" r:id="rId7"/>
    <p:sldLayoutId id="2147483942" r:id="rId8"/>
    <p:sldLayoutId id="2147483943" r:id="rId9"/>
    <p:sldLayoutId id="2147483944" r:id="rId10"/>
    <p:sldLayoutId id="214748394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7" Type="http://schemas.openxmlformats.org/officeDocument/2006/relationships/image" Target="../media/image10.png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1373" y="332656"/>
            <a:ext cx="11329259" cy="6192688"/>
          </a:xfrm>
        </p:spPr>
        <p:txBody>
          <a:bodyPr>
            <a:normAutofit fontScale="40000" lnSpcReduction="20000"/>
          </a:bodyPr>
          <a:lstStyle/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Министерство науки и </a:t>
            </a:r>
            <a:r>
              <a:rPr lang="kk-KZ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высшего </a:t>
            </a:r>
            <a:r>
              <a:rPr lang="ru-RU" sz="45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образования Республики Казахстан</a:t>
            </a:r>
          </a:p>
          <a:p>
            <a:r>
              <a:rPr lang="ru-RU" sz="45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Карагандинский </a:t>
            </a:r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университет имени академика Е.А. </a:t>
            </a:r>
            <a:r>
              <a:rPr lang="ru-RU" sz="4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Букетова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Автор: </a:t>
            </a:r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Атабаева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Асия </a:t>
            </a:r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Кайрошовна</a:t>
            </a:r>
            <a:endParaRPr lang="ru-RU" sz="45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Мультимедийные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презентации (лекция)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дисциплине «</a:t>
            </a:r>
            <a:r>
              <a:rPr kumimoji="0" lang="ru-RU" sz="4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Экономико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математические методы и модели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lvl="0" indent="2889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Образовательная программа</a:t>
            </a:r>
            <a:r>
              <a:rPr kumimoji="0" lang="kk-KZ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6В04106 - 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Учет и аудит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Тема 4. </a:t>
            </a:r>
            <a:r>
              <a:rPr lang="ru-RU" sz="6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СПОСОБЫ ИЗМЕРЕНИЯ ВЛИЯНИЯ ФАКТОРОВ В ДЕТЕРМИНИРОВАННОМ АНАЛИЗЕ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Караганда 2024</a:t>
            </a:r>
          </a:p>
          <a:p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="" xmlns:a16="http://schemas.microsoft.com/office/drawing/2014/main" id="{34C0AD26-B062-9EDE-29DF-EEAF0BF09DB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147558825"/>
              </p:ext>
            </p:extLst>
          </p:nvPr>
        </p:nvGraphicFramePr>
        <p:xfrm>
          <a:off x="1695236" y="801386"/>
          <a:ext cx="10089223" cy="54864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2130423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E0FA276-6E21-2CD0-B104-02B4CAB217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7" y="624113"/>
            <a:ext cx="8911687" cy="721805"/>
          </a:xfrm>
        </p:spPr>
        <p:txBody>
          <a:bodyPr>
            <a:normAutofit fontScale="90000"/>
          </a:bodyPr>
          <a:lstStyle/>
          <a:p>
            <a:r>
              <a:rPr lang="ru-RU" dirty="0"/>
              <a:t>Выводы:</a:t>
            </a:r>
            <a:endParaRPr lang="x-none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="" xmlns:a16="http://schemas.microsoft.com/office/drawing/2014/main" id="{BD95487E-8984-C83A-06A2-991959D9412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693113430"/>
              </p:ext>
            </p:extLst>
          </p:nvPr>
        </p:nvGraphicFramePr>
        <p:xfrm>
          <a:off x="1910995" y="1910993"/>
          <a:ext cx="9593620" cy="40008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817689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5255028-F90C-F5E6-B881-625D474EA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9351" y="138701"/>
            <a:ext cx="8911687" cy="536870"/>
          </a:xfrm>
        </p:spPr>
        <p:txBody>
          <a:bodyPr>
            <a:normAutofit fontScale="90000"/>
          </a:bodyPr>
          <a:lstStyle/>
          <a:p>
            <a:r>
              <a:rPr lang="ru-RU" sz="3600" dirty="0"/>
              <a:t>2. Индексный метод</a:t>
            </a:r>
            <a:endParaRPr lang="x-none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="" xmlns:a16="http://schemas.microsoft.com/office/drawing/2014/main" id="{ED39D6CF-FC64-255E-0594-71BBE195AAA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050427018"/>
              </p:ext>
            </p:extLst>
          </p:nvPr>
        </p:nvGraphicFramePr>
        <p:xfrm>
          <a:off x="1222625" y="675571"/>
          <a:ext cx="10798139" cy="58382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5614230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981200" y="667820"/>
                <a:ext cx="9135438" cy="5785516"/>
              </a:xfrm>
            </p:spPr>
            <p:txBody>
              <a:bodyPr/>
              <a:lstStyle/>
              <a:p>
                <a:r>
                  <a:rPr lang="ru-RU" sz="2300" dirty="0">
                    <a:solidFill>
                      <a:srgbClr val="464653"/>
                    </a:solidFill>
                    <a:latin typeface="Century Gothic" pitchFamily="34" charset="0"/>
                    <a:ea typeface="+mj-ea"/>
                    <a:cs typeface="+mj-cs"/>
                  </a:rPr>
                  <a:t>Для примера возьмем индекс стоимости товарной продукции:</a:t>
                </a:r>
                <a:br>
                  <a:rPr lang="ru-RU" sz="2300" dirty="0">
                    <a:solidFill>
                      <a:srgbClr val="464653"/>
                    </a:solidFill>
                    <a:latin typeface="Century Gothic" pitchFamily="34" charset="0"/>
                    <a:ea typeface="+mj-ea"/>
                    <a:cs typeface="+mj-cs"/>
                  </a:rPr>
                </a:br>
                <a:br>
                  <a:rPr lang="ru-RU" sz="2300" dirty="0">
                    <a:solidFill>
                      <a:srgbClr val="464653"/>
                    </a:solidFill>
                    <a:latin typeface="Century Gothic" pitchFamily="34" charset="0"/>
                    <a:ea typeface="+mj-ea"/>
                    <a:cs typeface="+mj-cs"/>
                  </a:rPr>
                </a:br>
                <a:br>
                  <a:rPr lang="ru-RU" sz="2300" dirty="0">
                    <a:solidFill>
                      <a:srgbClr val="464653"/>
                    </a:solidFill>
                    <a:latin typeface="Century Gothic" pitchFamily="34" charset="0"/>
                    <a:ea typeface="+mj-ea"/>
                    <a:cs typeface="+mj-cs"/>
                  </a:rPr>
                </a:br>
                <a:r>
                  <a:rPr lang="ru-RU" sz="2300" dirty="0">
                    <a:solidFill>
                      <a:srgbClr val="464653"/>
                    </a:solidFill>
                    <a:latin typeface="Century Gothic" pitchFamily="34" charset="0"/>
                    <a:ea typeface="+mj-ea"/>
                    <a:cs typeface="+mj-cs"/>
                  </a:rPr>
                  <a:t>	</a:t>
                </a:r>
                <a:br>
                  <a:rPr lang="ru-RU" sz="2300" dirty="0">
                    <a:solidFill>
                      <a:srgbClr val="464653"/>
                    </a:solidFill>
                    <a:latin typeface="Century Gothic" pitchFamily="34" charset="0"/>
                    <a:ea typeface="+mj-ea"/>
                    <a:cs typeface="+mj-cs"/>
                  </a:rPr>
                </a:br>
                <a:endParaRPr lang="ru-RU" sz="2300" dirty="0">
                  <a:solidFill>
                    <a:srgbClr val="464653"/>
                  </a:solidFill>
                  <a:latin typeface="Century Gothic" pitchFamily="34" charset="0"/>
                  <a:ea typeface="+mj-ea"/>
                  <a:cs typeface="+mj-cs"/>
                </a:endParaRPr>
              </a:p>
              <a:p>
                <a:endParaRPr lang="en-US" sz="2300" dirty="0">
                  <a:solidFill>
                    <a:srgbClr val="464653"/>
                  </a:solidFill>
                  <a:latin typeface="Century Gothic" pitchFamily="34" charset="0"/>
                  <a:ea typeface="+mj-ea"/>
                  <a:cs typeface="+mj-cs"/>
                </a:endParaRPr>
              </a:p>
              <a:p>
                <a:r>
                  <a:rPr lang="ru-RU" sz="2300" dirty="0">
                    <a:solidFill>
                      <a:srgbClr val="464653"/>
                    </a:solidFill>
                    <a:latin typeface="Century Gothic" pitchFamily="34" charset="0"/>
                    <a:ea typeface="+mj-ea"/>
                    <a:cs typeface="+mj-cs"/>
                  </a:rPr>
                  <a:t>Он отражает изменение физического объема товарной продукции (</a:t>
                </a:r>
                <a:r>
                  <a:rPr lang="en-US" sz="2500" dirty="0">
                    <a:solidFill>
                      <a:srgbClr val="464653"/>
                    </a:solidFill>
                    <a:latin typeface="Century Gothic" pitchFamily="34" charset="0"/>
                    <a:ea typeface="+mj-ea"/>
                    <a:cs typeface="+mj-cs"/>
                  </a:rPr>
                  <a:t>q</a:t>
                </a:r>
                <a:r>
                  <a:rPr lang="ru-RU" sz="2300" dirty="0">
                    <a:solidFill>
                      <a:srgbClr val="464653"/>
                    </a:solidFill>
                    <a:latin typeface="Century Gothic" pitchFamily="34" charset="0"/>
                    <a:ea typeface="+mj-ea"/>
                    <a:cs typeface="+mj-cs"/>
                  </a:rPr>
                  <a:t>) и цен (р). </a:t>
                </a:r>
              </a:p>
              <a:p>
                <a:endParaRPr lang="ru-RU" sz="2300" dirty="0">
                  <a:solidFill>
                    <a:srgbClr val="464653"/>
                  </a:solidFill>
                  <a:latin typeface="Century Gothic" pitchFamily="34" charset="0"/>
                  <a:ea typeface="+mj-ea"/>
                  <a:cs typeface="+mj-cs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4400" i="1">
                              <a:solidFill>
                                <a:srgbClr val="464653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</m:ctrlPr>
                        </m:sSubPr>
                        <m:e>
                          <m:r>
                            <a:rPr lang="en-US" sz="4400" i="1">
                              <a:solidFill>
                                <a:srgbClr val="464653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  <m:t>𝐼</m:t>
                          </m:r>
                        </m:e>
                        <m:sub>
                          <m:r>
                            <a:rPr lang="ru-RU" sz="4400" i="1">
                              <a:solidFill>
                                <a:srgbClr val="464653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  <m:t>ТП</m:t>
                          </m:r>
                        </m:sub>
                      </m:sSub>
                      <m:r>
                        <a:rPr lang="ru-RU" sz="4400" i="1">
                          <a:solidFill>
                            <a:srgbClr val="464653"/>
                          </a:solidFill>
                          <a:latin typeface="Cambria Math" panose="02040503050406030204" pitchFamily="18" charset="0"/>
                          <a:ea typeface="+mj-ea"/>
                          <a:cs typeface="+mj-cs"/>
                        </a:rPr>
                        <m:t>=</m:t>
                      </m:r>
                      <m:sSub>
                        <m:sSubPr>
                          <m:ctrlPr>
                            <a:rPr lang="ru-RU" sz="4400" i="1">
                              <a:solidFill>
                                <a:srgbClr val="464653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</m:ctrlPr>
                        </m:sSubPr>
                        <m:e>
                          <m:r>
                            <a:rPr lang="en-US" sz="4400" i="1">
                              <a:solidFill>
                                <a:srgbClr val="464653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  <m:t>𝐼</m:t>
                          </m:r>
                        </m:e>
                        <m:sub>
                          <m:r>
                            <a:rPr lang="en-US" sz="4400" i="1">
                              <a:solidFill>
                                <a:srgbClr val="464653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  <m:t>𝑞</m:t>
                          </m:r>
                        </m:sub>
                      </m:sSub>
                      <m:r>
                        <a:rPr lang="ru-RU" sz="4400" i="1">
                          <a:solidFill>
                            <a:srgbClr val="464653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j-cs"/>
                        </a:rPr>
                        <m:t>×</m:t>
                      </m:r>
                      <m:sSub>
                        <m:sSubPr>
                          <m:ctrlPr>
                            <a:rPr lang="ru-RU" sz="4400" i="1">
                              <a:solidFill>
                                <a:srgbClr val="464653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j-cs"/>
                            </a:rPr>
                          </m:ctrlPr>
                        </m:sSubPr>
                        <m:e>
                          <m:r>
                            <a:rPr lang="en-US" sz="4400" i="1">
                              <a:solidFill>
                                <a:srgbClr val="464653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j-cs"/>
                            </a:rPr>
                            <m:t>𝐼</m:t>
                          </m:r>
                        </m:e>
                        <m:sub>
                          <m:r>
                            <a:rPr lang="en-US" sz="4400" i="1">
                              <a:solidFill>
                                <a:srgbClr val="464653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j-cs"/>
                            </a:rPr>
                            <m:t>𝑝</m:t>
                          </m:r>
                        </m:sub>
                      </m:sSub>
                    </m:oMath>
                  </m:oMathPara>
                </a14:m>
                <a:endParaRPr lang="ru-RU" sz="4400" dirty="0">
                  <a:solidFill>
                    <a:srgbClr val="464653"/>
                  </a:solidFill>
                  <a:latin typeface="Century Gothic" pitchFamily="34" charset="0"/>
                  <a:ea typeface="+mj-ea"/>
                  <a:cs typeface="+mj-cs"/>
                </a:endParaRPr>
              </a:p>
              <a:p>
                <a:endParaRPr lang="ru-RU" sz="2300" dirty="0">
                  <a:solidFill>
                    <a:srgbClr val="464653"/>
                  </a:solidFill>
                  <a:latin typeface="Century Gothic" pitchFamily="34" charset="0"/>
                  <a:ea typeface="+mj-ea"/>
                  <a:cs typeface="+mj-cs"/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981202" y="667820"/>
                <a:ext cx="9135439" cy="5785516"/>
              </a:xfrm>
              <a:blipFill>
                <a:blip r:embed="rId2" cstate="print"/>
                <a:stretch>
                  <a:fillRect l="-867" t="-843"/>
                </a:stretch>
              </a:blipFill>
            </p:spPr>
            <p:txBody>
              <a:bodyPr/>
              <a:lstStyle/>
              <a:p>
                <a:r>
                  <a:rPr lang="x-non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8451" y="1586511"/>
            <a:ext cx="2443604" cy="1243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3077581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88FB9B6-1420-EE08-DD8B-D882AE6758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06203" y="786884"/>
            <a:ext cx="9298112" cy="5624191"/>
          </a:xfrm>
        </p:spPr>
        <p:txBody>
          <a:bodyPr>
            <a:noAutofit/>
          </a:bodyPr>
          <a:lstStyle/>
          <a:p>
            <a:r>
              <a:rPr lang="ru-RU" sz="2400" dirty="0">
                <a:ea typeface="+mj-ea"/>
                <a:cs typeface="+mj-cs"/>
              </a:rPr>
              <a:t>Чтобы установить, как изменилась стоимость товарной продукции за счет каждого фактора, нужно рассчитать индекс физического объема (</a:t>
            </a:r>
            <a:r>
              <a:rPr lang="en-US" sz="2400" dirty="0" err="1">
                <a:ea typeface="+mj-ea"/>
                <a:cs typeface="+mj-cs"/>
              </a:rPr>
              <a:t>I</a:t>
            </a:r>
            <a:r>
              <a:rPr lang="en-US" sz="2400" baseline="-11000" dirty="0" err="1">
                <a:ea typeface="+mj-ea"/>
                <a:cs typeface="+mj-cs"/>
              </a:rPr>
              <a:t>q</a:t>
            </a:r>
            <a:r>
              <a:rPr lang="ru-RU" sz="2400" dirty="0">
                <a:ea typeface="+mj-ea"/>
                <a:cs typeface="+mj-cs"/>
              </a:rPr>
              <a:t>) и индекс цен (</a:t>
            </a:r>
            <a:r>
              <a:rPr lang="en-US" sz="2400" dirty="0">
                <a:ea typeface="+mj-ea"/>
                <a:cs typeface="+mj-cs"/>
              </a:rPr>
              <a:t>I</a:t>
            </a:r>
            <a:r>
              <a:rPr lang="en-US" sz="2400" baseline="-11000" dirty="0">
                <a:ea typeface="+mj-ea"/>
                <a:cs typeface="+mj-cs"/>
              </a:rPr>
              <a:t>p</a:t>
            </a:r>
            <a:r>
              <a:rPr lang="ru-RU" sz="2400" dirty="0">
                <a:ea typeface="+mj-ea"/>
                <a:cs typeface="+mj-cs"/>
              </a:rPr>
              <a:t>):</a:t>
            </a:r>
            <a:br>
              <a:rPr lang="ru-RU" sz="2400" dirty="0">
                <a:ea typeface="+mj-ea"/>
                <a:cs typeface="+mj-cs"/>
              </a:rPr>
            </a:br>
            <a:endParaRPr lang="ru-RU" sz="2400" dirty="0">
              <a:ea typeface="+mj-ea"/>
              <a:cs typeface="+mj-cs"/>
            </a:endParaRPr>
          </a:p>
          <a:p>
            <a:endParaRPr lang="ru-RU" sz="2400" dirty="0">
              <a:latin typeface="Century Gothic" pitchFamily="34" charset="0"/>
            </a:endParaRPr>
          </a:p>
          <a:p>
            <a:endParaRPr lang="ru-RU" sz="2400" dirty="0"/>
          </a:p>
          <a:p>
            <a:endParaRPr lang="ru-RU" sz="2400" dirty="0"/>
          </a:p>
          <a:p>
            <a:endParaRPr lang="ru-RU" sz="2400" dirty="0"/>
          </a:p>
          <a:p>
            <a:r>
              <a:rPr lang="ru-RU" sz="2400" dirty="0"/>
              <a:t>Если из числителя вышеприведенных формул вычесть знаменатель, то получим абсолютные приросты товарной продукции в целом и за счет каждого фактора в отдельности, т.е. те же результаты, что и способом цепной подстановки.</a:t>
            </a:r>
            <a:endParaRPr lang="x-none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91FBB54C-CFAB-15F8-C65B-FAA3A8CBF0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6468" y="2852741"/>
            <a:ext cx="5114925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9475489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A940098-CE9C-9A47-5A80-0E2698B4BB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7" y="624110"/>
            <a:ext cx="8911687" cy="814272"/>
          </a:xfrm>
        </p:spPr>
        <p:txBody>
          <a:bodyPr/>
          <a:lstStyle/>
          <a:p>
            <a:r>
              <a:rPr lang="ru-RU" dirty="0"/>
              <a:t>Выводы:</a:t>
            </a:r>
            <a:endParaRPr lang="x-none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="" xmlns:a16="http://schemas.microsoft.com/office/drawing/2014/main" id="{3D0D707A-8B10-BD63-2E85-934AE8B9A2D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24584900"/>
              </p:ext>
            </p:extLst>
          </p:nvPr>
        </p:nvGraphicFramePr>
        <p:xfrm>
          <a:off x="609600" y="1600202"/>
          <a:ext cx="109728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8379792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CFF56A1-54A4-2E1B-3846-367529541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7301" y="282543"/>
            <a:ext cx="8911687" cy="683611"/>
          </a:xfrm>
        </p:spPr>
        <p:txBody>
          <a:bodyPr>
            <a:normAutofit fontScale="90000"/>
          </a:bodyPr>
          <a:lstStyle/>
          <a:p>
            <a:r>
              <a:rPr lang="ru-RU" dirty="0"/>
              <a:t>3. Способ абсолютных разниц</a:t>
            </a:r>
            <a:endParaRPr lang="x-none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="" xmlns:a16="http://schemas.microsoft.com/office/drawing/2014/main" id="{EF4D6D13-6EE4-FF10-298F-F6A70CCE7F0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063519278"/>
              </p:ext>
            </p:extLst>
          </p:nvPr>
        </p:nvGraphicFramePr>
        <p:xfrm>
          <a:off x="883579" y="1304819"/>
          <a:ext cx="10952252" cy="52706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2317701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="" xmlns:a16="http://schemas.microsoft.com/office/drawing/2014/main" id="{2258C59E-CFCD-9959-A6D8-350310AAAE4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138929971"/>
              </p:ext>
            </p:extLst>
          </p:nvPr>
        </p:nvGraphicFramePr>
        <p:xfrm>
          <a:off x="1551397" y="719190"/>
          <a:ext cx="10181691" cy="59590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0100575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26059" y="554804"/>
            <a:ext cx="10078948" cy="5970540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ru-RU" sz="2200" dirty="0">
                <a:ea typeface="+mj-ea"/>
                <a:cs typeface="+mj-cs"/>
              </a:rPr>
              <a:t>Рассмотрим алгоритм расчета для мультипликативной факторной модели типа </a:t>
            </a:r>
          </a:p>
          <a:p>
            <a:pPr marL="114300" indent="0" algn="ctr">
              <a:buNone/>
            </a:pPr>
            <a:r>
              <a:rPr lang="en-US" sz="3200" dirty="0">
                <a:ea typeface="+mj-ea"/>
                <a:cs typeface="+mj-cs"/>
              </a:rPr>
              <a:t>Y</a:t>
            </a:r>
            <a:r>
              <a:rPr lang="ru-RU" sz="3200" dirty="0">
                <a:ea typeface="+mj-ea"/>
                <a:cs typeface="+mj-cs"/>
              </a:rPr>
              <a:t>=</a:t>
            </a:r>
            <a:r>
              <a:rPr lang="en-US" sz="3200" dirty="0">
                <a:ea typeface="+mj-ea"/>
                <a:cs typeface="+mj-cs"/>
              </a:rPr>
              <a:t>a </a:t>
            </a:r>
            <a:r>
              <a:rPr lang="ru-RU" sz="3200" dirty="0">
                <a:ea typeface="+mj-ea"/>
                <a:cs typeface="+mj-cs"/>
              </a:rPr>
              <a:t>×</a:t>
            </a:r>
            <a:r>
              <a:rPr lang="en-US" sz="3200" dirty="0">
                <a:ea typeface="+mj-ea"/>
                <a:cs typeface="+mj-cs"/>
              </a:rPr>
              <a:t> b </a:t>
            </a:r>
            <a:r>
              <a:rPr lang="ru-RU" sz="3200" dirty="0">
                <a:ea typeface="+mj-ea"/>
                <a:cs typeface="+mj-cs"/>
              </a:rPr>
              <a:t>×</a:t>
            </a:r>
            <a:r>
              <a:rPr lang="en-US" sz="3200" dirty="0">
                <a:ea typeface="+mj-ea"/>
                <a:cs typeface="+mj-cs"/>
              </a:rPr>
              <a:t> c </a:t>
            </a:r>
            <a:r>
              <a:rPr lang="ru-RU" sz="3200" dirty="0">
                <a:ea typeface="+mj-ea"/>
                <a:cs typeface="+mj-cs"/>
              </a:rPr>
              <a:t>×</a:t>
            </a:r>
            <a:r>
              <a:rPr lang="en-US" sz="3200" dirty="0">
                <a:ea typeface="+mj-ea"/>
                <a:cs typeface="+mj-cs"/>
              </a:rPr>
              <a:t> d.                </a:t>
            </a:r>
            <a:r>
              <a:rPr lang="ru-RU" sz="2200" dirty="0">
                <a:ea typeface="+mj-ea"/>
                <a:cs typeface="+mj-cs"/>
              </a:rPr>
              <a:t/>
            </a:r>
            <a:br>
              <a:rPr lang="ru-RU" sz="2200" dirty="0">
                <a:ea typeface="+mj-ea"/>
                <a:cs typeface="+mj-cs"/>
              </a:rPr>
            </a:br>
            <a:endParaRPr lang="ru-RU" sz="2200" dirty="0">
              <a:ea typeface="+mj-ea"/>
              <a:cs typeface="+mj-cs"/>
            </a:endParaRPr>
          </a:p>
          <a:p>
            <a:pPr marL="114300" indent="0">
              <a:buNone/>
            </a:pPr>
            <a:r>
              <a:rPr lang="ru-RU" sz="2200" dirty="0">
                <a:ea typeface="+mj-ea"/>
                <a:cs typeface="+mj-cs"/>
              </a:rPr>
              <a:t>Имеются плановые и фактические значения по каждому факторному показателю, а также их абсолютные отклонения:                          </a:t>
            </a:r>
            <a:br>
              <a:rPr lang="ru-RU" sz="2200" dirty="0">
                <a:ea typeface="+mj-ea"/>
                <a:cs typeface="+mj-cs"/>
              </a:rPr>
            </a:br>
            <a:r>
              <a:rPr lang="ru-RU" sz="800" dirty="0">
                <a:ea typeface="+mj-ea"/>
                <a:cs typeface="+mj-cs"/>
              </a:rPr>
              <a:t> </a:t>
            </a:r>
          </a:p>
          <a:p>
            <a:pPr marL="114300" indent="0" algn="ctr">
              <a:buNone/>
            </a:pPr>
            <a:r>
              <a:rPr lang="ru-RU" sz="3200" dirty="0">
                <a:ea typeface="+mj-ea"/>
                <a:cs typeface="+mj-cs"/>
              </a:rPr>
              <a:t>Δ</a:t>
            </a:r>
            <a:r>
              <a:rPr lang="en-US" sz="3200" dirty="0">
                <a:ea typeface="+mj-ea"/>
                <a:cs typeface="+mj-cs"/>
              </a:rPr>
              <a:t>a</a:t>
            </a:r>
            <a:r>
              <a:rPr lang="ru-RU" sz="3200" dirty="0">
                <a:ea typeface="+mj-ea"/>
                <a:cs typeface="+mj-cs"/>
              </a:rPr>
              <a:t>=</a:t>
            </a:r>
            <a:r>
              <a:rPr lang="en-US" sz="3200" dirty="0">
                <a:ea typeface="+mj-ea"/>
                <a:cs typeface="+mj-cs"/>
              </a:rPr>
              <a:t>A</a:t>
            </a:r>
            <a:r>
              <a:rPr lang="ru-RU" sz="3200" baseline="-12000" dirty="0">
                <a:ea typeface="+mj-ea"/>
                <a:cs typeface="+mj-cs"/>
              </a:rPr>
              <a:t>ф</a:t>
            </a:r>
            <a:r>
              <a:rPr lang="ru-RU" sz="3200" dirty="0">
                <a:ea typeface="+mj-ea"/>
                <a:cs typeface="+mj-cs"/>
              </a:rPr>
              <a:t>- </a:t>
            </a:r>
            <a:r>
              <a:rPr lang="ru-RU" sz="3200" dirty="0" err="1">
                <a:ea typeface="+mj-ea"/>
                <a:cs typeface="+mj-cs"/>
              </a:rPr>
              <a:t>А</a:t>
            </a:r>
            <a:r>
              <a:rPr lang="ru-RU" sz="3200" baseline="-12000" dirty="0" err="1">
                <a:ea typeface="+mj-ea"/>
                <a:cs typeface="+mj-cs"/>
              </a:rPr>
              <a:t>пл</a:t>
            </a:r>
            <a:r>
              <a:rPr lang="ru-RU" sz="3200" baseline="-12000" dirty="0">
                <a:ea typeface="+mj-ea"/>
                <a:cs typeface="+mj-cs"/>
              </a:rPr>
              <a:t> </a:t>
            </a:r>
            <a:r>
              <a:rPr lang="ru-RU" sz="3200" dirty="0">
                <a:ea typeface="+mj-ea"/>
                <a:cs typeface="+mj-cs"/>
              </a:rPr>
              <a:t>; </a:t>
            </a:r>
            <a:endParaRPr lang="en-US" sz="3200" dirty="0">
              <a:ea typeface="+mj-ea"/>
              <a:cs typeface="+mj-cs"/>
            </a:endParaRPr>
          </a:p>
          <a:p>
            <a:pPr marL="114300" indent="0" algn="ctr">
              <a:buNone/>
            </a:pPr>
            <a:r>
              <a:rPr lang="ru-RU" sz="3200" dirty="0">
                <a:ea typeface="+mj-ea"/>
                <a:cs typeface="+mj-cs"/>
              </a:rPr>
              <a:t>Δ</a:t>
            </a:r>
            <a:r>
              <a:rPr lang="en-US" sz="3200" dirty="0">
                <a:ea typeface="+mj-ea"/>
                <a:cs typeface="+mj-cs"/>
              </a:rPr>
              <a:t>b</a:t>
            </a:r>
            <a:r>
              <a:rPr lang="ru-RU" sz="3200" dirty="0">
                <a:ea typeface="+mj-ea"/>
                <a:cs typeface="+mj-cs"/>
              </a:rPr>
              <a:t>=</a:t>
            </a:r>
            <a:r>
              <a:rPr lang="en-US" sz="3200" dirty="0">
                <a:ea typeface="+mj-ea"/>
                <a:cs typeface="+mj-cs"/>
              </a:rPr>
              <a:t>B</a:t>
            </a:r>
            <a:r>
              <a:rPr lang="ru-RU" sz="3200" baseline="-12000" dirty="0">
                <a:ea typeface="+mj-ea"/>
                <a:cs typeface="+mj-cs"/>
              </a:rPr>
              <a:t>ф</a:t>
            </a:r>
            <a:r>
              <a:rPr lang="ru-RU" sz="3200" dirty="0">
                <a:ea typeface="+mj-ea"/>
                <a:cs typeface="+mj-cs"/>
              </a:rPr>
              <a:t>- </a:t>
            </a:r>
            <a:r>
              <a:rPr lang="en-US" sz="3200" dirty="0">
                <a:ea typeface="+mj-ea"/>
                <a:cs typeface="+mj-cs"/>
              </a:rPr>
              <a:t>B</a:t>
            </a:r>
            <a:r>
              <a:rPr lang="ru-RU" sz="3200" baseline="-12000" dirty="0" err="1">
                <a:ea typeface="+mj-ea"/>
                <a:cs typeface="+mj-cs"/>
              </a:rPr>
              <a:t>пл</a:t>
            </a:r>
            <a:r>
              <a:rPr lang="ru-RU" sz="3200" baseline="-12000" dirty="0">
                <a:ea typeface="+mj-ea"/>
                <a:cs typeface="+mj-cs"/>
              </a:rPr>
              <a:t> </a:t>
            </a:r>
            <a:r>
              <a:rPr lang="ru-RU" sz="3200" dirty="0">
                <a:ea typeface="+mj-ea"/>
                <a:cs typeface="+mj-cs"/>
              </a:rPr>
              <a:t>; </a:t>
            </a:r>
            <a:endParaRPr lang="en-US" sz="3200" dirty="0">
              <a:ea typeface="+mj-ea"/>
              <a:cs typeface="+mj-cs"/>
            </a:endParaRPr>
          </a:p>
          <a:p>
            <a:pPr marL="114300" indent="0" algn="ctr">
              <a:buNone/>
            </a:pPr>
            <a:r>
              <a:rPr lang="ru-RU" sz="3200" dirty="0">
                <a:ea typeface="+mj-ea"/>
                <a:cs typeface="+mj-cs"/>
              </a:rPr>
              <a:t>Δ</a:t>
            </a:r>
            <a:r>
              <a:rPr lang="en-US" sz="3200" dirty="0">
                <a:ea typeface="+mj-ea"/>
                <a:cs typeface="+mj-cs"/>
              </a:rPr>
              <a:t>c</a:t>
            </a:r>
            <a:r>
              <a:rPr lang="ru-RU" sz="3200" dirty="0">
                <a:ea typeface="+mj-ea"/>
                <a:cs typeface="+mj-cs"/>
              </a:rPr>
              <a:t>=</a:t>
            </a:r>
            <a:r>
              <a:rPr lang="en-US" sz="3200" dirty="0">
                <a:ea typeface="+mj-ea"/>
                <a:cs typeface="+mj-cs"/>
              </a:rPr>
              <a:t>C</a:t>
            </a:r>
            <a:r>
              <a:rPr lang="ru-RU" sz="3200" baseline="-12000" dirty="0">
                <a:ea typeface="+mj-ea"/>
                <a:cs typeface="+mj-cs"/>
              </a:rPr>
              <a:t>ф</a:t>
            </a:r>
            <a:r>
              <a:rPr lang="ru-RU" sz="3200" dirty="0">
                <a:ea typeface="+mj-ea"/>
                <a:cs typeface="+mj-cs"/>
              </a:rPr>
              <a:t>- </a:t>
            </a:r>
            <a:r>
              <a:rPr lang="en-US" sz="3200" dirty="0">
                <a:ea typeface="+mj-ea"/>
                <a:cs typeface="+mj-cs"/>
              </a:rPr>
              <a:t>C</a:t>
            </a:r>
            <a:r>
              <a:rPr lang="ru-RU" sz="3200" baseline="-12000" dirty="0" err="1">
                <a:ea typeface="+mj-ea"/>
                <a:cs typeface="+mj-cs"/>
              </a:rPr>
              <a:t>пл</a:t>
            </a:r>
            <a:r>
              <a:rPr lang="ru-RU" sz="3200" baseline="-12000" dirty="0">
                <a:ea typeface="+mj-ea"/>
                <a:cs typeface="+mj-cs"/>
              </a:rPr>
              <a:t> </a:t>
            </a:r>
            <a:r>
              <a:rPr lang="ru-RU" sz="3200" dirty="0">
                <a:ea typeface="+mj-ea"/>
                <a:cs typeface="+mj-cs"/>
              </a:rPr>
              <a:t>;  </a:t>
            </a:r>
            <a:endParaRPr lang="en-US" sz="3200" dirty="0">
              <a:ea typeface="+mj-ea"/>
              <a:cs typeface="+mj-cs"/>
            </a:endParaRPr>
          </a:p>
          <a:p>
            <a:pPr marL="114300" indent="0" algn="ctr">
              <a:buNone/>
            </a:pPr>
            <a:r>
              <a:rPr lang="ru-RU" sz="3200" dirty="0">
                <a:ea typeface="+mj-ea"/>
                <a:cs typeface="+mj-cs"/>
              </a:rPr>
              <a:t>Δ</a:t>
            </a:r>
            <a:r>
              <a:rPr lang="en-US" sz="3200" dirty="0">
                <a:ea typeface="+mj-ea"/>
                <a:cs typeface="+mj-cs"/>
              </a:rPr>
              <a:t>d</a:t>
            </a:r>
            <a:r>
              <a:rPr lang="ru-RU" sz="3200" dirty="0">
                <a:ea typeface="+mj-ea"/>
                <a:cs typeface="+mj-cs"/>
              </a:rPr>
              <a:t>=</a:t>
            </a:r>
            <a:r>
              <a:rPr lang="en-US" sz="3200" dirty="0">
                <a:ea typeface="+mj-ea"/>
                <a:cs typeface="+mj-cs"/>
              </a:rPr>
              <a:t>D</a:t>
            </a:r>
            <a:r>
              <a:rPr lang="ru-RU" sz="3200" baseline="-12000" dirty="0">
                <a:ea typeface="+mj-ea"/>
                <a:cs typeface="+mj-cs"/>
              </a:rPr>
              <a:t>ф</a:t>
            </a:r>
            <a:r>
              <a:rPr lang="ru-RU" sz="3200" dirty="0">
                <a:ea typeface="+mj-ea"/>
                <a:cs typeface="+mj-cs"/>
              </a:rPr>
              <a:t>- </a:t>
            </a:r>
            <a:r>
              <a:rPr lang="en-US" sz="3200" dirty="0">
                <a:ea typeface="+mj-ea"/>
                <a:cs typeface="+mj-cs"/>
              </a:rPr>
              <a:t>D</a:t>
            </a:r>
            <a:r>
              <a:rPr lang="ru-RU" sz="3200" baseline="-12000" dirty="0" err="1">
                <a:ea typeface="+mj-ea"/>
                <a:cs typeface="+mj-cs"/>
              </a:rPr>
              <a:t>пл</a:t>
            </a:r>
            <a:r>
              <a:rPr lang="ru-RU" sz="3200" baseline="-12000" dirty="0">
                <a:ea typeface="+mj-ea"/>
                <a:cs typeface="+mj-cs"/>
              </a:rPr>
              <a:t> .     </a:t>
            </a:r>
          </a:p>
        </p:txBody>
      </p:sp>
    </p:spTree>
    <p:extLst>
      <p:ext uri="{BB962C8B-B14F-4D97-AF65-F5344CB8AC3E}">
        <p14:creationId xmlns="" xmlns:p14="http://schemas.microsoft.com/office/powerpoint/2010/main" val="29835003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2D78C40-F076-20D1-E742-425ABEE2F6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0313" y="626727"/>
            <a:ext cx="9868115" cy="5928189"/>
          </a:xfrm>
        </p:spPr>
        <p:txBody>
          <a:bodyPr>
            <a:normAutofit fontScale="92500" lnSpcReduction="20000"/>
          </a:bodyPr>
          <a:lstStyle/>
          <a:p>
            <a:pPr marL="114300" indent="0">
              <a:buNone/>
            </a:pPr>
            <a:r>
              <a:rPr lang="ru-RU" sz="2800" dirty="0">
                <a:ea typeface="+mj-ea"/>
                <a:cs typeface="+mj-cs"/>
              </a:rPr>
              <a:t>Определяем изменение величины результативного показателя за счет каждого фактора:</a:t>
            </a:r>
          </a:p>
          <a:p>
            <a:pPr marL="114300" indent="0" algn="ctr">
              <a:buNone/>
            </a:pPr>
            <a:r>
              <a:rPr lang="ru-RU" sz="2800" dirty="0">
                <a:ea typeface="+mj-ea"/>
                <a:cs typeface="+mj-cs"/>
              </a:rPr>
              <a:t/>
            </a:r>
            <a:br>
              <a:rPr lang="ru-RU" sz="2800" dirty="0">
                <a:ea typeface="+mj-ea"/>
                <a:cs typeface="+mj-cs"/>
              </a:rPr>
            </a:br>
            <a:r>
              <a:rPr lang="ru-RU" dirty="0">
                <a:ea typeface="+mj-ea"/>
                <a:cs typeface="+mj-cs"/>
              </a:rPr>
              <a:t> </a:t>
            </a:r>
            <a:r>
              <a:rPr lang="en-US" sz="3500" dirty="0" err="1">
                <a:ea typeface="+mj-ea"/>
                <a:cs typeface="+mj-cs"/>
              </a:rPr>
              <a:t>ΔY</a:t>
            </a:r>
            <a:r>
              <a:rPr lang="en-US" sz="3500" baseline="-12000" dirty="0" err="1">
                <a:ea typeface="+mj-ea"/>
                <a:cs typeface="+mj-cs"/>
              </a:rPr>
              <a:t>a</a:t>
            </a:r>
            <a:r>
              <a:rPr lang="ru-RU" sz="3500" dirty="0">
                <a:ea typeface="+mj-ea"/>
                <a:cs typeface="+mj-cs"/>
              </a:rPr>
              <a:t>= </a:t>
            </a:r>
            <a:r>
              <a:rPr lang="en-US" sz="3500" dirty="0" err="1">
                <a:ea typeface="+mj-ea"/>
                <a:cs typeface="+mj-cs"/>
              </a:rPr>
              <a:t>Δa</a:t>
            </a:r>
            <a:r>
              <a:rPr lang="ru-RU" sz="3500" dirty="0">
                <a:ea typeface="+mj-ea"/>
                <a:cs typeface="+mj-cs"/>
              </a:rPr>
              <a:t>×</a:t>
            </a:r>
            <a:r>
              <a:rPr lang="en-US" sz="3500" dirty="0">
                <a:ea typeface="+mj-ea"/>
                <a:cs typeface="+mj-cs"/>
              </a:rPr>
              <a:t>B</a:t>
            </a:r>
            <a:r>
              <a:rPr lang="ru-RU" sz="3500" baseline="-12000" dirty="0" err="1">
                <a:ea typeface="+mj-ea"/>
                <a:cs typeface="+mj-cs"/>
              </a:rPr>
              <a:t>пл</a:t>
            </a:r>
            <a:r>
              <a:rPr lang="ru-RU" sz="3500" dirty="0">
                <a:ea typeface="+mj-ea"/>
                <a:cs typeface="+mj-cs"/>
              </a:rPr>
              <a:t>× </a:t>
            </a:r>
            <a:r>
              <a:rPr lang="ru-RU" sz="3500" dirty="0" err="1">
                <a:ea typeface="+mj-ea"/>
                <a:cs typeface="+mj-cs"/>
              </a:rPr>
              <a:t>С</a:t>
            </a:r>
            <a:r>
              <a:rPr lang="ru-RU" sz="3500" baseline="-12000" dirty="0" err="1">
                <a:ea typeface="+mj-ea"/>
                <a:cs typeface="+mj-cs"/>
              </a:rPr>
              <a:t>пл</a:t>
            </a:r>
            <a:r>
              <a:rPr lang="ru-RU" sz="3500" dirty="0">
                <a:ea typeface="+mj-ea"/>
                <a:cs typeface="+mj-cs"/>
              </a:rPr>
              <a:t> × </a:t>
            </a:r>
            <a:r>
              <a:rPr lang="en-US" sz="3500" dirty="0">
                <a:ea typeface="+mj-ea"/>
                <a:cs typeface="+mj-cs"/>
              </a:rPr>
              <a:t>D</a:t>
            </a:r>
            <a:r>
              <a:rPr lang="ru-RU" sz="3500" baseline="-12000" dirty="0" err="1">
                <a:ea typeface="+mj-ea"/>
                <a:cs typeface="+mj-cs"/>
              </a:rPr>
              <a:t>пл</a:t>
            </a:r>
            <a:r>
              <a:rPr lang="ru-RU" sz="3500" dirty="0">
                <a:ea typeface="+mj-ea"/>
                <a:cs typeface="+mj-cs"/>
              </a:rPr>
              <a:t>; </a:t>
            </a:r>
          </a:p>
          <a:p>
            <a:pPr marL="114300" indent="0" algn="ctr">
              <a:buNone/>
            </a:pPr>
            <a:endParaRPr lang="ru-RU" sz="2100" dirty="0">
              <a:ea typeface="+mj-ea"/>
              <a:cs typeface="+mj-cs"/>
            </a:endParaRPr>
          </a:p>
          <a:p>
            <a:pPr marL="114300" indent="0" algn="ctr">
              <a:buNone/>
            </a:pPr>
            <a:r>
              <a:rPr lang="en-US" sz="3500" dirty="0" err="1">
                <a:ea typeface="+mj-ea"/>
                <a:cs typeface="+mj-cs"/>
              </a:rPr>
              <a:t>ΔY</a:t>
            </a:r>
            <a:r>
              <a:rPr lang="en-US" sz="3500" baseline="-12000" dirty="0" err="1">
                <a:ea typeface="+mj-ea"/>
                <a:cs typeface="+mj-cs"/>
              </a:rPr>
              <a:t>b</a:t>
            </a:r>
            <a:r>
              <a:rPr lang="ru-RU" sz="3500" dirty="0">
                <a:ea typeface="+mj-ea"/>
                <a:cs typeface="+mj-cs"/>
              </a:rPr>
              <a:t>=</a:t>
            </a:r>
            <a:r>
              <a:rPr lang="ru-RU" sz="3500" dirty="0" err="1">
                <a:ea typeface="+mj-ea"/>
                <a:cs typeface="+mj-cs"/>
              </a:rPr>
              <a:t>А</a:t>
            </a:r>
            <a:r>
              <a:rPr lang="ru-RU" sz="3500" baseline="-12000" dirty="0" err="1">
                <a:ea typeface="+mj-ea"/>
                <a:cs typeface="+mj-cs"/>
              </a:rPr>
              <a:t>ф</a:t>
            </a:r>
            <a:r>
              <a:rPr lang="ru-RU" sz="3500" dirty="0">
                <a:ea typeface="+mj-ea"/>
                <a:cs typeface="+mj-cs"/>
              </a:rPr>
              <a:t>×</a:t>
            </a:r>
            <a:r>
              <a:rPr lang="en-US" sz="3500" dirty="0" err="1">
                <a:ea typeface="+mj-ea"/>
                <a:cs typeface="+mj-cs"/>
              </a:rPr>
              <a:t>Δb</a:t>
            </a:r>
            <a:r>
              <a:rPr lang="ru-RU" sz="3500" dirty="0">
                <a:ea typeface="+mj-ea"/>
                <a:cs typeface="+mj-cs"/>
              </a:rPr>
              <a:t> × </a:t>
            </a:r>
            <a:r>
              <a:rPr lang="ru-RU" sz="3500" dirty="0" err="1">
                <a:ea typeface="+mj-ea"/>
                <a:cs typeface="+mj-cs"/>
              </a:rPr>
              <a:t>С</a:t>
            </a:r>
            <a:r>
              <a:rPr lang="ru-RU" sz="3500" baseline="-12000" dirty="0" err="1">
                <a:ea typeface="+mj-ea"/>
                <a:cs typeface="+mj-cs"/>
              </a:rPr>
              <a:t>пл</a:t>
            </a:r>
            <a:r>
              <a:rPr lang="ru-RU" sz="3500" dirty="0">
                <a:ea typeface="+mj-ea"/>
                <a:cs typeface="+mj-cs"/>
              </a:rPr>
              <a:t> × </a:t>
            </a:r>
            <a:r>
              <a:rPr lang="en-US" sz="3500" dirty="0">
                <a:ea typeface="+mj-ea"/>
                <a:cs typeface="+mj-cs"/>
              </a:rPr>
              <a:t>D</a:t>
            </a:r>
            <a:r>
              <a:rPr lang="ru-RU" sz="3500" baseline="-12000" dirty="0" err="1">
                <a:ea typeface="+mj-ea"/>
                <a:cs typeface="+mj-cs"/>
              </a:rPr>
              <a:t>пл</a:t>
            </a:r>
            <a:r>
              <a:rPr lang="ru-RU" sz="3500" dirty="0">
                <a:ea typeface="+mj-ea"/>
                <a:cs typeface="+mj-cs"/>
              </a:rPr>
              <a:t>;                                                         </a:t>
            </a:r>
          </a:p>
          <a:p>
            <a:pPr marL="114300" indent="0" algn="ctr">
              <a:buNone/>
            </a:pPr>
            <a:endParaRPr lang="ru-RU" sz="2100" dirty="0">
              <a:ea typeface="+mj-ea"/>
              <a:cs typeface="+mj-cs"/>
            </a:endParaRPr>
          </a:p>
          <a:p>
            <a:pPr marL="114300" indent="0" algn="ctr">
              <a:buNone/>
            </a:pPr>
            <a:r>
              <a:rPr lang="en-US" sz="3500" dirty="0">
                <a:ea typeface="+mj-ea"/>
                <a:cs typeface="+mj-cs"/>
              </a:rPr>
              <a:t>ΔY</a:t>
            </a:r>
            <a:r>
              <a:rPr lang="ru-RU" sz="3500" baseline="-12000" dirty="0">
                <a:ea typeface="+mj-ea"/>
                <a:cs typeface="+mj-cs"/>
              </a:rPr>
              <a:t>с</a:t>
            </a:r>
            <a:r>
              <a:rPr lang="ru-RU" sz="3500" dirty="0">
                <a:ea typeface="+mj-ea"/>
                <a:cs typeface="+mj-cs"/>
              </a:rPr>
              <a:t>= </a:t>
            </a:r>
            <a:r>
              <a:rPr lang="ru-RU" sz="3500" dirty="0" err="1">
                <a:ea typeface="+mj-ea"/>
                <a:cs typeface="+mj-cs"/>
              </a:rPr>
              <a:t>А</a:t>
            </a:r>
            <a:r>
              <a:rPr lang="ru-RU" sz="3500" baseline="-12000" dirty="0" err="1">
                <a:ea typeface="+mj-ea"/>
                <a:cs typeface="+mj-cs"/>
              </a:rPr>
              <a:t>ф</a:t>
            </a:r>
            <a:r>
              <a:rPr lang="ru-RU" sz="3500" dirty="0">
                <a:ea typeface="+mj-ea"/>
                <a:cs typeface="+mj-cs"/>
              </a:rPr>
              <a:t> ×</a:t>
            </a:r>
            <a:r>
              <a:rPr lang="en-US" sz="3500" dirty="0">
                <a:ea typeface="+mj-ea"/>
                <a:cs typeface="+mj-cs"/>
              </a:rPr>
              <a:t>B</a:t>
            </a:r>
            <a:r>
              <a:rPr lang="ru-RU" sz="3500" baseline="-12000" dirty="0">
                <a:ea typeface="+mj-ea"/>
                <a:cs typeface="+mj-cs"/>
              </a:rPr>
              <a:t>ф</a:t>
            </a:r>
            <a:r>
              <a:rPr lang="ru-RU" sz="3500" dirty="0">
                <a:ea typeface="+mj-ea"/>
                <a:cs typeface="+mj-cs"/>
              </a:rPr>
              <a:t>× </a:t>
            </a:r>
            <a:r>
              <a:rPr lang="en-US" sz="3500" dirty="0">
                <a:ea typeface="+mj-ea"/>
                <a:cs typeface="+mj-cs"/>
              </a:rPr>
              <a:t>Δ</a:t>
            </a:r>
            <a:r>
              <a:rPr lang="ru-RU" sz="3500" dirty="0">
                <a:ea typeface="+mj-ea"/>
                <a:cs typeface="+mj-cs"/>
              </a:rPr>
              <a:t>с × </a:t>
            </a:r>
            <a:r>
              <a:rPr lang="en-US" sz="3500" dirty="0">
                <a:ea typeface="+mj-ea"/>
                <a:cs typeface="+mj-cs"/>
              </a:rPr>
              <a:t>D</a:t>
            </a:r>
            <a:r>
              <a:rPr lang="ru-RU" sz="3500" baseline="-12000" dirty="0" err="1">
                <a:ea typeface="+mj-ea"/>
                <a:cs typeface="+mj-cs"/>
              </a:rPr>
              <a:t>пл</a:t>
            </a:r>
            <a:r>
              <a:rPr lang="ru-RU" sz="3500" dirty="0">
                <a:ea typeface="+mj-ea"/>
                <a:cs typeface="+mj-cs"/>
              </a:rPr>
              <a:t>; </a:t>
            </a:r>
          </a:p>
          <a:p>
            <a:pPr marL="114300" indent="0" algn="ctr">
              <a:buNone/>
            </a:pPr>
            <a:endParaRPr lang="ru-RU" sz="2300" dirty="0">
              <a:ea typeface="+mj-ea"/>
              <a:cs typeface="+mj-cs"/>
            </a:endParaRPr>
          </a:p>
          <a:p>
            <a:pPr marL="114300" indent="0" algn="ctr">
              <a:buNone/>
            </a:pPr>
            <a:r>
              <a:rPr lang="en-US" sz="3500" dirty="0" err="1">
                <a:ea typeface="+mj-ea"/>
                <a:cs typeface="+mj-cs"/>
              </a:rPr>
              <a:t>ΔY</a:t>
            </a:r>
            <a:r>
              <a:rPr lang="en-US" sz="3500" baseline="-12000" dirty="0" err="1">
                <a:ea typeface="+mj-ea"/>
                <a:cs typeface="+mj-cs"/>
              </a:rPr>
              <a:t>d</a:t>
            </a:r>
            <a:r>
              <a:rPr lang="ru-RU" sz="3500" dirty="0">
                <a:ea typeface="+mj-ea"/>
                <a:cs typeface="+mj-cs"/>
              </a:rPr>
              <a:t>= </a:t>
            </a:r>
            <a:r>
              <a:rPr lang="ru-RU" sz="3500" dirty="0" err="1">
                <a:ea typeface="+mj-ea"/>
                <a:cs typeface="+mj-cs"/>
              </a:rPr>
              <a:t>А</a:t>
            </a:r>
            <a:r>
              <a:rPr lang="ru-RU" sz="3500" baseline="-12000" dirty="0" err="1">
                <a:ea typeface="+mj-ea"/>
                <a:cs typeface="+mj-cs"/>
              </a:rPr>
              <a:t>ф</a:t>
            </a:r>
            <a:r>
              <a:rPr lang="ru-RU" sz="3500" dirty="0">
                <a:ea typeface="+mj-ea"/>
                <a:cs typeface="+mj-cs"/>
              </a:rPr>
              <a:t> ×</a:t>
            </a:r>
            <a:r>
              <a:rPr lang="en-US" sz="3500" dirty="0">
                <a:ea typeface="+mj-ea"/>
                <a:cs typeface="+mj-cs"/>
              </a:rPr>
              <a:t>B</a:t>
            </a:r>
            <a:r>
              <a:rPr lang="ru-RU" sz="3500" baseline="-12000" dirty="0" err="1">
                <a:ea typeface="+mj-ea"/>
                <a:cs typeface="+mj-cs"/>
              </a:rPr>
              <a:t>ф</a:t>
            </a:r>
            <a:r>
              <a:rPr lang="ru-RU" sz="3500" dirty="0" err="1">
                <a:ea typeface="+mj-ea"/>
                <a:cs typeface="+mj-cs"/>
              </a:rPr>
              <a:t>×С</a:t>
            </a:r>
            <a:r>
              <a:rPr lang="ru-RU" sz="3500" baseline="-12000" dirty="0" err="1">
                <a:ea typeface="+mj-ea"/>
                <a:cs typeface="+mj-cs"/>
              </a:rPr>
              <a:t>ф</a:t>
            </a:r>
            <a:r>
              <a:rPr lang="ru-RU" sz="3500" dirty="0">
                <a:ea typeface="+mj-ea"/>
                <a:cs typeface="+mj-cs"/>
              </a:rPr>
              <a:t> × </a:t>
            </a:r>
            <a:r>
              <a:rPr lang="en-US" sz="3500" dirty="0" err="1">
                <a:ea typeface="+mj-ea"/>
                <a:cs typeface="+mj-cs"/>
              </a:rPr>
              <a:t>Δd</a:t>
            </a:r>
            <a:r>
              <a:rPr lang="ru-RU" sz="3500" dirty="0">
                <a:ea typeface="+mj-ea"/>
                <a:cs typeface="+mj-cs"/>
              </a:rPr>
              <a:t>.</a:t>
            </a:r>
            <a:endParaRPr lang="en-US" sz="3500" dirty="0">
              <a:ea typeface="+mj-ea"/>
              <a:cs typeface="+mj-cs"/>
            </a:endParaRPr>
          </a:p>
          <a:p>
            <a:pPr marL="114300" indent="0" algn="ctr">
              <a:buNone/>
            </a:pPr>
            <a:r>
              <a:rPr lang="ru-RU" sz="2300" dirty="0">
                <a:ea typeface="+mj-ea"/>
                <a:cs typeface="+mj-cs"/>
              </a:rPr>
              <a:t> </a:t>
            </a:r>
            <a:endParaRPr lang="en-US" sz="2300" dirty="0"/>
          </a:p>
          <a:p>
            <a:r>
              <a:rPr lang="ru-RU" sz="2800" dirty="0"/>
              <a:t>Таким образом, способ абсолютных разниц дает те же результаты, что и способ цепной подстановки. Здесь также необходимо следить за тем, чтобы алгебраическая сумма прироста результативного показателя за счет отдельных факторов была равна общему его приросту.</a:t>
            </a:r>
            <a:endParaRPr lang="x-none" sz="2800" dirty="0"/>
          </a:p>
        </p:txBody>
      </p:sp>
    </p:spTree>
    <p:extLst>
      <p:ext uri="{BB962C8B-B14F-4D97-AF65-F5344CB8AC3E}">
        <p14:creationId xmlns="" xmlns:p14="http://schemas.microsoft.com/office/powerpoint/2010/main" val="5790619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DEF7F52-F3E2-79D6-C06C-F37628E6E3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СПОСОБЫ ИЗМЕРЕНИЯ ВЛИЯНИЯ ФАКТОРОВ В ДЕТЕРМИНИРОВАННОМ АНАЛИЗЕ</a:t>
            </a:r>
            <a:endParaRPr lang="x-none" sz="40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04069046-FFBF-161E-9DB2-08A46C9E928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25450419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743DC79-0019-CD20-4D6D-20B6ED71D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7" y="624110"/>
            <a:ext cx="8911687" cy="783450"/>
          </a:xfrm>
        </p:spPr>
        <p:txBody>
          <a:bodyPr/>
          <a:lstStyle/>
          <a:p>
            <a:r>
              <a:rPr lang="ru-RU" dirty="0"/>
              <a:t>Выводы:</a:t>
            </a:r>
            <a:endParaRPr lang="x-none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="" xmlns:a16="http://schemas.microsoft.com/office/drawing/2014/main" id="{87E9B1C8-5375-29AE-E8A1-EA8E907FEEB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05267549"/>
              </p:ext>
            </p:extLst>
          </p:nvPr>
        </p:nvGraphicFramePr>
        <p:xfrm>
          <a:off x="2589213" y="1839074"/>
          <a:ext cx="8915400" cy="40727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8130815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2C7B354-F499-1D0A-CCE6-E2EBAC64B0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7" y="624110"/>
            <a:ext cx="8911687" cy="649886"/>
          </a:xfrm>
        </p:spPr>
        <p:txBody>
          <a:bodyPr>
            <a:normAutofit/>
          </a:bodyPr>
          <a:lstStyle/>
          <a:p>
            <a:r>
              <a:rPr lang="ru-RU" sz="3200" dirty="0"/>
              <a:t>4. Способ относительных разниц</a:t>
            </a:r>
            <a:endParaRPr lang="x-none" sz="3200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="" xmlns:a16="http://schemas.microsoft.com/office/drawing/2014/main" id="{339DA908-D5FA-6806-9C84-6AC66EDD380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210020173"/>
              </p:ext>
            </p:extLst>
          </p:nvPr>
        </p:nvGraphicFramePr>
        <p:xfrm>
          <a:off x="1181531" y="1202079"/>
          <a:ext cx="10613204" cy="55480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521A3B9F-5E87-7299-86B3-C9D8D643DBBA}"/>
              </a:ext>
            </a:extLst>
          </p:cNvPr>
          <p:cNvSpPr txBox="1"/>
          <p:nvPr/>
        </p:nvSpPr>
        <p:spPr>
          <a:xfrm>
            <a:off x="5280917" y="4947480"/>
            <a:ext cx="241442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Y = (a — b) × c</a:t>
            </a:r>
          </a:p>
        </p:txBody>
      </p:sp>
    </p:spTree>
    <p:extLst>
      <p:ext uri="{BB962C8B-B14F-4D97-AF65-F5344CB8AC3E}">
        <p14:creationId xmlns="" xmlns:p14="http://schemas.microsoft.com/office/powerpoint/2010/main" val="37851925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703511" y="558510"/>
                <a:ext cx="10173415" cy="5937523"/>
              </a:xfrm>
            </p:spPr>
            <p:txBody>
              <a:bodyPr>
                <a:normAutofit/>
              </a:bodyPr>
              <a:lstStyle/>
              <a:p>
                <a:r>
                  <a:rPr lang="ru-RU" sz="2400" dirty="0"/>
                  <a:t>Рассмотрим методику расчета влияния факторов этим способом для мультипликативных моделей </a:t>
                </a:r>
              </a:p>
              <a:p>
                <a:pPr marL="114300" indent="0" algn="ctr">
                  <a:buNone/>
                </a:pPr>
                <a:r>
                  <a:rPr lang="ru-RU" sz="2400" dirty="0"/>
                  <a:t>Y = A × В × С. </a:t>
                </a:r>
              </a:p>
              <a:p>
                <a:r>
                  <a:rPr lang="ru-RU" sz="2400" dirty="0"/>
                  <a:t>Сначала необходимо рассчитать относительные отклонения факторных показателей:</a:t>
                </a:r>
              </a:p>
              <a:p>
                <a14:m>
                  <m:oMath xmlns:m="http://schemas.openxmlformats.org/officeDocument/2006/math">
                    <m:r>
                      <a:rPr lang="ru-RU" sz="35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en-US" sz="35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</m:t>
                    </m:r>
                    <m:r>
                      <a:rPr lang="en-US" sz="35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%=</m:t>
                    </m:r>
                    <m:f>
                      <m:fPr>
                        <m:ctrlPr>
                          <a:rPr lang="en-US" sz="35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35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ru-RU" sz="35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А</m:t>
                            </m:r>
                          </m:e>
                          <m:sub>
                            <m:r>
                              <a:rPr lang="ru-RU" sz="35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ф</m:t>
                            </m:r>
                          </m:sub>
                        </m:sSub>
                        <m:r>
                          <a:rPr lang="ru-RU" sz="35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ru-RU" sz="35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ru-RU" sz="35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А</m:t>
                            </m:r>
                          </m:e>
                          <m:sub>
                            <m:r>
                              <a:rPr lang="ru-RU" sz="35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пл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35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ru-RU" sz="35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А</m:t>
                            </m:r>
                          </m:e>
                          <m:sub>
                            <m:r>
                              <a:rPr lang="ru-RU" sz="35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пл</m:t>
                            </m:r>
                          </m:sub>
                        </m:sSub>
                      </m:den>
                    </m:f>
                    <m:r>
                      <a:rPr lang="en-US" sz="35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ru-RU" sz="35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100</m:t>
                    </m:r>
                  </m:oMath>
                </a14:m>
                <a:endParaRPr lang="en-US" sz="3500" dirty="0"/>
              </a:p>
              <a:p>
                <a:endParaRPr lang="ru-RU" sz="1900" dirty="0"/>
              </a:p>
              <a:p>
                <a14:m>
                  <m:oMath xmlns:m="http://schemas.openxmlformats.org/officeDocument/2006/math">
                    <m:r>
                      <a:rPr lang="ru-RU" sz="3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∆В</m:t>
                    </m:r>
                    <m:r>
                      <a:rPr lang="en-US" sz="3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%=</m:t>
                    </m:r>
                    <m:f>
                      <m:fPr>
                        <m:ctrlPr>
                          <a:rPr lang="en-US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3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ru-RU" sz="3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В</m:t>
                            </m:r>
                          </m:e>
                          <m:sub>
                            <m:r>
                              <a:rPr lang="ru-RU" sz="3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ф</m:t>
                            </m:r>
                          </m:sub>
                        </m:sSub>
                        <m:r>
                          <a:rPr lang="ru-RU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ru-RU" sz="3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ru-RU" sz="3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В</m:t>
                            </m:r>
                          </m:e>
                          <m:sub>
                            <m:r>
                              <a:rPr lang="ru-RU" sz="3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пл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3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ru-RU" sz="3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В</m:t>
                            </m:r>
                          </m:e>
                          <m:sub>
                            <m:r>
                              <a:rPr lang="ru-RU" sz="3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пл</m:t>
                            </m:r>
                          </m:sub>
                        </m:sSub>
                      </m:den>
                    </m:f>
                    <m:r>
                      <a:rPr lang="en-US" sz="3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ru-RU" sz="3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100</m:t>
                    </m:r>
                  </m:oMath>
                </a14:m>
                <a:endParaRPr lang="en-US" sz="3200" dirty="0"/>
              </a:p>
              <a:p>
                <a:endParaRPr lang="ru-RU" sz="1900" dirty="0"/>
              </a:p>
              <a:p>
                <a14:m>
                  <m:oMath xmlns:m="http://schemas.openxmlformats.org/officeDocument/2006/math">
                    <m:r>
                      <a:rPr lang="ru-RU" sz="3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∆С</m:t>
                    </m:r>
                    <m:r>
                      <a:rPr lang="en-US" sz="3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%=</m:t>
                    </m:r>
                    <m:f>
                      <m:fPr>
                        <m:ctrlPr>
                          <a:rPr lang="en-US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3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ru-RU" sz="3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С</m:t>
                            </m:r>
                          </m:e>
                          <m:sub>
                            <m:r>
                              <a:rPr lang="ru-RU" sz="3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ф</m:t>
                            </m:r>
                          </m:sub>
                        </m:sSub>
                        <m:r>
                          <a:rPr lang="ru-RU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ru-RU" sz="3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ru-RU" sz="3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С</m:t>
                            </m:r>
                          </m:e>
                          <m:sub>
                            <m:r>
                              <a:rPr lang="ru-RU" sz="3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пл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3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ru-RU" sz="3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С</m:t>
                            </m:r>
                          </m:e>
                          <m:sub>
                            <m:r>
                              <a:rPr lang="ru-RU" sz="3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пл</m:t>
                            </m:r>
                          </m:sub>
                        </m:sSub>
                      </m:den>
                    </m:f>
                    <m:r>
                      <a:rPr lang="en-US" sz="3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ru-RU" sz="3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100</m:t>
                    </m:r>
                  </m:oMath>
                </a14:m>
                <a:endParaRPr lang="ru-RU" sz="3200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03514" y="558514"/>
                <a:ext cx="10173415" cy="5937523"/>
              </a:xfrm>
              <a:blipFill>
                <a:blip r:embed="rId2" cstate="print"/>
                <a:stretch>
                  <a:fillRect l="-839" t="-821"/>
                </a:stretch>
              </a:blipFill>
            </p:spPr>
            <p:txBody>
              <a:bodyPr/>
              <a:lstStyle/>
              <a:p>
                <a:r>
                  <a:rPr lang="x-non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="" xmlns:p14="http://schemas.microsoft.com/office/powerpoint/2010/main" val="26337401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878458" y="774357"/>
                <a:ext cx="9864904" cy="5914121"/>
              </a:xfrm>
            </p:spPr>
            <p:txBody>
              <a:bodyPr>
                <a:noAutofit/>
              </a:bodyPr>
              <a:lstStyle/>
              <a:p>
                <a:r>
                  <a:rPr lang="ru-RU" sz="2400" dirty="0"/>
                  <a:t>Тогда изменение результативного показателя за счет каждого фактора определяется следующим образом: 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∆</m:t>
                        </m:r>
                        <m:r>
                          <a:rPr lang="en-US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𝑌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𝑌</m:t>
                            </m:r>
                          </m:e>
                          <m:sub>
                            <m:r>
                              <a:rPr lang="ru-RU" sz="3200" i="1">
                                <a:latin typeface="Cambria Math" panose="02040503050406030204" pitchFamily="18" charset="0"/>
                              </a:rPr>
                              <m:t>пл</m:t>
                            </m:r>
                          </m:sub>
                        </m:sSub>
                        <m:r>
                          <a:rPr lang="en-US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×∆</m:t>
                        </m:r>
                        <m:r>
                          <a:rPr lang="ru-RU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а%</m:t>
                        </m:r>
                      </m:num>
                      <m:den>
                        <m:r>
                          <a:rPr lang="ru-RU" sz="3200" i="1"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endParaRPr lang="en-US" sz="3200" dirty="0"/>
              </a:p>
              <a:p>
                <a:endParaRPr lang="ru-RU" sz="2400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∆</m:t>
                        </m:r>
                        <m:r>
                          <a:rPr lang="en-US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𝑌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𝑌</m:t>
                                </m:r>
                              </m:e>
                              <m:sub>
                                <m:r>
                                  <a:rPr lang="ru-RU" sz="3200" i="1">
                                    <a:latin typeface="Cambria Math" panose="02040503050406030204" pitchFamily="18" charset="0"/>
                                  </a:rPr>
                                  <m:t>пл</m:t>
                                </m:r>
                              </m:sub>
                            </m:sSub>
                            <m:r>
                              <a:rPr lang="ru-RU" sz="3200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ru-RU" sz="3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sSub>
                              <m:sSubPr>
                                <m:ctrlPr>
                                  <a:rPr lang="ru-RU" sz="32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𝑌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𝑎</m:t>
                                </m:r>
                              </m:sub>
                            </m:sSub>
                          </m:e>
                        </m:d>
                        <m:r>
                          <a:rPr lang="en-US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∆</m:t>
                        </m:r>
                        <m:r>
                          <a:rPr lang="en-US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𝑏</m:t>
                        </m:r>
                        <m:r>
                          <a:rPr lang="en-US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%</m:t>
                        </m:r>
                      </m:num>
                      <m:den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endParaRPr lang="en-US" sz="3200" dirty="0"/>
              </a:p>
              <a:p>
                <a:endParaRPr lang="en-US" sz="2400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∆</m:t>
                        </m:r>
                        <m:r>
                          <a:rPr lang="en-US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𝑌</m:t>
                        </m:r>
                      </m:e>
                      <m:sub>
                        <m:r>
                          <a:rPr lang="ru-RU" sz="3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с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𝑌</m:t>
                                </m:r>
                              </m:e>
                              <m:sub>
                                <m:r>
                                  <a:rPr lang="ru-RU" sz="3200" i="1">
                                    <a:latin typeface="Cambria Math" panose="02040503050406030204" pitchFamily="18" charset="0"/>
                                  </a:rPr>
                                  <m:t>пл</m:t>
                                </m:r>
                              </m:sub>
                            </m:sSub>
                            <m:r>
                              <a:rPr lang="ru-RU" sz="3200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ru-RU" sz="3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sSub>
                              <m:sSubPr>
                                <m:ctrlPr>
                                  <a:rPr lang="ru-RU" sz="32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𝑌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𝑎</m:t>
                                </m:r>
                              </m:sub>
                            </m:sSub>
                            <m:r>
                              <a:rPr lang="en-US" sz="3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ru-RU" sz="3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sSub>
                              <m:sSubPr>
                                <m:ctrlPr>
                                  <a:rPr lang="ru-RU" sz="32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𝑌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𝑏</m:t>
                                </m:r>
                              </m:sub>
                            </m:sSub>
                          </m:e>
                        </m:d>
                        <m:r>
                          <a:rPr lang="en-US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∆</m:t>
                        </m:r>
                        <m:r>
                          <a:rPr lang="en-US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  <m:r>
                          <a:rPr lang="en-US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%</m:t>
                        </m:r>
                      </m:num>
                      <m:den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endParaRPr lang="ru-RU" sz="3200" dirty="0"/>
              </a:p>
              <a:p>
                <a:r>
                  <a:rPr lang="ru-RU" sz="2000" dirty="0"/>
                  <a:t>Способ относительных разниц удобно применять в тех случаях, когда требуется рассчитать влияние большого комплекса факторов (8-10 и более). В отличие от предыдущих способов значительно сокращается количество вычислений.</a:t>
                </a: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878459" y="774357"/>
                <a:ext cx="9864904" cy="5914121"/>
              </a:xfrm>
              <a:blipFill>
                <a:blip r:embed="rId2" cstate="print"/>
                <a:stretch>
                  <a:fillRect l="-865" t="-825"/>
                </a:stretch>
              </a:blipFill>
            </p:spPr>
            <p:txBody>
              <a:bodyPr/>
              <a:lstStyle/>
              <a:p>
                <a:r>
                  <a:rPr lang="x-non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="" xmlns:p14="http://schemas.microsoft.com/office/powerpoint/2010/main" val="39277581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E9DCFBC-4D2D-C152-304A-D9CDF055F7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7" y="624110"/>
            <a:ext cx="8911687" cy="814272"/>
          </a:xfrm>
        </p:spPr>
        <p:txBody>
          <a:bodyPr/>
          <a:lstStyle/>
          <a:p>
            <a:r>
              <a:rPr lang="ru-RU" dirty="0"/>
              <a:t>Выводы:</a:t>
            </a:r>
            <a:endParaRPr lang="x-none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="" xmlns:a16="http://schemas.microsoft.com/office/drawing/2014/main" id="{045A8BE9-FB6C-7504-812B-0A005B57DDB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750915477"/>
              </p:ext>
            </p:extLst>
          </p:nvPr>
        </p:nvGraphicFramePr>
        <p:xfrm>
          <a:off x="2589213" y="1839074"/>
          <a:ext cx="8915400" cy="40727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0549207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8253" y="624110"/>
            <a:ext cx="9696360" cy="1280890"/>
          </a:xfrm>
        </p:spPr>
        <p:txBody>
          <a:bodyPr>
            <a:normAutofit/>
          </a:bodyPr>
          <a:lstStyle/>
          <a:p>
            <a:r>
              <a:rPr lang="ru-RU" sz="3200" dirty="0"/>
              <a:t>5. Способ пропорционального деления</a:t>
            </a: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986338" y="1825625"/>
                <a:ext cx="9602911" cy="4351338"/>
              </a:xfrm>
            </p:spPr>
            <p:txBody>
              <a:bodyPr/>
              <a:lstStyle/>
              <a:p>
                <a:r>
                  <a:rPr lang="ru-RU" sz="2400" dirty="0"/>
                  <a:t>Применяется к:</a:t>
                </a:r>
              </a:p>
              <a:p>
                <a:r>
                  <a:rPr lang="ru-RU" sz="2400" dirty="0"/>
                  <a:t> аддитивными моделями типа </a:t>
                </a:r>
                <a:r>
                  <a:rPr lang="ru-RU" sz="3600" dirty="0"/>
                  <a:t>V = 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subHide m:val="on"/>
                        <m:supHide m:val="on"/>
                        <m:ctrlPr>
                          <a:rPr lang="ru-RU" sz="3600" i="1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sSub>
                          <m:sSubPr>
                            <m:ctrlPr>
                              <a:rPr lang="ru-RU" sz="3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600" i="1">
                                <a:latin typeface="Cambria Math"/>
                              </a:rPr>
                              <m:t>𝑋</m:t>
                            </m:r>
                          </m:e>
                          <m:sub>
                            <m:r>
                              <a:rPr lang="en-US" sz="3600" i="1"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</m:e>
                    </m:nary>
                  </m:oMath>
                </a14:m>
                <a:r>
                  <a:rPr lang="ru-RU" sz="2400" dirty="0"/>
                  <a:t> </a:t>
                </a:r>
                <a:endParaRPr lang="en-US" sz="2400" dirty="0"/>
              </a:p>
              <a:p>
                <a:pPr marL="0" indent="0">
                  <a:buNone/>
                </a:pPr>
                <a:endParaRPr lang="ru-RU" sz="2400" dirty="0"/>
              </a:p>
              <a:p>
                <a:r>
                  <a:rPr lang="ru-RU" sz="2400" dirty="0"/>
                  <a:t>кратно-аддитивным моделям типа</a:t>
                </a:r>
                <a:r>
                  <a:rPr lang="en-US" sz="2400" dirty="0"/>
                  <a:t> </a:t>
                </a:r>
                <a:endParaRPr lang="ru-RU" sz="2400" dirty="0"/>
              </a:p>
              <a:p>
                <a:endParaRPr lang="en-US" sz="24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en-US" sz="36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600" i="1">
                              <a:latin typeface="Cambria Math" panose="02040503050406030204" pitchFamily="18" charset="0"/>
                            </a:rPr>
                            <m:t>𝑎</m:t>
                          </m:r>
                        </m:num>
                        <m:den>
                          <m:r>
                            <a:rPr lang="en-US" sz="3600" i="1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sz="3600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3600" i="1">
                              <a:latin typeface="Cambria Math" panose="02040503050406030204" pitchFamily="18" charset="0"/>
                            </a:rPr>
                            <m:t>𝑐</m:t>
                          </m:r>
                          <m:r>
                            <a:rPr lang="en-US" sz="3600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3600" i="1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3600" i="1">
                              <a:latin typeface="Cambria Math" panose="02040503050406030204" pitchFamily="18" charset="0"/>
                            </a:rPr>
                            <m:t>+…+</m:t>
                          </m:r>
                          <m:r>
                            <a:rPr lang="en-US" sz="3600" i="1">
                              <a:latin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</m:oMath>
                  </m:oMathPara>
                </a14:m>
                <a:endParaRPr lang="ru-RU" sz="3600" dirty="0"/>
              </a:p>
              <a:p>
                <a:pPr marL="0" indent="0">
                  <a:buNone/>
                </a:pPr>
                <a:endParaRPr lang="en-US" dirty="0"/>
              </a:p>
              <a:p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986341" y="1825625"/>
                <a:ext cx="9602911" cy="4351338"/>
              </a:xfrm>
              <a:blipFill>
                <a:blip r:embed="rId2" cstate="print"/>
                <a:stretch>
                  <a:fillRect l="-889" t="-1120"/>
                </a:stretch>
              </a:blipFill>
            </p:spPr>
            <p:txBody>
              <a:bodyPr/>
              <a:lstStyle/>
              <a:p>
                <a:r>
                  <a:rPr lang="x-non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="" xmlns:p14="http://schemas.microsoft.com/office/powerpoint/2010/main" val="4704069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31F79F27-8DD4-9789-3FBA-58243CDCCF7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926618" y="842481"/>
                <a:ext cx="9662631" cy="4880225"/>
              </a:xfrm>
            </p:spPr>
            <p:txBody>
              <a:bodyPr>
                <a:normAutofit/>
              </a:bodyPr>
              <a:lstStyle/>
              <a:p>
                <a:r>
                  <a:rPr lang="ru-RU" sz="2600" dirty="0"/>
                  <a:t>По одноуровневым моделям типа V= а + b + с расчет проводится следующим образом:</a:t>
                </a:r>
              </a:p>
              <a:p>
                <a14:m>
                  <m:oMath xmlns:m="http://schemas.openxmlformats.org/officeDocument/2006/math">
                    <m:r>
                      <a:rPr lang="ru-KZ" sz="35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sSub>
                      <m:sSubPr>
                        <m:ctrlPr>
                          <a:rPr lang="ru-KZ" sz="35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5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𝑌</m:t>
                        </m:r>
                      </m:e>
                      <m:sub>
                        <m:r>
                          <a:rPr lang="en-US" sz="35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sub>
                    </m:sSub>
                    <m:r>
                      <a:rPr lang="en-US" sz="35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35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5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∆</m:t>
                        </m:r>
                        <m:sSub>
                          <m:sSubPr>
                            <m:ctrlPr>
                              <a:rPr lang="en-US" sz="35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5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𝑌</m:t>
                            </m:r>
                          </m:e>
                          <m:sub>
                            <m:r>
                              <a:rPr lang="ru-RU" sz="35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общ</m:t>
                            </m:r>
                          </m:sub>
                        </m:sSub>
                      </m:num>
                      <m:den>
                        <m:r>
                          <a:rPr lang="en-US" sz="35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∆</m:t>
                        </m:r>
                        <m:r>
                          <a:rPr lang="en-US" sz="35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  <m:r>
                          <a:rPr lang="en-US" sz="35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+∆</m:t>
                        </m:r>
                        <m:r>
                          <a:rPr lang="en-US" sz="35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𝑏</m:t>
                        </m:r>
                        <m:r>
                          <a:rPr lang="en-US" sz="35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+∆</m:t>
                        </m:r>
                        <m:r>
                          <a:rPr lang="en-US" sz="35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</m:den>
                    </m:f>
                    <m:r>
                      <a:rPr lang="en-US" sz="35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en-US" sz="35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</m:t>
                    </m:r>
                  </m:oMath>
                </a14:m>
                <a:endParaRPr lang="en-US" sz="3500" dirty="0"/>
              </a:p>
              <a:p>
                <a:endParaRPr lang="en-US" sz="1800" dirty="0"/>
              </a:p>
              <a:p>
                <a14:m>
                  <m:oMath xmlns:m="http://schemas.openxmlformats.org/officeDocument/2006/math">
                    <m:r>
                      <a:rPr lang="ru-KZ" sz="3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sSub>
                      <m:sSubPr>
                        <m:ctrlPr>
                          <a:rPr lang="ru-KZ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𝑌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𝑏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∆</m:t>
                        </m:r>
                        <m:sSub>
                          <m:sSubPr>
                            <m:ctrlPr>
                              <a:rPr lang="en-US" sz="3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𝑌</m:t>
                            </m:r>
                          </m:e>
                          <m:sub>
                            <m:r>
                              <a:rPr lang="ru-RU" sz="3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общ</m:t>
                            </m:r>
                          </m:sub>
                        </m:sSub>
                      </m:num>
                      <m:den>
                        <m:r>
                          <a:rPr lang="en-US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∆</m:t>
                        </m:r>
                        <m:r>
                          <a:rPr lang="en-US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  <m:r>
                          <a:rPr lang="en-US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+∆</m:t>
                        </m:r>
                        <m:r>
                          <a:rPr lang="en-US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𝑏</m:t>
                        </m:r>
                        <m:r>
                          <a:rPr lang="en-US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+∆</m:t>
                        </m:r>
                        <m:r>
                          <a:rPr lang="en-US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</m:den>
                    </m:f>
                    <m:r>
                      <a:rPr lang="en-US" sz="3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en-US" sz="3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𝑏</m:t>
                    </m:r>
                  </m:oMath>
                </a14:m>
                <a:endParaRPr lang="en-US" sz="3200" dirty="0">
                  <a:ea typeface="Cambria Math" panose="02040503050406030204" pitchFamily="18" charset="0"/>
                </a:endParaRPr>
              </a:p>
              <a:p>
                <a:endParaRPr lang="en-US" sz="3200" dirty="0">
                  <a:ea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ru-KZ" sz="3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sSub>
                      <m:sSubPr>
                        <m:ctrlPr>
                          <a:rPr lang="ru-KZ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𝑌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∆</m:t>
                        </m:r>
                        <m:sSub>
                          <m:sSubPr>
                            <m:ctrlPr>
                              <a:rPr lang="en-US" sz="3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𝑌</m:t>
                            </m:r>
                          </m:e>
                          <m:sub>
                            <m:r>
                              <a:rPr lang="ru-RU" sz="3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общ</m:t>
                            </m:r>
                          </m:sub>
                        </m:sSub>
                      </m:num>
                      <m:den>
                        <m:r>
                          <a:rPr lang="en-US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∆</m:t>
                        </m:r>
                        <m:r>
                          <a:rPr lang="en-US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  <m:r>
                          <a:rPr lang="en-US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+∆</m:t>
                        </m:r>
                        <m:r>
                          <a:rPr lang="en-US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𝑏</m:t>
                        </m:r>
                        <m:r>
                          <a:rPr lang="en-US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+∆</m:t>
                        </m:r>
                        <m:r>
                          <a:rPr lang="en-US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</m:den>
                    </m:f>
                    <m:r>
                      <a:rPr lang="en-US" sz="3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en-US" sz="3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𝑐</m:t>
                    </m:r>
                  </m:oMath>
                </a14:m>
                <a:endParaRPr lang="ru-KZ" sz="3200" dirty="0"/>
              </a:p>
              <a:p>
                <a:endParaRPr lang="ru-KZ" dirty="0"/>
              </a:p>
              <a:p>
                <a:endParaRPr lang="ru-KZ" dirty="0"/>
              </a:p>
            </p:txBody>
          </p:sp>
        </mc:Choice>
        <mc:Fallback>
          <p:sp>
            <p:nvSpPr>
              <p:cNvPr id="3" name="Объект 2">
                <a:extLst>
                  <a:ext uri="{FF2B5EF4-FFF2-40B4-BE49-F238E27FC236}">
                    <a16:creationId xmlns:a14="http://schemas.microsoft.com/office/drawing/2010/main" xmlns="" xmlns:a16="http://schemas.microsoft.com/office/drawing/2014/main" id="{31F79F27-8DD4-9789-3FBA-58243CDCCF7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926621" y="842485"/>
                <a:ext cx="9662631" cy="4880225"/>
              </a:xfrm>
              <a:blipFill>
                <a:blip r:embed="rId2" cstate="print"/>
                <a:stretch>
                  <a:fillRect l="-1009" t="-1124" r="-568"/>
                </a:stretch>
              </a:blipFill>
            </p:spPr>
            <p:txBody>
              <a:bodyPr/>
              <a:lstStyle/>
              <a:p>
                <a:r>
                  <a:rPr lang="x-non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="" xmlns:p14="http://schemas.microsoft.com/office/powerpoint/2010/main" val="37607109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7915C52-494E-28B3-AAD5-F1C2E6F018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15528" y="637000"/>
            <a:ext cx="9693453" cy="5928189"/>
          </a:xfrm>
        </p:spPr>
        <p:txBody>
          <a:bodyPr/>
          <a:lstStyle/>
          <a:p>
            <a:r>
              <a:rPr lang="ru-RU" sz="2400" dirty="0"/>
              <a:t>Методика расчета для смешанных моделей несколько сложнее. Для более легкого понимания взаимосвязь факторов в комбинированной модели показана на следующей схеме:</a:t>
            </a:r>
            <a:endParaRPr lang="en-US" sz="2400" dirty="0"/>
          </a:p>
          <a:p>
            <a:endParaRPr lang="x-none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04319AB4-6D28-923D-7CA2-B1FF363FA8D9}"/>
              </a:ext>
            </a:extLst>
          </p:cNvPr>
          <p:cNvSpPr/>
          <p:nvPr/>
        </p:nvSpPr>
        <p:spPr>
          <a:xfrm>
            <a:off x="4287750" y="2771454"/>
            <a:ext cx="1263721" cy="65754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/>
              <a:t>Y</a:t>
            </a:r>
            <a:endParaRPr lang="x-none" sz="3600" dirty="0"/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="" xmlns:a16="http://schemas.microsoft.com/office/drawing/2014/main" id="{8499BA6F-FFD0-31DC-CFC8-6C224DCE92A2}"/>
              </a:ext>
            </a:extLst>
          </p:cNvPr>
          <p:cNvSpPr/>
          <p:nvPr/>
        </p:nvSpPr>
        <p:spPr>
          <a:xfrm>
            <a:off x="2489773" y="3719245"/>
            <a:ext cx="1273995" cy="760288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A</a:t>
            </a:r>
            <a:endParaRPr lang="x-none" sz="3200" dirty="0"/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="" xmlns:a16="http://schemas.microsoft.com/office/drawing/2014/main" id="{CEAC40E9-1579-DE0F-8F31-FEBA3FD3C794}"/>
              </a:ext>
            </a:extLst>
          </p:cNvPr>
          <p:cNvSpPr/>
          <p:nvPr/>
        </p:nvSpPr>
        <p:spPr>
          <a:xfrm>
            <a:off x="4277476" y="3719245"/>
            <a:ext cx="1273995" cy="760288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B</a:t>
            </a:r>
            <a:endParaRPr lang="x-none" sz="3200" dirty="0"/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="" xmlns:a16="http://schemas.microsoft.com/office/drawing/2014/main" id="{62BD4AB1-4C64-BBFB-F025-C5188F1EC4B8}"/>
              </a:ext>
            </a:extLst>
          </p:cNvPr>
          <p:cNvSpPr/>
          <p:nvPr/>
        </p:nvSpPr>
        <p:spPr>
          <a:xfrm>
            <a:off x="6065177" y="3719245"/>
            <a:ext cx="1273995" cy="760288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C</a:t>
            </a:r>
            <a:endParaRPr lang="x-none" sz="3200" dirty="0"/>
          </a:p>
        </p:txBody>
      </p:sp>
      <p:sp>
        <p:nvSpPr>
          <p:cNvPr id="8" name="Овал 7">
            <a:extLst>
              <a:ext uri="{FF2B5EF4-FFF2-40B4-BE49-F238E27FC236}">
                <a16:creationId xmlns="" xmlns:a16="http://schemas.microsoft.com/office/drawing/2014/main" id="{96860247-F622-56D6-BC38-26D603A161EE}"/>
              </a:ext>
            </a:extLst>
          </p:cNvPr>
          <p:cNvSpPr/>
          <p:nvPr/>
        </p:nvSpPr>
        <p:spPr>
          <a:xfrm>
            <a:off x="2895276" y="4957281"/>
            <a:ext cx="1089061" cy="7602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D</a:t>
            </a:r>
            <a:endParaRPr lang="x-none" sz="2400" dirty="0"/>
          </a:p>
        </p:txBody>
      </p:sp>
      <p:sp>
        <p:nvSpPr>
          <p:cNvPr id="9" name="Овал 8">
            <a:extLst>
              <a:ext uri="{FF2B5EF4-FFF2-40B4-BE49-F238E27FC236}">
                <a16:creationId xmlns="" xmlns:a16="http://schemas.microsoft.com/office/drawing/2014/main" id="{0D7164FB-93C6-2DC2-7893-731D34169880}"/>
              </a:ext>
            </a:extLst>
          </p:cNvPr>
          <p:cNvSpPr/>
          <p:nvPr/>
        </p:nvSpPr>
        <p:spPr>
          <a:xfrm>
            <a:off x="4409108" y="4957281"/>
            <a:ext cx="1089061" cy="7602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N</a:t>
            </a:r>
            <a:endParaRPr lang="x-none" sz="2400" dirty="0"/>
          </a:p>
        </p:txBody>
      </p:sp>
      <p:sp>
        <p:nvSpPr>
          <p:cNvPr id="10" name="Овал 9">
            <a:extLst>
              <a:ext uri="{FF2B5EF4-FFF2-40B4-BE49-F238E27FC236}">
                <a16:creationId xmlns="" xmlns:a16="http://schemas.microsoft.com/office/drawing/2014/main" id="{632B3F01-3E8E-5EDD-0895-96484957F702}"/>
              </a:ext>
            </a:extLst>
          </p:cNvPr>
          <p:cNvSpPr/>
          <p:nvPr/>
        </p:nvSpPr>
        <p:spPr>
          <a:xfrm>
            <a:off x="5912668" y="4957281"/>
            <a:ext cx="1089061" cy="7602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M</a:t>
            </a:r>
            <a:endParaRPr lang="x-none" sz="2400" dirty="0"/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="" xmlns:a16="http://schemas.microsoft.com/office/drawing/2014/main" id="{9BECC492-C008-BD6C-5CAE-89F3EC44346C}"/>
              </a:ext>
            </a:extLst>
          </p:cNvPr>
          <p:cNvSpPr/>
          <p:nvPr/>
        </p:nvSpPr>
        <p:spPr>
          <a:xfrm>
            <a:off x="8253789" y="3719245"/>
            <a:ext cx="2266735" cy="760288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/>
              <a:t>Факторы первого уровня</a:t>
            </a:r>
            <a:endParaRPr lang="x-none" sz="2000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E4877E46-675F-4140-2C55-9BB5B092EB3D}"/>
              </a:ext>
            </a:extLst>
          </p:cNvPr>
          <p:cNvSpPr/>
          <p:nvPr/>
        </p:nvSpPr>
        <p:spPr>
          <a:xfrm>
            <a:off x="8109738" y="2771454"/>
            <a:ext cx="2554839" cy="65754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Результативный показатель</a:t>
            </a:r>
            <a:endParaRPr lang="x-none" sz="2400" dirty="0"/>
          </a:p>
        </p:txBody>
      </p:sp>
      <p:sp>
        <p:nvSpPr>
          <p:cNvPr id="13" name="Овал 12">
            <a:extLst>
              <a:ext uri="{FF2B5EF4-FFF2-40B4-BE49-F238E27FC236}">
                <a16:creationId xmlns="" xmlns:a16="http://schemas.microsoft.com/office/drawing/2014/main" id="{E23DB917-95FE-950B-164B-C0E8387756AC}"/>
              </a:ext>
            </a:extLst>
          </p:cNvPr>
          <p:cNvSpPr/>
          <p:nvPr/>
        </p:nvSpPr>
        <p:spPr>
          <a:xfrm>
            <a:off x="8354607" y="4957281"/>
            <a:ext cx="2165916" cy="7602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Факторы второго уровня</a:t>
            </a:r>
            <a:endParaRPr lang="x-none" sz="1600" dirty="0"/>
          </a:p>
        </p:txBody>
      </p:sp>
      <p:cxnSp>
        <p:nvCxnSpPr>
          <p:cNvPr id="15" name="Прямая соединительная линия 14">
            <a:extLst>
              <a:ext uri="{FF2B5EF4-FFF2-40B4-BE49-F238E27FC236}">
                <a16:creationId xmlns="" xmlns:a16="http://schemas.microsoft.com/office/drawing/2014/main" id="{C15ABB4E-F3D6-5836-54DB-120823D7E887}"/>
              </a:ext>
            </a:extLst>
          </p:cNvPr>
          <p:cNvCxnSpPr>
            <a:endCxn id="4" idx="1"/>
          </p:cNvCxnSpPr>
          <p:nvPr/>
        </p:nvCxnSpPr>
        <p:spPr>
          <a:xfrm>
            <a:off x="3126767" y="3100227"/>
            <a:ext cx="1160980" cy="0"/>
          </a:xfrm>
          <a:prstGeom prst="line">
            <a:avLst/>
          </a:prstGeom>
          <a:ln w="3810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="" xmlns:a16="http://schemas.microsoft.com/office/drawing/2014/main" id="{3C15269F-0D38-20EB-D26D-3660A05F06F7}"/>
              </a:ext>
            </a:extLst>
          </p:cNvPr>
          <p:cNvCxnSpPr/>
          <p:nvPr/>
        </p:nvCxnSpPr>
        <p:spPr>
          <a:xfrm>
            <a:off x="5551470" y="3100227"/>
            <a:ext cx="1160980" cy="0"/>
          </a:xfrm>
          <a:prstGeom prst="line">
            <a:avLst/>
          </a:prstGeom>
          <a:ln w="3810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="" xmlns:a16="http://schemas.microsoft.com/office/drawing/2014/main" id="{A996CFE5-07D3-7D32-8086-640D808532A7}"/>
              </a:ext>
            </a:extLst>
          </p:cNvPr>
          <p:cNvCxnSpPr>
            <a:endCxn id="5" idx="0"/>
          </p:cNvCxnSpPr>
          <p:nvPr/>
        </p:nvCxnSpPr>
        <p:spPr>
          <a:xfrm>
            <a:off x="3126770" y="3100227"/>
            <a:ext cx="1" cy="619018"/>
          </a:xfrm>
          <a:prstGeom prst="line">
            <a:avLst/>
          </a:prstGeom>
          <a:ln w="3810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="" xmlns:a16="http://schemas.microsoft.com/office/drawing/2014/main" id="{F4DAE0DC-0347-7DF2-0368-0C464F7A62E9}"/>
              </a:ext>
            </a:extLst>
          </p:cNvPr>
          <p:cNvCxnSpPr/>
          <p:nvPr/>
        </p:nvCxnSpPr>
        <p:spPr>
          <a:xfrm>
            <a:off x="6712450" y="3100227"/>
            <a:ext cx="1" cy="619018"/>
          </a:xfrm>
          <a:prstGeom prst="line">
            <a:avLst/>
          </a:prstGeom>
          <a:ln w="3810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="" xmlns:a16="http://schemas.microsoft.com/office/drawing/2014/main" id="{FBA4DD3A-6E14-8B6D-93B3-97A829641953}"/>
              </a:ext>
            </a:extLst>
          </p:cNvPr>
          <p:cNvCxnSpPr>
            <a:cxnSpLocks/>
            <a:stCxn id="4" idx="2"/>
            <a:endCxn id="6" idx="0"/>
          </p:cNvCxnSpPr>
          <p:nvPr/>
        </p:nvCxnSpPr>
        <p:spPr>
          <a:xfrm flipH="1">
            <a:off x="4914474" y="3429002"/>
            <a:ext cx="5137" cy="290245"/>
          </a:xfrm>
          <a:prstGeom prst="line">
            <a:avLst/>
          </a:prstGeom>
          <a:ln w="3810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>
            <a:extLst>
              <a:ext uri="{FF2B5EF4-FFF2-40B4-BE49-F238E27FC236}">
                <a16:creationId xmlns="" xmlns:a16="http://schemas.microsoft.com/office/drawing/2014/main" id="{64412F68-BAC5-EEC9-88AE-5C02B1800DAF}"/>
              </a:ext>
            </a:extLst>
          </p:cNvPr>
          <p:cNvCxnSpPr/>
          <p:nvPr/>
        </p:nvCxnSpPr>
        <p:spPr>
          <a:xfrm>
            <a:off x="3439804" y="4746661"/>
            <a:ext cx="301739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>
            <a:extLst>
              <a:ext uri="{FF2B5EF4-FFF2-40B4-BE49-F238E27FC236}">
                <a16:creationId xmlns="" xmlns:a16="http://schemas.microsoft.com/office/drawing/2014/main" id="{221FEF70-ADE4-CEB4-4503-4CF35B1631B7}"/>
              </a:ext>
            </a:extLst>
          </p:cNvPr>
          <p:cNvCxnSpPr>
            <a:endCxn id="8" idx="0"/>
          </p:cNvCxnSpPr>
          <p:nvPr/>
        </p:nvCxnSpPr>
        <p:spPr>
          <a:xfrm>
            <a:off x="3439808" y="4746661"/>
            <a:ext cx="1" cy="21062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>
            <a:extLst>
              <a:ext uri="{FF2B5EF4-FFF2-40B4-BE49-F238E27FC236}">
                <a16:creationId xmlns="" xmlns:a16="http://schemas.microsoft.com/office/drawing/2014/main" id="{6E6EFBF4-CFFC-8EE1-A1B7-88E0A6F9C375}"/>
              </a:ext>
            </a:extLst>
          </p:cNvPr>
          <p:cNvCxnSpPr/>
          <p:nvPr/>
        </p:nvCxnSpPr>
        <p:spPr>
          <a:xfrm>
            <a:off x="6457198" y="4746661"/>
            <a:ext cx="1" cy="21062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>
            <a:extLst>
              <a:ext uri="{FF2B5EF4-FFF2-40B4-BE49-F238E27FC236}">
                <a16:creationId xmlns="" xmlns:a16="http://schemas.microsoft.com/office/drawing/2014/main" id="{10E6F997-1A43-7A49-26C6-CE835518E213}"/>
              </a:ext>
            </a:extLst>
          </p:cNvPr>
          <p:cNvCxnSpPr>
            <a:cxnSpLocks/>
          </p:cNvCxnSpPr>
          <p:nvPr/>
        </p:nvCxnSpPr>
        <p:spPr>
          <a:xfrm>
            <a:off x="4967011" y="4479533"/>
            <a:ext cx="0" cy="57107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294906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F243828-379D-D214-DCA5-48734CED11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52907" y="1017145"/>
            <a:ext cx="8915400" cy="4654193"/>
          </a:xfrm>
        </p:spPr>
        <p:txBody>
          <a:bodyPr>
            <a:normAutofit fontScale="92500" lnSpcReduction="10000"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Wingdings 3" panose="05040102010807070707" pitchFamily="18" charset="2"/>
              <a:buChar char=""/>
              <a:tabLst>
                <a:tab pos="457200" algn="l"/>
              </a:tabLst>
            </a:pPr>
            <a:r>
              <a:rPr lang="ru-RU" sz="2400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Когда известны  </a:t>
            </a:r>
            <a:r>
              <a:rPr lang="ru-RU" sz="2400" kern="100" dirty="0" err="1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400" kern="100" baseline="-25000" dirty="0" err="1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ru-RU" sz="2400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 В</a:t>
            </a:r>
            <a:r>
              <a:rPr lang="en-US" sz="2400" kern="100" baseline="-250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ru-RU" sz="2400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и  В</a:t>
            </a:r>
            <a:r>
              <a:rPr lang="en-US" sz="2400" kern="100" baseline="-250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ru-RU" sz="2400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а также  </a:t>
            </a:r>
            <a:r>
              <a:rPr lang="ru-RU" sz="2400" kern="100" dirty="0" err="1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</a:t>
            </a:r>
            <a:r>
              <a:rPr lang="ru-RU" sz="2400" kern="100" baseline="-25000" dirty="0" err="1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400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то для определения  </a:t>
            </a:r>
            <a:r>
              <a:rPr lang="ru-RU" sz="2400" kern="100" dirty="0" err="1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</a:t>
            </a:r>
            <a:r>
              <a:rPr lang="ru-RU" sz="2400" kern="100" baseline="-25000" dirty="0" err="1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ru-RU" sz="2400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 </a:t>
            </a:r>
            <a:r>
              <a:rPr lang="ru-RU" sz="2400" kern="100" dirty="0" err="1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</a:t>
            </a:r>
            <a:r>
              <a:rPr lang="ru-RU" sz="2400" kern="100" baseline="-25000" dirty="0" err="1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ru-RU" sz="2400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 </a:t>
            </a:r>
            <a:r>
              <a:rPr lang="ru-RU" sz="2400" kern="100" dirty="0" err="1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</a:t>
            </a:r>
            <a:r>
              <a:rPr lang="ru-RU" sz="2400" kern="100" baseline="-25000" dirty="0" err="1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r>
              <a:rPr lang="ru-RU" sz="2400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можно использовать способ пропорционального деления, который основан на пропорциональном распределении прироста результативного показателя Y за счет изменения фактора В между факторами второго уровня D, N и М соответственно величине их прироста.</a:t>
            </a:r>
            <a:endParaRPr lang="x-none" sz="2400" kern="1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Wingdings 3" panose="05040102010807070707" pitchFamily="18" charset="2"/>
              <a:buChar char=""/>
              <a:tabLst>
                <a:tab pos="457200" algn="l"/>
              </a:tabLst>
            </a:pPr>
            <a:r>
              <a:rPr lang="ru-RU" sz="2400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Пропорциональность этого распределения достигается путем определения постоянного для всех факторов коэффициента, который показывает величину изменения результативного показателя Y за счет изменения фактора В на единицу. </a:t>
            </a:r>
            <a:endParaRPr lang="x-none" sz="2400" kern="1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x-none" dirty="0"/>
          </a:p>
        </p:txBody>
      </p:sp>
    </p:spTree>
    <p:extLst>
      <p:ext uri="{BB962C8B-B14F-4D97-AF65-F5344CB8AC3E}">
        <p14:creationId xmlns="" xmlns:p14="http://schemas.microsoft.com/office/powerpoint/2010/main" val="2366577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95BB1078-B443-81E2-4F1D-AD5521E5D9A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787703" y="760288"/>
                <a:ext cx="9955659" cy="5907640"/>
              </a:xfrm>
            </p:spPr>
            <p:txBody>
              <a:bodyPr>
                <a:normAutofit fontScale="92500" lnSpcReduction="10000"/>
              </a:bodyPr>
              <a:lstStyle/>
              <a:p>
                <a:r>
                  <a:rPr lang="ru-RU" sz="2400" dirty="0"/>
                  <a:t>Величина коэффициента (К) определяется следующим образом:</a:t>
                </a:r>
                <a:endParaRPr lang="en-US" sz="24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3500" i="1">
                          <a:latin typeface="Cambria Math" panose="02040503050406030204" pitchFamily="18" charset="0"/>
                        </a:rPr>
                        <m:t>𝐾</m:t>
                      </m:r>
                      <m:r>
                        <a:rPr lang="en-US" sz="35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5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sSub>
                            <m:sSubPr>
                              <m:ctrlPr>
                                <a:rPr lang="en-US" sz="35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35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𝑌</m:t>
                              </m:r>
                            </m:e>
                            <m:sub>
                              <m:r>
                                <a:rPr lang="en-US" sz="35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</m:num>
                        <m:den>
                          <m:r>
                            <a:rPr lang="en-US" sz="3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sSub>
                            <m:sSubPr>
                              <m:ctrlPr>
                                <a:rPr lang="en-US" sz="35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35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𝐵</m:t>
                              </m:r>
                            </m:e>
                            <m:sub>
                              <m:r>
                                <a:rPr lang="ru-RU" sz="35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общ</m:t>
                              </m:r>
                            </m:sub>
                          </m:sSub>
                        </m:den>
                      </m:f>
                      <m:r>
                        <a:rPr lang="ru-RU" sz="35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35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sSub>
                            <m:sSubPr>
                              <m:ctrlPr>
                                <a:rPr lang="en-US" sz="35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35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𝑌</m:t>
                              </m:r>
                            </m:e>
                            <m:sub>
                              <m:r>
                                <a:rPr lang="en-US" sz="35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</m:num>
                        <m:den>
                          <m:r>
                            <a:rPr lang="en-US" sz="3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sSub>
                            <m:sSubPr>
                              <m:ctrlPr>
                                <a:rPr lang="en-US" sz="35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35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𝐵</m:t>
                              </m:r>
                            </m:e>
                            <m:sub>
                              <m:r>
                                <a:rPr lang="en-US" sz="35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𝑑</m:t>
                              </m:r>
                            </m:sub>
                          </m:sSub>
                          <m:r>
                            <a:rPr lang="en-US" sz="3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+∆</m:t>
                          </m:r>
                          <m:sSub>
                            <m:sSubPr>
                              <m:ctrlPr>
                                <a:rPr lang="en-US" sz="35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35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𝐵</m:t>
                              </m:r>
                            </m:e>
                            <m:sub>
                              <m:r>
                                <a:rPr lang="en-US" sz="35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  <m:r>
                            <a:rPr lang="en-US" sz="35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+∆</m:t>
                          </m:r>
                          <m:sSub>
                            <m:sSubPr>
                              <m:ctrlPr>
                                <a:rPr lang="en-US" sz="35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35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𝐵</m:t>
                              </m:r>
                            </m:e>
                            <m:sub>
                              <m:r>
                                <a:rPr lang="en-US" sz="35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𝑚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ru-RU" sz="3500" dirty="0"/>
              </a:p>
              <a:p>
                <a:r>
                  <a:rPr lang="ru-RU" sz="2400" dirty="0"/>
                  <a:t>Умножив этот коэффициент на абсолютное отклонение В за счет соответствующего фактора, найдем изменение результативного показателя:</a:t>
                </a:r>
              </a:p>
              <a:p>
                <a14:m>
                  <m:oMath xmlns:m="http://schemas.openxmlformats.org/officeDocument/2006/math">
                    <m:r>
                      <a:rPr lang="en-US" sz="35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sSub>
                      <m:sSubPr>
                        <m:ctrlPr>
                          <a:rPr lang="en-US" sz="35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5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𝑌</m:t>
                        </m:r>
                      </m:e>
                      <m:sub>
                        <m:r>
                          <a:rPr lang="en-US" sz="35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𝑑</m:t>
                        </m:r>
                      </m:sub>
                    </m:sSub>
                    <m:r>
                      <a:rPr lang="en-US" sz="35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35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𝐾</m:t>
                    </m:r>
                    <m:r>
                      <a:rPr lang="en-US" sz="35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×∆</m:t>
                    </m:r>
                    <m:sSub>
                      <m:sSubPr>
                        <m:ctrlPr>
                          <a:rPr lang="en-US" sz="35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5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sz="35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sz="3500" dirty="0"/>
                  <a:t> </a:t>
                </a:r>
              </a:p>
              <a:p>
                <a:r>
                  <a:rPr lang="en-US" sz="3500" dirty="0"/>
                  <a:t> </a:t>
                </a:r>
                <a14:m>
                  <m:oMath xmlns:m="http://schemas.openxmlformats.org/officeDocument/2006/math">
                    <m:r>
                      <a:rPr lang="en-US" sz="35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sSub>
                      <m:sSubPr>
                        <m:ctrlPr>
                          <a:rPr lang="en-US" sz="35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5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𝑌</m:t>
                        </m:r>
                      </m:e>
                      <m:sub>
                        <m:r>
                          <a:rPr lang="en-US" sz="35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35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35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𝐾</m:t>
                    </m:r>
                    <m:r>
                      <a:rPr lang="en-US" sz="35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×∆</m:t>
                    </m:r>
                    <m:sSub>
                      <m:sSubPr>
                        <m:ctrlPr>
                          <a:rPr lang="en-US" sz="35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5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sz="35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sz="3500" dirty="0"/>
                  <a:t> </a:t>
                </a:r>
              </a:p>
              <a:p>
                <a:r>
                  <a:rPr lang="en-US" sz="3500" dirty="0"/>
                  <a:t> </a:t>
                </a:r>
                <a14:m>
                  <m:oMath xmlns:m="http://schemas.openxmlformats.org/officeDocument/2006/math">
                    <m:r>
                      <a:rPr lang="en-US" sz="35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sSub>
                      <m:sSubPr>
                        <m:ctrlPr>
                          <a:rPr lang="en-US" sz="35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5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𝑌</m:t>
                        </m:r>
                      </m:e>
                      <m:sub>
                        <m:r>
                          <a:rPr lang="en-US" sz="35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b>
                    </m:sSub>
                    <m:r>
                      <a:rPr lang="en-US" sz="35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35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𝐾</m:t>
                    </m:r>
                    <m:r>
                      <a:rPr lang="en-US" sz="35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×∆</m:t>
                    </m:r>
                    <m:sSub>
                      <m:sSubPr>
                        <m:ctrlPr>
                          <a:rPr lang="en-US" sz="35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5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sz="35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b>
                    </m:sSub>
                  </m:oMath>
                </a14:m>
                <a:endParaRPr lang="en-US" sz="3500" dirty="0"/>
              </a:p>
              <a:p>
                <a:r>
                  <a:rPr lang="ru-RU" sz="2400" dirty="0"/>
                  <a:t>Для решения такого типа задач можно использовать также способ долевого участия. Сначала определяется доля каждого фактора в общей сумме их приростов, которая затем умножается на общий прирост результативного показателя </a:t>
                </a:r>
                <a:endParaRPr lang="en-US" dirty="0"/>
              </a:p>
              <a:p>
                <a:endParaRPr lang="en-US" dirty="0"/>
              </a:p>
              <a:p>
                <a:endParaRPr lang="ru-KZ" dirty="0"/>
              </a:p>
            </p:txBody>
          </p:sp>
        </mc:Choice>
        <mc:Fallback>
          <p:sp>
            <p:nvSpPr>
              <p:cNvPr id="3" name="Объект 2">
                <a:extLst>
                  <a:ext uri="{FF2B5EF4-FFF2-40B4-BE49-F238E27FC236}">
                    <a16:creationId xmlns:a14="http://schemas.microsoft.com/office/drawing/2010/main" xmlns="" xmlns:a16="http://schemas.microsoft.com/office/drawing/2014/main" id="{95BB1078-B443-81E2-4F1D-AD5521E5D9A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87705" y="760288"/>
                <a:ext cx="9955659" cy="5907640"/>
              </a:xfrm>
              <a:blipFill>
                <a:blip r:embed="rId2" cstate="print"/>
                <a:stretch>
                  <a:fillRect l="-1408" t="-1342" r="-1225" b="-310"/>
                </a:stretch>
              </a:blipFill>
            </p:spPr>
            <p:txBody>
              <a:bodyPr/>
              <a:lstStyle/>
              <a:p>
                <a:r>
                  <a:rPr lang="x-non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="" xmlns:p14="http://schemas.microsoft.com/office/powerpoint/2010/main" val="39011381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3EC1B73-76DE-E9AD-3142-6FBFC2A294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Рассматриваемые вопросы:</a:t>
            </a:r>
            <a:endParaRPr lang="x-none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5574112-43F1-F4BD-63DD-993E5AFA62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/>
              <a:t>Способ цепной подстановки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Индексный способ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Способ абсолютных разниц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Способ относительных разниц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Способ пропор­ционального деления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Интегральный способ</a:t>
            </a:r>
          </a:p>
          <a:p>
            <a:endParaRPr lang="x-none" dirty="0"/>
          </a:p>
        </p:txBody>
      </p:sp>
    </p:spTree>
    <p:extLst>
      <p:ext uri="{BB962C8B-B14F-4D97-AF65-F5344CB8AC3E}">
        <p14:creationId xmlns="" xmlns:p14="http://schemas.microsoft.com/office/powerpoint/2010/main" val="241038391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3440345-7F73-5FC7-17C0-B4F28C4A67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53881" y="654934"/>
            <a:ext cx="8911687" cy="762901"/>
          </a:xfrm>
        </p:spPr>
        <p:txBody>
          <a:bodyPr/>
          <a:lstStyle/>
          <a:p>
            <a:r>
              <a:rPr lang="ru-RU" dirty="0"/>
              <a:t>Контрольные вопросы:</a:t>
            </a:r>
            <a:endParaRPr lang="x-none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="" xmlns:a16="http://schemas.microsoft.com/office/drawing/2014/main" id="{9C5B5093-6E0B-0DD1-C6F2-DC17F74ADC1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162540473"/>
              </p:ext>
            </p:extLst>
          </p:nvPr>
        </p:nvGraphicFramePr>
        <p:xfrm>
          <a:off x="2589213" y="1921271"/>
          <a:ext cx="8915400" cy="39905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50039364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1F90AA3-8B45-FFE3-6F6B-A490D993C9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9691" y="593288"/>
            <a:ext cx="8911687" cy="732078"/>
          </a:xfrm>
        </p:spPr>
        <p:txBody>
          <a:bodyPr>
            <a:normAutofit/>
          </a:bodyPr>
          <a:lstStyle/>
          <a:p>
            <a:r>
              <a:rPr lang="ru-RU" sz="3200" dirty="0"/>
              <a:t>5. ИНТЕГРАЛЬНЫЙ СПОСОБ</a:t>
            </a:r>
            <a:endParaRPr lang="x-none" sz="3200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="" xmlns:a16="http://schemas.microsoft.com/office/drawing/2014/main" id="{D3D2BF14-52D0-C5E6-90D6-45161011C81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31129323"/>
              </p:ext>
            </p:extLst>
          </p:nvPr>
        </p:nvGraphicFramePr>
        <p:xfrm>
          <a:off x="606176" y="1325366"/>
          <a:ext cx="11186115" cy="54350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mc:AlternateContent xmlns:mc="http://schemas.openxmlformats.org/markup-compatibility/2006">
        <mc:Choice xmlns="" xmlns:a14="http://schemas.microsoft.com/office/drawing/2010/main"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B3B3AF8-4662-ADA5-3433-826B3CAB9BA4}"/>
                  </a:ext>
                </a:extLst>
              </p:cNvPr>
              <p:cNvSpPr txBox="1"/>
              <p:nvPr/>
            </p:nvSpPr>
            <p:spPr>
              <a:xfrm>
                <a:off x="1281132" y="3594925"/>
                <a:ext cx="1297113" cy="65960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num>
                        <m:den>
                          <m:nary>
                            <m:naryPr>
                              <m:chr m:val="∑"/>
                              <m:subHide m:val="on"/>
                              <m:supHide m:val="on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𝑋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</m:den>
                      </m:f>
                    </m:oMath>
                  </m:oMathPara>
                </a14:m>
                <a:endParaRPr lang="ru-KZ" dirty="0"/>
              </a:p>
            </p:txBody>
          </p:sp>
        </mc:Choice>
        <mc:Fallback>
          <p:sp>
            <p:nvSpPr>
              <p:cNvPr id="8" name="TextBox 7">
                <a:extLst>
                  <a:ext uri="{FF2B5EF4-FFF2-40B4-BE49-F238E27FC236}">
                    <a16:creationId xmlns:a14="http://schemas.microsoft.com/office/drawing/2010/main" xmlns="" xmlns:a16="http://schemas.microsoft.com/office/drawing/2014/main" id="{9B3B3AF8-4662-ADA5-3433-826B3CAB9B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1134" y="3594925"/>
                <a:ext cx="1297113" cy="659604"/>
              </a:xfrm>
              <a:prstGeom prst="rect">
                <a:avLst/>
              </a:prstGeom>
              <a:blipFill>
                <a:blip r:embed="rId7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x-non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="" xmlns:p14="http://schemas.microsoft.com/office/powerpoint/2010/main" val="173046722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746607" y="832207"/>
                <a:ext cx="9904287" cy="5045065"/>
              </a:xfrm>
            </p:spPr>
            <p:txBody>
              <a:bodyPr>
                <a:normAutofit fontScale="92500" lnSpcReduction="10000"/>
              </a:bodyPr>
              <a:lstStyle/>
              <a:p>
                <a:r>
                  <a:rPr lang="ru-RU" sz="2400" dirty="0"/>
                  <a:t>Применяется для измерения влияния факторов в мультипликативных, кратных и смешанных моделях кратно-аддитивного вида.</a:t>
                </a:r>
              </a:p>
              <a:p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/>
                      </a:rPr>
                      <m:t>𝐹</m:t>
                    </m:r>
                    <m:r>
                      <a:rPr lang="en-US" sz="2800" b="0" i="1" smtClean="0">
                        <a:latin typeface="Cambria Math"/>
                      </a:rPr>
                      <m:t>=</m:t>
                    </m:r>
                    <m:r>
                      <a:rPr lang="en-US" sz="2800" b="0" i="1" smtClean="0">
                        <a:latin typeface="Cambria Math"/>
                      </a:rPr>
                      <m:t>𝑋𝑌</m:t>
                    </m:r>
                  </m:oMath>
                </a14:m>
                <a:endParaRPr lang="ru-RU" sz="2800" dirty="0"/>
              </a:p>
              <a:p>
                <a:r>
                  <a:rPr lang="ru-RU" sz="2800" dirty="0"/>
                  <a:t> </a:t>
                </a:r>
                <a14:m>
                  <m:oMath xmlns:m="http://schemas.openxmlformats.org/officeDocument/2006/math">
                    <m:r>
                      <a:rPr lang="ru-RU" sz="2800" i="1" smtClean="0">
                        <a:latin typeface="Cambria Math"/>
                        <a:ea typeface="Cambria Math"/>
                      </a:rPr>
                      <m:t>∆</m:t>
                    </m:r>
                    <m:sSub>
                      <m:sSubPr>
                        <m:ctrlPr>
                          <a:rPr lang="ru-RU" sz="280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/>
                            <a:ea typeface="Cambria Math"/>
                          </a:rPr>
                          <m:t>𝐹</m:t>
                        </m:r>
                      </m:e>
                      <m:sub>
                        <m:r>
                          <a:rPr lang="en-US" sz="2800" b="0" i="1" smtClean="0">
                            <a:latin typeface="Cambria Math"/>
                            <a:ea typeface="Cambria Math"/>
                          </a:rPr>
                          <m:t>𝑥</m:t>
                        </m:r>
                      </m:sub>
                    </m:sSub>
                    <m:r>
                      <a:rPr lang="en-US" sz="2800" b="0" i="1" smtClean="0">
                        <a:latin typeface="Cambria Math"/>
                        <a:ea typeface="Cambria Math"/>
                      </a:rPr>
                      <m:t>=∆</m:t>
                    </m:r>
                    <m:r>
                      <a:rPr lang="en-US" sz="2800" b="0" i="1" smtClean="0">
                        <a:latin typeface="Cambria Math"/>
                        <a:ea typeface="Cambria Math"/>
                      </a:rPr>
                      <m:t>𝑋</m:t>
                    </m:r>
                    <m:sSub>
                      <m:sSubPr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/>
                            <a:ea typeface="Cambria Math"/>
                          </a:rPr>
                          <m:t>𝑌</m:t>
                        </m:r>
                      </m:e>
                      <m:sub>
                        <m:r>
                          <a:rPr lang="en-US" sz="2800" b="0" i="1" smtClean="0">
                            <a:latin typeface="Cambria Math"/>
                            <a:ea typeface="Cambria Math"/>
                          </a:rPr>
                          <m:t>0</m:t>
                        </m:r>
                      </m:sub>
                    </m:sSub>
                    <m:r>
                      <a:rPr lang="en-US" sz="2800" b="0" i="1" smtClean="0">
                        <a:latin typeface="Cambria Math"/>
                        <a:ea typeface="Cambria Math"/>
                      </a:rPr>
                      <m:t>+1/2∆</m:t>
                    </m:r>
                    <m:r>
                      <a:rPr lang="en-US" sz="2800" b="0" i="1" smtClean="0">
                        <a:latin typeface="Cambria Math"/>
                        <a:ea typeface="Cambria Math"/>
                      </a:rPr>
                      <m:t>𝑋</m:t>
                    </m:r>
                    <m:r>
                      <a:rPr lang="en-US" sz="2800" b="0" i="1" smtClean="0">
                        <a:latin typeface="Cambria Math"/>
                        <a:ea typeface="Cambria Math"/>
                      </a:rPr>
                      <m:t>∆</m:t>
                    </m:r>
                    <m:r>
                      <a:rPr lang="en-US" sz="2800" b="0" i="1" smtClean="0">
                        <a:latin typeface="Cambria Math"/>
                        <a:ea typeface="Cambria Math"/>
                      </a:rPr>
                      <m:t>𝑌</m:t>
                    </m:r>
                  </m:oMath>
                </a14:m>
                <a:r>
                  <a:rPr lang="en-US" sz="2800" dirty="0"/>
                  <a:t>   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latin typeface="Cambria Math"/>
                        <a:ea typeface="Cambria Math"/>
                      </a:rPr>
                      <m:t>∆</m:t>
                    </m:r>
                    <m:sSub>
                      <m:sSubPr>
                        <m:ctrlPr>
                          <a:rPr lang="en-US" sz="2800" i="1" dirty="0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en-US" sz="2800" b="0" i="1" dirty="0" smtClean="0">
                            <a:latin typeface="Cambria Math"/>
                            <a:ea typeface="Cambria Math"/>
                          </a:rPr>
                          <m:t>𝐹</m:t>
                        </m:r>
                      </m:e>
                      <m:sub>
                        <m:r>
                          <a:rPr lang="en-US" sz="2800" b="0" i="1" dirty="0" smtClean="0">
                            <a:latin typeface="Cambria Math"/>
                            <a:ea typeface="Cambria Math"/>
                          </a:rPr>
                          <m:t>𝑥</m:t>
                        </m:r>
                      </m:sub>
                    </m:sSub>
                    <m:r>
                      <a:rPr lang="en-US" sz="2800" b="0" i="1" dirty="0" smtClean="0">
                        <a:latin typeface="Cambria Math"/>
                        <a:ea typeface="Cambria Math"/>
                      </a:rPr>
                      <m:t>=1/2∆</m:t>
                    </m:r>
                    <m:r>
                      <a:rPr lang="en-US" sz="2800" b="0" i="1" dirty="0" smtClean="0">
                        <a:latin typeface="Cambria Math"/>
                        <a:ea typeface="Cambria Math"/>
                      </a:rPr>
                      <m:t>𝑋</m:t>
                    </m:r>
                    <m:d>
                      <m:dPr>
                        <m:ctrlPr>
                          <a:rPr lang="en-US" sz="2800" b="0" i="1" dirty="0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800" b="0" i="1" dirty="0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sz="2800" b="0" i="1" dirty="0" smtClean="0">
                                <a:latin typeface="Cambria Math"/>
                                <a:ea typeface="Cambria Math"/>
                              </a:rPr>
                              <m:t>𝑌</m:t>
                            </m:r>
                          </m:e>
                          <m:sub>
                            <m:r>
                              <a:rPr lang="en-US" sz="2800" b="0" i="1" dirty="0" smtClean="0">
                                <a:latin typeface="Cambria Math"/>
                                <a:ea typeface="Cambria Math"/>
                              </a:rPr>
                              <m:t>0</m:t>
                            </m:r>
                          </m:sub>
                        </m:sSub>
                        <m:r>
                          <a:rPr lang="en-US" sz="2800" b="0" i="1" dirty="0" smtClean="0">
                            <a:latin typeface="Cambria Math"/>
                            <a:ea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en-US" sz="2800" b="0" i="1" dirty="0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sz="2800" b="0" i="1" dirty="0" smtClean="0">
                                <a:latin typeface="Cambria Math"/>
                                <a:ea typeface="Cambria Math"/>
                              </a:rPr>
                              <m:t>𝑌</m:t>
                            </m:r>
                          </m:e>
                          <m:sub>
                            <m:r>
                              <a:rPr lang="en-US" sz="2800" b="0" i="1" dirty="0" smtClean="0"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sub>
                        </m:sSub>
                      </m:e>
                    </m:d>
                  </m:oMath>
                </a14:m>
                <a:endParaRPr lang="ru-RU" sz="2800" dirty="0"/>
              </a:p>
              <a:p>
                <a14:m>
                  <m:oMath xmlns:m="http://schemas.openxmlformats.org/officeDocument/2006/math">
                    <m:r>
                      <a:rPr lang="ru-RU" sz="2800" i="1" smtClean="0">
                        <a:latin typeface="Cambria Math"/>
                        <a:ea typeface="Cambria Math"/>
                      </a:rPr>
                      <m:t>∆</m:t>
                    </m:r>
                    <m:sSub>
                      <m:sSubPr>
                        <m:ctrlPr>
                          <a:rPr lang="ru-RU" sz="280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/>
                            <a:ea typeface="Cambria Math"/>
                          </a:rPr>
                          <m:t>𝐹</m:t>
                        </m:r>
                      </m:e>
                      <m:sub>
                        <m:r>
                          <a:rPr lang="en-US" sz="2800" b="0" i="1" smtClean="0">
                            <a:latin typeface="Cambria Math"/>
                            <a:ea typeface="Cambria Math"/>
                          </a:rPr>
                          <m:t>𝑦</m:t>
                        </m:r>
                      </m:sub>
                    </m:sSub>
                    <m:r>
                      <a:rPr lang="en-US" sz="2800" b="0" i="0" smtClean="0">
                        <a:latin typeface="Cambria Math"/>
                        <a:ea typeface="Cambria Math"/>
                      </a:rPr>
                      <m:t>=</m:t>
                    </m:r>
                    <m:r>
                      <a:rPr lang="en-US" sz="2800" b="0" i="1" smtClean="0">
                        <a:latin typeface="Cambria Math"/>
                        <a:ea typeface="Cambria Math"/>
                      </a:rPr>
                      <m:t>∆</m:t>
                    </m:r>
                    <m:r>
                      <a:rPr lang="en-US" sz="2800" b="0" i="1" smtClean="0">
                        <a:latin typeface="Cambria Math"/>
                        <a:ea typeface="Cambria Math"/>
                      </a:rPr>
                      <m:t>𝑌</m:t>
                    </m:r>
                    <m:sSub>
                      <m:sSubPr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/>
                            <a:ea typeface="Cambria Math"/>
                          </a:rPr>
                          <m:t>𝑋</m:t>
                        </m:r>
                      </m:e>
                      <m:sub>
                        <m:r>
                          <a:rPr lang="en-US" sz="2800" b="0" i="1" smtClean="0">
                            <a:latin typeface="Cambria Math"/>
                            <a:ea typeface="Cambria Math"/>
                          </a:rPr>
                          <m:t>0</m:t>
                        </m:r>
                      </m:sub>
                    </m:sSub>
                    <m:r>
                      <a:rPr lang="en-US" sz="2800" b="0" i="1" smtClean="0">
                        <a:latin typeface="Cambria Math"/>
                        <a:ea typeface="Cambria Math"/>
                      </a:rPr>
                      <m:t>+1/2∆</m:t>
                    </m:r>
                    <m:r>
                      <a:rPr lang="en-US" sz="2800" b="0" i="1" smtClean="0">
                        <a:latin typeface="Cambria Math"/>
                        <a:ea typeface="Cambria Math"/>
                      </a:rPr>
                      <m:t>𝑋</m:t>
                    </m:r>
                    <m:r>
                      <a:rPr lang="en-US" sz="2800" b="0" i="1" smtClean="0">
                        <a:latin typeface="Cambria Math"/>
                        <a:ea typeface="Cambria Math"/>
                      </a:rPr>
                      <m:t>∆</m:t>
                    </m:r>
                    <m:r>
                      <a:rPr lang="en-US" sz="2800" b="0" i="1" smtClean="0">
                        <a:latin typeface="Cambria Math"/>
                        <a:ea typeface="Cambria Math"/>
                      </a:rPr>
                      <m:t>𝑌</m:t>
                    </m:r>
                  </m:oMath>
                </a14:m>
                <a:r>
                  <a:rPr lang="en-US" sz="2800" dirty="0"/>
                  <a:t>   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latin typeface="Cambria Math"/>
                        <a:ea typeface="Cambria Math"/>
                      </a:rPr>
                      <m:t>∆</m:t>
                    </m:r>
                    <m:sSub>
                      <m:sSubPr>
                        <m:ctrlPr>
                          <a:rPr lang="en-US" sz="2800" i="1" dirty="0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en-US" sz="2800" b="0" i="1" dirty="0" smtClean="0">
                            <a:latin typeface="Cambria Math"/>
                            <a:ea typeface="Cambria Math"/>
                          </a:rPr>
                          <m:t>𝐹</m:t>
                        </m:r>
                      </m:e>
                      <m:sub>
                        <m:r>
                          <a:rPr lang="en-US" sz="2800" b="0" i="1" dirty="0" smtClean="0">
                            <a:latin typeface="Cambria Math"/>
                            <a:ea typeface="Cambria Math"/>
                          </a:rPr>
                          <m:t>𝑦</m:t>
                        </m:r>
                      </m:sub>
                    </m:sSub>
                    <m:r>
                      <a:rPr lang="en-US" sz="2800" b="0" i="1" dirty="0" smtClean="0">
                        <a:latin typeface="Cambria Math"/>
                        <a:ea typeface="Cambria Math"/>
                      </a:rPr>
                      <m:t>=1/2∆</m:t>
                    </m:r>
                    <m:r>
                      <a:rPr lang="en-US" sz="2800" b="0" i="1" dirty="0" smtClean="0">
                        <a:latin typeface="Cambria Math"/>
                        <a:ea typeface="Cambria Math"/>
                      </a:rPr>
                      <m:t>𝑌</m:t>
                    </m:r>
                    <m:d>
                      <m:dPr>
                        <m:ctrlPr>
                          <a:rPr lang="en-US" sz="2800" b="0" i="1" dirty="0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800" b="0" i="1" dirty="0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sz="2800" b="0" i="1" dirty="0" smtClean="0">
                                <a:latin typeface="Cambria Math"/>
                                <a:ea typeface="Cambria Math"/>
                              </a:rPr>
                              <m:t>𝑋</m:t>
                            </m:r>
                          </m:e>
                          <m:sub>
                            <m:r>
                              <a:rPr lang="en-US" sz="2800" b="0" i="1" dirty="0" smtClean="0">
                                <a:latin typeface="Cambria Math"/>
                                <a:ea typeface="Cambria Math"/>
                              </a:rPr>
                              <m:t>0</m:t>
                            </m:r>
                          </m:sub>
                        </m:sSub>
                        <m:r>
                          <a:rPr lang="en-US" sz="2800" b="0" i="1" dirty="0" smtClean="0">
                            <a:latin typeface="Cambria Math"/>
                            <a:ea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en-US" sz="2800" b="0" i="1" dirty="0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sz="2800" b="0" i="1" dirty="0" smtClean="0">
                                <a:latin typeface="Cambria Math"/>
                                <a:ea typeface="Cambria Math"/>
                              </a:rPr>
                              <m:t>𝑋</m:t>
                            </m:r>
                          </m:e>
                          <m:sub>
                            <m:r>
                              <a:rPr lang="en-US" sz="2800" b="0" i="1" dirty="0" smtClean="0"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sub>
                        </m:sSub>
                      </m:e>
                    </m:d>
                  </m:oMath>
                </a14:m>
                <a:endParaRPr lang="en-US" sz="2800" dirty="0"/>
              </a:p>
              <a:p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/>
                      </a:rPr>
                      <m:t>𝐹</m:t>
                    </m:r>
                    <m:r>
                      <a:rPr lang="en-US" sz="2800" b="0" i="1" smtClean="0">
                        <a:latin typeface="Cambria Math"/>
                      </a:rPr>
                      <m:t>=</m:t>
                    </m:r>
                    <m:r>
                      <a:rPr lang="en-US" sz="2800" b="0" i="1" smtClean="0">
                        <a:latin typeface="Cambria Math"/>
                      </a:rPr>
                      <m:t>𝑋𝑌𝑍</m:t>
                    </m:r>
                  </m:oMath>
                </a14:m>
                <a:endParaRPr lang="en-US" sz="2800" dirty="0"/>
              </a:p>
              <a:p>
                <a14:m>
                  <m:oMath xmlns:m="http://schemas.openxmlformats.org/officeDocument/2006/math">
                    <m:r>
                      <a:rPr lang="ru-RU" sz="2800" i="1" smtClean="0">
                        <a:latin typeface="Cambria Math"/>
                        <a:ea typeface="Cambria Math"/>
                      </a:rPr>
                      <m:t>∆</m:t>
                    </m:r>
                    <m:sSub>
                      <m:sSubPr>
                        <m:ctrlPr>
                          <a:rPr lang="ru-RU" sz="280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/>
                            <a:ea typeface="Cambria Math"/>
                          </a:rPr>
                          <m:t>𝐹</m:t>
                        </m:r>
                      </m:e>
                      <m:sub>
                        <m:r>
                          <a:rPr lang="en-US" sz="2800" b="0" i="1" smtClean="0">
                            <a:latin typeface="Cambria Math"/>
                            <a:ea typeface="Cambria Math"/>
                          </a:rPr>
                          <m:t>𝑥</m:t>
                        </m:r>
                      </m:sub>
                    </m:sSub>
                    <m:r>
                      <a:rPr lang="en-US" sz="2800" b="0" i="1" smtClean="0"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/>
                            <a:ea typeface="Cambria Math"/>
                          </a:rPr>
                          <m:t>1</m:t>
                        </m:r>
                      </m:num>
                      <m:den>
                        <m:r>
                          <a:rPr lang="en-US" sz="2800" b="0" i="1" smtClean="0">
                            <a:latin typeface="Cambria Math"/>
                            <a:ea typeface="Cambria Math"/>
                          </a:rPr>
                          <m:t>2</m:t>
                        </m:r>
                      </m:den>
                    </m:f>
                    <m:r>
                      <a:rPr lang="en-US" sz="2800" b="0" i="1" smtClean="0">
                        <a:latin typeface="Cambria Math"/>
                        <a:ea typeface="Cambria Math"/>
                      </a:rPr>
                      <m:t>∆</m:t>
                    </m:r>
                    <m:r>
                      <a:rPr lang="en-US" sz="2800" b="0" i="1" smtClean="0">
                        <a:latin typeface="Cambria Math"/>
                        <a:ea typeface="Cambria Math"/>
                      </a:rPr>
                      <m:t>𝑋</m:t>
                    </m:r>
                    <m:d>
                      <m:dPr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sz="2800" b="0" i="1" smtClean="0">
                                <a:latin typeface="Cambria Math"/>
                                <a:ea typeface="Cambria Math"/>
                              </a:rPr>
                              <m:t>𝑌</m:t>
                            </m:r>
                          </m:e>
                          <m:sub>
                            <m:r>
                              <a:rPr lang="en-US" sz="2800" b="0" i="1" smtClean="0">
                                <a:latin typeface="Cambria Math"/>
                                <a:ea typeface="Cambria Math"/>
                              </a:rPr>
                              <m:t>0</m:t>
                            </m:r>
                          </m:sub>
                        </m:sSub>
                        <m:sSub>
                          <m:sSub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sz="2800" b="0" i="1" smtClean="0">
                                <a:latin typeface="Cambria Math"/>
                                <a:ea typeface="Cambria Math"/>
                              </a:rPr>
                              <m:t>𝑍</m:t>
                            </m:r>
                          </m:e>
                          <m:sub>
                            <m:r>
                              <a:rPr lang="en-US" sz="2800" b="0" i="1" smtClean="0"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sz="2800" b="0" i="1" smtClean="0">
                            <a:latin typeface="Cambria Math"/>
                            <a:ea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sz="2800" b="0" i="1" smtClean="0">
                                <a:latin typeface="Cambria Math"/>
                                <a:ea typeface="Cambria Math"/>
                              </a:rPr>
                              <m:t>𝑌</m:t>
                            </m:r>
                          </m:e>
                          <m:sub>
                            <m:r>
                              <a:rPr lang="en-US" sz="2800" b="0" i="1" smtClean="0"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sz="2800" b="0" i="1" smtClean="0">
                                <a:latin typeface="Cambria Math"/>
                                <a:ea typeface="Cambria Math"/>
                              </a:rPr>
                              <m:t>𝑍</m:t>
                            </m:r>
                          </m:e>
                          <m:sub>
                            <m:r>
                              <a:rPr lang="en-US" sz="2800" b="0" i="1" smtClean="0">
                                <a:latin typeface="Cambria Math"/>
                                <a:ea typeface="Cambria Math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sz="2800" b="0" i="1" smtClean="0">
                        <a:latin typeface="Cambria Math"/>
                        <a:ea typeface="Cambria Math"/>
                      </a:rPr>
                      <m:t>+</m:t>
                    </m:r>
                    <m:f>
                      <m:fPr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/>
                            <a:ea typeface="Cambria Math"/>
                          </a:rPr>
                          <m:t>1</m:t>
                        </m:r>
                      </m:num>
                      <m:den>
                        <m:r>
                          <a:rPr lang="en-US" sz="2800" b="0" i="1" smtClean="0">
                            <a:latin typeface="Cambria Math"/>
                            <a:ea typeface="Cambria Math"/>
                          </a:rPr>
                          <m:t>3</m:t>
                        </m:r>
                      </m:den>
                    </m:f>
                    <m:r>
                      <a:rPr lang="en-US" sz="2800" b="0" i="1" smtClean="0">
                        <a:latin typeface="Cambria Math"/>
                        <a:ea typeface="Cambria Math"/>
                      </a:rPr>
                      <m:t>∆</m:t>
                    </m:r>
                    <m:r>
                      <a:rPr lang="en-US" sz="2800" b="0" i="1" smtClean="0">
                        <a:latin typeface="Cambria Math"/>
                        <a:ea typeface="Cambria Math"/>
                      </a:rPr>
                      <m:t>𝑋</m:t>
                    </m:r>
                    <m:r>
                      <a:rPr lang="en-US" sz="2800" b="0" i="1" smtClean="0">
                        <a:latin typeface="Cambria Math"/>
                        <a:ea typeface="Cambria Math"/>
                      </a:rPr>
                      <m:t>∆</m:t>
                    </m:r>
                    <m:r>
                      <a:rPr lang="en-US" sz="2800" b="0" i="1" smtClean="0">
                        <a:latin typeface="Cambria Math"/>
                        <a:ea typeface="Cambria Math"/>
                      </a:rPr>
                      <m:t>𝑌</m:t>
                    </m:r>
                    <m:r>
                      <a:rPr lang="en-US" sz="2800" b="0" i="1" smtClean="0">
                        <a:latin typeface="Cambria Math"/>
                        <a:ea typeface="Cambria Math"/>
                      </a:rPr>
                      <m:t>∆</m:t>
                    </m:r>
                  </m:oMath>
                </a14:m>
                <a:r>
                  <a:rPr lang="en-US" sz="2800" b="0" dirty="0">
                    <a:ea typeface="Cambria Math"/>
                  </a:rPr>
                  <a:t>Z</a:t>
                </a:r>
              </a:p>
              <a:p>
                <a14:m>
                  <m:oMath xmlns:m="http://schemas.openxmlformats.org/officeDocument/2006/math">
                    <m:r>
                      <a:rPr lang="ru-RU" sz="2800" i="1">
                        <a:latin typeface="Cambria Math"/>
                        <a:ea typeface="Cambria Math"/>
                      </a:rPr>
                      <m:t>∆</m:t>
                    </m:r>
                    <m:sSub>
                      <m:sSubPr>
                        <m:ctrlPr>
                          <a:rPr lang="ru-RU" sz="28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𝐹</m:t>
                        </m:r>
                      </m:e>
                      <m:sub>
                        <m:r>
                          <a:rPr lang="en-US" sz="2800" b="0" i="1" smtClean="0">
                            <a:latin typeface="Cambria Math"/>
                            <a:ea typeface="Cambria Math"/>
                          </a:rPr>
                          <m:t>𝑦</m:t>
                        </m:r>
                      </m:sub>
                    </m:sSub>
                    <m:r>
                      <a:rPr lang="en-US" sz="2800" i="1"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sz="28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1</m:t>
                        </m:r>
                      </m:num>
                      <m:den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2</m:t>
                        </m:r>
                      </m:den>
                    </m:f>
                    <m:r>
                      <a:rPr lang="en-US" sz="2800" i="1" smtClean="0">
                        <a:latin typeface="Cambria Math"/>
                        <a:ea typeface="Cambria Math"/>
                      </a:rPr>
                      <m:t>∆</m:t>
                    </m:r>
                    <m:r>
                      <a:rPr lang="en-US" sz="2800" b="0" i="1" smtClean="0">
                        <a:latin typeface="Cambria Math"/>
                        <a:ea typeface="Cambria Math"/>
                      </a:rPr>
                      <m:t>𝑌</m:t>
                    </m:r>
                    <m:d>
                      <m:dPr>
                        <m:ctrlPr>
                          <a:rPr lang="en-US" sz="28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sz="2800" b="0" i="1" smtClean="0">
                                <a:latin typeface="Cambria Math"/>
                                <a:ea typeface="Cambria Math"/>
                              </a:rPr>
                              <m:t>𝑋</m:t>
                            </m:r>
                          </m:e>
                          <m:sub>
                            <m:r>
                              <a:rPr lang="en-US" sz="2800" i="1">
                                <a:latin typeface="Cambria Math"/>
                                <a:ea typeface="Cambria Math"/>
                              </a:rPr>
                              <m:t>0</m:t>
                            </m:r>
                          </m:sub>
                        </m:sSub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latin typeface="Cambria Math"/>
                                <a:ea typeface="Cambria Math"/>
                              </a:rPr>
                              <m:t>𝑍</m:t>
                            </m:r>
                          </m:e>
                          <m:sub>
                            <m:r>
                              <a:rPr lang="en-US" sz="2800" i="1"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sz="2800" b="0" i="1" smtClean="0">
                                <a:latin typeface="Cambria Math"/>
                                <a:ea typeface="Cambria Math"/>
                              </a:rPr>
                              <m:t>𝑋</m:t>
                            </m:r>
                          </m:e>
                          <m:sub>
                            <m:r>
                              <a:rPr lang="en-US" sz="2800" i="1"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latin typeface="Cambria Math"/>
                                <a:ea typeface="Cambria Math"/>
                              </a:rPr>
                              <m:t>𝑍</m:t>
                            </m:r>
                          </m:e>
                          <m:sub>
                            <m:r>
                              <a:rPr lang="en-US" sz="2800" i="1">
                                <a:latin typeface="Cambria Math"/>
                                <a:ea typeface="Cambria Math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sz="2800" i="1">
                        <a:latin typeface="Cambria Math"/>
                        <a:ea typeface="Cambria Math"/>
                      </a:rPr>
                      <m:t>+</m:t>
                    </m:r>
                    <m:f>
                      <m:fPr>
                        <m:ctrlPr>
                          <a:rPr lang="en-US" sz="28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1</m:t>
                        </m:r>
                      </m:num>
                      <m:den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800" dirty="0">
                    <a:ea typeface="Cambria Math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/>
                        <a:ea typeface="Cambria Math"/>
                      </a:rPr>
                      <m:t>∆</m:t>
                    </m:r>
                    <m:r>
                      <a:rPr lang="en-US" sz="2800" i="1">
                        <a:latin typeface="Cambria Math"/>
                        <a:ea typeface="Cambria Math"/>
                      </a:rPr>
                      <m:t>𝑋</m:t>
                    </m:r>
                    <m:r>
                      <a:rPr lang="en-US" sz="2800" i="1">
                        <a:latin typeface="Cambria Math"/>
                        <a:ea typeface="Cambria Math"/>
                      </a:rPr>
                      <m:t>∆</m:t>
                    </m:r>
                    <m:r>
                      <a:rPr lang="en-US" sz="2800" i="1">
                        <a:latin typeface="Cambria Math"/>
                        <a:ea typeface="Cambria Math"/>
                      </a:rPr>
                      <m:t>𝑌</m:t>
                    </m:r>
                    <m:r>
                      <a:rPr lang="en-US" sz="2800" i="1">
                        <a:latin typeface="Cambria Math"/>
                        <a:ea typeface="Cambria Math"/>
                      </a:rPr>
                      <m:t>∆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/>
                      </a:rPr>
                      <m:t>𝑍</m:t>
                    </m:r>
                  </m:oMath>
                </a14:m>
                <a:endParaRPr lang="en-US" sz="2800" dirty="0">
                  <a:ea typeface="Cambria Math"/>
                </a:endParaRPr>
              </a:p>
              <a:p>
                <a14:m>
                  <m:oMath xmlns:m="http://schemas.openxmlformats.org/officeDocument/2006/math">
                    <m:r>
                      <a:rPr lang="ru-RU" sz="2800" i="1">
                        <a:latin typeface="Cambria Math"/>
                        <a:ea typeface="Cambria Math"/>
                      </a:rPr>
                      <m:t>∆</m:t>
                    </m:r>
                    <m:sSub>
                      <m:sSubPr>
                        <m:ctrlPr>
                          <a:rPr lang="ru-RU" sz="28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𝐹</m:t>
                        </m:r>
                      </m:e>
                      <m:sub>
                        <m:r>
                          <a:rPr lang="en-US" sz="2800" b="0" i="1" smtClean="0">
                            <a:latin typeface="Cambria Math"/>
                            <a:ea typeface="Cambria Math"/>
                          </a:rPr>
                          <m:t>𝑧</m:t>
                        </m:r>
                      </m:sub>
                    </m:sSub>
                    <m:r>
                      <a:rPr lang="en-US" sz="2800" i="1"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sz="28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1</m:t>
                        </m:r>
                      </m:num>
                      <m:den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2</m:t>
                        </m:r>
                      </m:den>
                    </m:f>
                    <m:r>
                      <a:rPr lang="en-US" sz="2800" i="1" smtClean="0">
                        <a:latin typeface="Cambria Math"/>
                        <a:ea typeface="Cambria Math"/>
                      </a:rPr>
                      <m:t>∆</m:t>
                    </m:r>
                    <m:r>
                      <a:rPr lang="en-US" sz="2800" b="0" i="1" smtClean="0">
                        <a:latin typeface="Cambria Math"/>
                        <a:ea typeface="Cambria Math"/>
                      </a:rPr>
                      <m:t>𝑍</m:t>
                    </m:r>
                    <m:d>
                      <m:dPr>
                        <m:ctrlPr>
                          <a:rPr lang="en-US" sz="28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latin typeface="Cambria Math"/>
                                <a:ea typeface="Cambria Math"/>
                              </a:rPr>
                              <m:t>𝑋</m:t>
                            </m:r>
                          </m:e>
                          <m:sub>
                            <m:r>
                              <a:rPr lang="en-US" sz="2800" i="1">
                                <a:latin typeface="Cambria Math"/>
                                <a:ea typeface="Cambria Math"/>
                              </a:rPr>
                              <m:t>0</m:t>
                            </m:r>
                          </m:sub>
                        </m:sSub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sz="2800" b="0" i="1" smtClean="0">
                                <a:latin typeface="Cambria Math"/>
                                <a:ea typeface="Cambria Math"/>
                              </a:rPr>
                              <m:t>𝑌</m:t>
                            </m:r>
                          </m:e>
                          <m:sub>
                            <m:r>
                              <a:rPr lang="en-US" sz="2800" i="1"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latin typeface="Cambria Math"/>
                                <a:ea typeface="Cambria Math"/>
                              </a:rPr>
                              <m:t>𝑋</m:t>
                            </m:r>
                          </m:e>
                          <m:sub>
                            <m:r>
                              <a:rPr lang="en-US" sz="2800" i="1"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sz="2800" b="0" i="1" smtClean="0">
                                <a:latin typeface="Cambria Math"/>
                                <a:ea typeface="Cambria Math"/>
                              </a:rPr>
                              <m:t>𝑌</m:t>
                            </m:r>
                          </m:e>
                          <m:sub>
                            <m:r>
                              <a:rPr lang="en-US" sz="2800" i="1">
                                <a:latin typeface="Cambria Math"/>
                                <a:ea typeface="Cambria Math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sz="2800" i="1">
                        <a:latin typeface="Cambria Math"/>
                        <a:ea typeface="Cambria Math"/>
                      </a:rPr>
                      <m:t>+</m:t>
                    </m:r>
                    <m:f>
                      <m:fPr>
                        <m:ctrlPr>
                          <a:rPr lang="en-US" sz="28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1</m:t>
                        </m:r>
                      </m:num>
                      <m:den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800" dirty="0">
                    <a:ea typeface="Cambria Math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/>
                        <a:ea typeface="Cambria Math"/>
                      </a:rPr>
                      <m:t>∆</m:t>
                    </m:r>
                    <m:r>
                      <a:rPr lang="en-US" sz="2800" i="1">
                        <a:latin typeface="Cambria Math"/>
                        <a:ea typeface="Cambria Math"/>
                      </a:rPr>
                      <m:t>𝑋</m:t>
                    </m:r>
                    <m:r>
                      <a:rPr lang="en-US" sz="2800" i="1">
                        <a:latin typeface="Cambria Math"/>
                        <a:ea typeface="Cambria Math"/>
                      </a:rPr>
                      <m:t>∆</m:t>
                    </m:r>
                    <m:r>
                      <a:rPr lang="en-US" sz="2800" i="1">
                        <a:latin typeface="Cambria Math"/>
                        <a:ea typeface="Cambria Math"/>
                      </a:rPr>
                      <m:t>𝑌</m:t>
                    </m:r>
                    <m:r>
                      <a:rPr lang="en-US" sz="2800" i="1">
                        <a:latin typeface="Cambria Math"/>
                        <a:ea typeface="Cambria Math"/>
                      </a:rPr>
                      <m:t>∆</m:t>
                    </m:r>
                  </m:oMath>
                </a14:m>
                <a:r>
                  <a:rPr lang="en-US" sz="2800" dirty="0">
                    <a:ea typeface="Cambria Math"/>
                  </a:rPr>
                  <a:t>Z</a:t>
                </a:r>
              </a:p>
              <a:p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46610" y="832211"/>
                <a:ext cx="9904287" cy="5045065"/>
              </a:xfrm>
              <a:blipFill>
                <a:blip r:embed="rId2" cstate="print"/>
                <a:stretch>
                  <a:fillRect l="-985" t="-1572"/>
                </a:stretch>
              </a:blipFill>
            </p:spPr>
            <p:txBody>
              <a:bodyPr/>
              <a:lstStyle/>
              <a:p>
                <a:r>
                  <a:rPr lang="x-non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="" xmlns:p14="http://schemas.microsoft.com/office/powerpoint/2010/main" val="297432246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1B968A7-E784-46EE-CA39-309B81E14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7" y="624110"/>
            <a:ext cx="8911687" cy="803998"/>
          </a:xfrm>
        </p:spPr>
        <p:txBody>
          <a:bodyPr/>
          <a:lstStyle/>
          <a:p>
            <a:r>
              <a:rPr lang="ru-RU" dirty="0"/>
              <a:t>Контрольные вопросы:</a:t>
            </a:r>
            <a:endParaRPr lang="x-none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="" xmlns:a16="http://schemas.microsoft.com/office/drawing/2014/main" id="{238CFFF1-B258-2E3C-9ED2-8292319ACB1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100224668"/>
              </p:ext>
            </p:extLst>
          </p:nvPr>
        </p:nvGraphicFramePr>
        <p:xfrm>
          <a:off x="2592925" y="1654143"/>
          <a:ext cx="8915400" cy="42268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06475094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507949C3-40C2-040F-C2A8-E19DF76DA54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Спасибо за внимание</a:t>
            </a:r>
            <a:endParaRPr lang="x-none" dirty="0"/>
          </a:p>
        </p:txBody>
      </p:sp>
      <p:sp>
        <p:nvSpPr>
          <p:cNvPr id="5" name="Подзаголовок 4">
            <a:extLst>
              <a:ext uri="{FF2B5EF4-FFF2-40B4-BE49-F238E27FC236}">
                <a16:creationId xmlns="" xmlns:a16="http://schemas.microsoft.com/office/drawing/2014/main" id="{CD6BE007-41C0-DCEB-A766-4588117532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40132975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00843F7-9415-8F91-9733-9FF7FDD0BC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Рекомендуемая литература:</a:t>
            </a:r>
            <a:endParaRPr lang="x-none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6771F09-ECC6-CBF6-298D-82856B29B0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2925" y="1905000"/>
            <a:ext cx="8915400" cy="3777622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Литература: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Красс, М.С. Математика для экономического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бакалавриата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 учебник по направлению «Экономика» / М.С. Красс, Б.П.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Чупрынов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– М.: ИНФРА-М, 2019. – 472 с.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Лугинин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О.Е. Экономико-математические методы и модели: теория и практика с решением задач: учебное пособие / О.Е.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Лугинин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В.Н.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Фомишина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– Ростов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/Д: Феникс, 2020. – 440 с.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Орлова, И.В. Экономико-математические методы и прикладные моде- ли: учебник для бакалавров / И.В. Орлова. – М.: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Юрайт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2013. – 328 с.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Чупрынов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Б.П. Математика в экономике: математические методы и модели: учебник для бакалавров / Б.П.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Чупрынов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М.С. Красс. – М.: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Юрайт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2018. – 541</a:t>
            </a:r>
          </a:p>
          <a:p>
            <a:pPr marL="0" indent="0">
              <a:buNone/>
            </a:pPr>
            <a:endParaRPr lang="x-none" dirty="0"/>
          </a:p>
        </p:txBody>
      </p:sp>
    </p:spTree>
    <p:extLst>
      <p:ext uri="{BB962C8B-B14F-4D97-AF65-F5344CB8AC3E}">
        <p14:creationId xmlns="" xmlns:p14="http://schemas.microsoft.com/office/powerpoint/2010/main" val="32499253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21271" y="791114"/>
            <a:ext cx="9102903" cy="51289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В детерминированном факторном анализе для этого используются следующие способы: </a:t>
            </a:r>
          </a:p>
          <a:p>
            <a:r>
              <a:rPr lang="ru-RU" sz="2400" dirty="0"/>
              <a:t>цепной подстановки, </a:t>
            </a:r>
          </a:p>
          <a:p>
            <a:r>
              <a:rPr lang="ru-RU" sz="2400" dirty="0"/>
              <a:t>индексный, </a:t>
            </a:r>
          </a:p>
          <a:p>
            <a:r>
              <a:rPr lang="ru-RU" sz="2400" dirty="0"/>
              <a:t>абсолютных разниц, </a:t>
            </a:r>
          </a:p>
          <a:p>
            <a:r>
              <a:rPr lang="ru-RU" sz="2400" dirty="0"/>
              <a:t>относительных разниц, </a:t>
            </a:r>
          </a:p>
          <a:p>
            <a:r>
              <a:rPr lang="ru-RU" sz="2400" dirty="0"/>
              <a:t>пропор­ционального деления, </a:t>
            </a:r>
          </a:p>
          <a:p>
            <a:r>
              <a:rPr lang="ru-RU" sz="2400" dirty="0"/>
              <a:t>интегральный, </a:t>
            </a:r>
          </a:p>
          <a:p>
            <a:r>
              <a:rPr lang="ru-RU" sz="2400" dirty="0"/>
              <a:t>ло­гарифмирования </a:t>
            </a:r>
          </a:p>
          <a:p>
            <a:r>
              <a:rPr lang="ru-RU" sz="2400" dirty="0"/>
              <a:t>другие</a:t>
            </a:r>
          </a:p>
        </p:txBody>
      </p:sp>
    </p:spTree>
    <p:extLst>
      <p:ext uri="{BB962C8B-B14F-4D97-AF65-F5344CB8AC3E}">
        <p14:creationId xmlns="" xmlns:p14="http://schemas.microsoft.com/office/powerpoint/2010/main" val="1547239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="" xmlns:a16="http://schemas.microsoft.com/office/drawing/2014/main" id="{75AB8AAC-CC82-79F8-C9B9-2A49B1438FC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084173370"/>
              </p:ext>
            </p:extLst>
          </p:nvPr>
        </p:nvGraphicFramePr>
        <p:xfrm>
          <a:off x="1993186" y="842481"/>
          <a:ext cx="9511427" cy="56199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3353040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CB0C6B2-30CD-2309-23C3-9F617B59E2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4214" y="535026"/>
            <a:ext cx="8911687" cy="759521"/>
          </a:xfrm>
        </p:spPr>
        <p:txBody>
          <a:bodyPr/>
          <a:lstStyle/>
          <a:p>
            <a:r>
              <a:rPr lang="ru-RU" sz="3600" dirty="0"/>
              <a:t>1. Способ цепной подстановки</a:t>
            </a:r>
            <a:endParaRPr lang="x-none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="" xmlns:a16="http://schemas.microsoft.com/office/drawing/2014/main" id="{159FCA7E-1389-684B-52ED-B796968875A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818868744"/>
              </p:ext>
            </p:extLst>
          </p:nvPr>
        </p:nvGraphicFramePr>
        <p:xfrm>
          <a:off x="410969" y="1407561"/>
          <a:ext cx="11352943" cy="50651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7242044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510301" y="260648"/>
                <a:ext cx="10510463" cy="6408712"/>
              </a:xfrm>
            </p:spPr>
            <p:txBody>
              <a:bodyPr>
                <a:normAutofit lnSpcReduction="10000"/>
              </a:bodyPr>
              <a:lstStyle/>
              <a:p>
                <a:r>
                  <a:rPr lang="ru-RU" dirty="0"/>
                  <a:t>Проиллюстрируем это на четырехфакторной модели валовой продукции:</a:t>
                </a:r>
              </a:p>
              <a:p>
                <a:pPr marL="114300" indent="0">
                  <a:buNone/>
                </a:pPr>
                <a:r>
                  <a:rPr lang="ru-RU" dirty="0"/>
                  <a:t>   </a:t>
                </a:r>
                <a:br>
                  <a:rPr lang="ru-RU" dirty="0"/>
                </a:br>
                <a:r>
                  <a:rPr lang="ru-RU" dirty="0"/>
                  <a:t>                 ВП = ЧР × Д × П × ЧВ.    </a:t>
                </a:r>
              </a:p>
              <a:p>
                <a:pPr marL="114300" indent="0">
                  <a:buNone/>
                </a:pPr>
                <a:br>
                  <a:rPr lang="ru-RU" dirty="0"/>
                </a:br>
                <a:r>
                  <a:rPr lang="ru-RU" dirty="0"/>
                  <a:t>В приведенном примере объем производства продукции (ВП) зависит от четырех факторов: количества рабочих (ЧР), количества отработанных дней одним рабочим(Д), продол­жительности рабочего дня(П) и среднечасовой выработки(ЧВ). </a:t>
                </a:r>
                <a:br>
                  <a:rPr lang="ru-RU" dirty="0"/>
                </a:br>
                <a:r>
                  <a:rPr lang="ru-RU" dirty="0"/>
                  <a:t>      </a:t>
                </a:r>
              </a:p>
              <a:p>
                <a:pPr marL="114300" indent="0">
                  <a:buNone/>
                </a:pPr>
                <a:r>
                  <a:rPr lang="ru-RU" dirty="0" err="1"/>
                  <a:t>ВП</a:t>
                </a:r>
                <a:r>
                  <a:rPr lang="ru-RU" baseline="-25000" dirty="0" err="1"/>
                  <a:t>пл</a:t>
                </a:r>
                <a:r>
                  <a:rPr lang="ru-RU" dirty="0"/>
                  <a:t> = </a:t>
                </a:r>
                <a:r>
                  <a:rPr lang="ru-RU" dirty="0" err="1"/>
                  <a:t>ЧР</a:t>
                </a:r>
                <a:r>
                  <a:rPr lang="ru-RU" baseline="-25000" dirty="0" err="1"/>
                  <a:t>пл</a:t>
                </a:r>
                <a:r>
                  <a:rPr lang="ru-RU" dirty="0"/>
                  <a:t> × </a:t>
                </a:r>
                <a:r>
                  <a:rPr lang="ru-RU" dirty="0" err="1"/>
                  <a:t>Д</a:t>
                </a:r>
                <a:r>
                  <a:rPr lang="ru-RU" baseline="-25000" dirty="0" err="1"/>
                  <a:t>пл</a:t>
                </a:r>
                <a:r>
                  <a:rPr lang="ru-RU" dirty="0"/>
                  <a:t> × </a:t>
                </a:r>
                <a:r>
                  <a:rPr lang="ru-RU" dirty="0" err="1"/>
                  <a:t>П</a:t>
                </a:r>
                <a:r>
                  <a:rPr lang="ru-RU" baseline="-25000" dirty="0" err="1"/>
                  <a:t>пл</a:t>
                </a:r>
                <a:r>
                  <a:rPr lang="ru-RU" dirty="0"/>
                  <a:t> × </a:t>
                </a:r>
                <a:r>
                  <a:rPr lang="ru-RU" dirty="0" err="1"/>
                  <a:t>ЧВ</a:t>
                </a:r>
                <a:r>
                  <a:rPr lang="ru-RU" baseline="-25000" dirty="0" err="1"/>
                  <a:t>пл</a:t>
                </a:r>
                <a:r>
                  <a:rPr lang="ru-RU" dirty="0"/>
                  <a:t>;                     </a:t>
                </a:r>
                <a14:m>
                  <m:oMath xmlns:m="http://schemas.openxmlformats.org/officeDocument/2006/math">
                    <m:r>
                      <a:rPr lang="ru-RU" b="0" i="0" smtClean="0">
                        <a:latin typeface="Cambria Math" panose="02040503050406030204" pitchFamily="18" charset="0"/>
                        <a:ea typeface="Cambria Math"/>
                      </a:rPr>
                      <m:t> </m:t>
                    </m:r>
                    <m:r>
                      <a:rPr lang="ru-RU" i="1">
                        <a:latin typeface="Cambria Math" panose="02040503050406030204" pitchFamily="18" charset="0"/>
                        <a:ea typeface="Cambria Math"/>
                      </a:rPr>
                      <m:t>∆ВП=</m:t>
                    </m:r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ru-RU" i="1">
                            <a:latin typeface="Cambria Math" panose="02040503050406030204" pitchFamily="18" charset="0"/>
                            <a:ea typeface="Cambria Math"/>
                          </a:rPr>
                          <m:t>ВП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  <a:ea typeface="Cambria Math"/>
                          </a:rPr>
                          <m:t>ф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  <a:ea typeface="Cambria Math"/>
                      </a:rPr>
                      <m:t>−</m:t>
                    </m:r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ru-RU" i="1">
                            <a:latin typeface="Cambria Math" panose="02040503050406030204" pitchFamily="18" charset="0"/>
                            <a:ea typeface="Cambria Math"/>
                          </a:rPr>
                          <m:t>ВП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  <a:ea typeface="Cambria Math"/>
                          </a:rPr>
                          <m:t>пл</m:t>
                        </m:r>
                      </m:sub>
                    </m:sSub>
                  </m:oMath>
                </a14:m>
                <a:r>
                  <a:rPr lang="ru-RU" dirty="0"/>
                  <a:t> </a:t>
                </a:r>
              </a:p>
              <a:p>
                <a:pPr marL="114300" indent="0">
                  <a:buNone/>
                </a:pPr>
                <a:endParaRPr lang="ru-RU" dirty="0"/>
              </a:p>
              <a:p>
                <a:pPr marL="114300" indent="0">
                  <a:buNone/>
                </a:pPr>
                <a:r>
                  <a:rPr lang="ru-RU" dirty="0"/>
                  <a:t>ВП</a:t>
                </a:r>
                <a:r>
                  <a:rPr lang="ru-RU" baseline="-25000" dirty="0"/>
                  <a:t>усл1</a:t>
                </a:r>
                <a:r>
                  <a:rPr lang="ru-RU" dirty="0"/>
                  <a:t> = </a:t>
                </a:r>
                <a:r>
                  <a:rPr lang="ru-RU" dirty="0" err="1"/>
                  <a:t>ЧР</a:t>
                </a:r>
                <a:r>
                  <a:rPr lang="ru-RU" baseline="-25000" dirty="0" err="1"/>
                  <a:t>ф</a:t>
                </a:r>
                <a:r>
                  <a:rPr lang="ru-RU" dirty="0"/>
                  <a:t> × </a:t>
                </a:r>
                <a:r>
                  <a:rPr lang="ru-RU" dirty="0" err="1"/>
                  <a:t>Д</a:t>
                </a:r>
                <a:r>
                  <a:rPr lang="ru-RU" baseline="-25000" dirty="0" err="1"/>
                  <a:t>пл</a:t>
                </a:r>
                <a:r>
                  <a:rPr lang="ru-RU" dirty="0"/>
                  <a:t> × </a:t>
                </a:r>
                <a:r>
                  <a:rPr lang="ru-RU" dirty="0" err="1"/>
                  <a:t>П</a:t>
                </a:r>
                <a:r>
                  <a:rPr lang="ru-RU" baseline="-25000" dirty="0" err="1"/>
                  <a:t>пл</a:t>
                </a:r>
                <a:r>
                  <a:rPr lang="ru-RU" baseline="-25000" dirty="0"/>
                  <a:t> </a:t>
                </a:r>
                <a:r>
                  <a:rPr lang="ru-RU" dirty="0"/>
                  <a:t>× </a:t>
                </a:r>
                <a:r>
                  <a:rPr lang="ru-RU" dirty="0" err="1"/>
                  <a:t>ЧВ</a:t>
                </a:r>
                <a:r>
                  <a:rPr lang="ru-RU" baseline="-25000" dirty="0" err="1"/>
                  <a:t>пл</a:t>
                </a:r>
                <a:r>
                  <a:rPr lang="ru-RU" dirty="0"/>
                  <a:t>;	               </a:t>
                </a:r>
                <a14:m>
                  <m:oMath xmlns:m="http://schemas.openxmlformats.org/officeDocument/2006/math">
                    <m:r>
                      <a:rPr lang="ru-RU" i="1" smtClean="0">
                        <a:latin typeface="Cambria Math"/>
                        <a:ea typeface="Cambria Math"/>
                      </a:rPr>
                      <m:t>∆</m:t>
                    </m:r>
                    <m:sSub>
                      <m:sSubPr>
                        <m:ctrlPr>
                          <a:rPr lang="ru-RU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ru-RU" b="0" i="1" smtClean="0">
                            <a:latin typeface="Cambria Math"/>
                            <a:ea typeface="Cambria Math"/>
                          </a:rPr>
                          <m:t>ВП</m:t>
                        </m:r>
                      </m:e>
                      <m:sub>
                        <m:r>
                          <a:rPr lang="ru-RU" b="0" i="1" smtClean="0">
                            <a:latin typeface="Cambria Math"/>
                            <a:ea typeface="Cambria Math"/>
                          </a:rPr>
                          <m:t>ЧР</m:t>
                        </m:r>
                      </m:sub>
                    </m:sSub>
                    <m:r>
                      <a:rPr lang="ru-RU" b="0" i="1" smtClean="0">
                        <a:latin typeface="Cambria Math"/>
                        <a:ea typeface="Cambria Math"/>
                      </a:rPr>
                      <m:t>=</m:t>
                    </m:r>
                    <m:sSub>
                      <m:sSubPr>
                        <m:ctrlPr>
                          <a:rPr lang="ru-RU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ru-RU" b="0" i="1" smtClean="0">
                            <a:latin typeface="Cambria Math"/>
                            <a:ea typeface="Cambria Math"/>
                          </a:rPr>
                          <m:t>ВП</m:t>
                        </m:r>
                      </m:e>
                      <m:sub>
                        <m:r>
                          <a:rPr lang="ru-RU" b="0" i="1" smtClean="0">
                            <a:latin typeface="Cambria Math"/>
                            <a:ea typeface="Cambria Math"/>
                          </a:rPr>
                          <m:t>усл1</m:t>
                        </m:r>
                      </m:sub>
                    </m:sSub>
                    <m:r>
                      <a:rPr lang="ru-RU" b="0" i="1" smtClean="0">
                        <a:latin typeface="Cambria Math"/>
                        <a:ea typeface="Cambria Math"/>
                      </a:rPr>
                      <m:t>−</m:t>
                    </m:r>
                    <m:sSub>
                      <m:sSubPr>
                        <m:ctrlPr>
                          <a:rPr lang="ru-RU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ru-RU" b="0" i="1" smtClean="0">
                            <a:latin typeface="Cambria Math"/>
                            <a:ea typeface="Cambria Math"/>
                          </a:rPr>
                          <m:t>ВП</m:t>
                        </m:r>
                      </m:e>
                      <m:sub>
                        <m:r>
                          <a:rPr lang="ru-RU" b="0" i="1" smtClean="0">
                            <a:latin typeface="Cambria Math"/>
                            <a:ea typeface="Cambria Math"/>
                          </a:rPr>
                          <m:t>пл</m:t>
                        </m:r>
                      </m:sub>
                    </m:sSub>
                  </m:oMath>
                </a14:m>
                <a:r>
                  <a:rPr lang="ru-RU" dirty="0"/>
                  <a:t>     </a:t>
                </a:r>
                <a:br>
                  <a:rPr lang="ru-RU" dirty="0"/>
                </a:br>
                <a:r>
                  <a:rPr lang="ru-RU" dirty="0"/>
                  <a:t>      </a:t>
                </a:r>
              </a:p>
              <a:p>
                <a:pPr marL="114300" indent="0">
                  <a:buNone/>
                </a:pPr>
                <a:r>
                  <a:rPr lang="ru-RU" dirty="0"/>
                  <a:t>ВП</a:t>
                </a:r>
                <a:r>
                  <a:rPr lang="ru-RU" baseline="-25000" dirty="0"/>
                  <a:t>усл2</a:t>
                </a:r>
                <a:r>
                  <a:rPr lang="ru-RU" dirty="0"/>
                  <a:t> = </a:t>
                </a:r>
                <a:r>
                  <a:rPr lang="ru-RU" dirty="0" err="1"/>
                  <a:t>ЧР</a:t>
                </a:r>
                <a:r>
                  <a:rPr lang="ru-RU" baseline="-25000" dirty="0" err="1"/>
                  <a:t>ф</a:t>
                </a:r>
                <a:r>
                  <a:rPr lang="ru-RU" dirty="0"/>
                  <a:t> × </a:t>
                </a:r>
                <a:r>
                  <a:rPr lang="ru-RU" dirty="0" err="1"/>
                  <a:t>Д</a:t>
                </a:r>
                <a:r>
                  <a:rPr lang="ru-RU" baseline="-25000" dirty="0" err="1"/>
                  <a:t>ф</a:t>
                </a:r>
                <a:r>
                  <a:rPr lang="ru-RU" dirty="0"/>
                  <a:t> × </a:t>
                </a:r>
                <a:r>
                  <a:rPr lang="ru-RU" dirty="0" err="1"/>
                  <a:t>П</a:t>
                </a:r>
                <a:r>
                  <a:rPr lang="ru-RU" baseline="-25000" dirty="0" err="1"/>
                  <a:t>пл</a:t>
                </a:r>
                <a:r>
                  <a:rPr lang="ru-RU" baseline="-25000" dirty="0"/>
                  <a:t> </a:t>
                </a:r>
                <a:r>
                  <a:rPr lang="ru-RU" dirty="0"/>
                  <a:t>× </a:t>
                </a:r>
                <a:r>
                  <a:rPr lang="ru-RU" dirty="0" err="1"/>
                  <a:t>ЧВ</a:t>
                </a:r>
                <a:r>
                  <a:rPr lang="ru-RU" baseline="-25000" dirty="0" err="1"/>
                  <a:t>пл</a:t>
                </a:r>
                <a:r>
                  <a:rPr lang="ru-RU" dirty="0"/>
                  <a:t>; 	               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/>
                        <a:ea typeface="Cambria Math"/>
                      </a:rPr>
                      <m:t>∆</m:t>
                    </m:r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ru-RU" i="1">
                            <a:latin typeface="Cambria Math"/>
                            <a:ea typeface="Cambria Math"/>
                          </a:rPr>
                          <m:t>ВП</m:t>
                        </m:r>
                      </m:e>
                      <m:sub>
                        <m:r>
                          <a:rPr lang="ru-RU" b="0" i="1" smtClean="0">
                            <a:latin typeface="Cambria Math"/>
                            <a:ea typeface="Cambria Math"/>
                          </a:rPr>
                          <m:t>Д</m:t>
                        </m:r>
                      </m:sub>
                    </m:sSub>
                    <m:r>
                      <a:rPr lang="ru-RU" i="1">
                        <a:latin typeface="Cambria Math"/>
                        <a:ea typeface="Cambria Math"/>
                      </a:rPr>
                      <m:t>=</m:t>
                    </m:r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ru-RU" i="1">
                            <a:latin typeface="Cambria Math"/>
                            <a:ea typeface="Cambria Math"/>
                          </a:rPr>
                          <m:t>ВП</m:t>
                        </m:r>
                      </m:e>
                      <m:sub>
                        <m:r>
                          <a:rPr lang="ru-RU" b="0" i="1" smtClean="0">
                            <a:latin typeface="Cambria Math"/>
                            <a:ea typeface="Cambria Math"/>
                          </a:rPr>
                          <m:t>усл2</m:t>
                        </m:r>
                      </m:sub>
                    </m:sSub>
                    <m:r>
                      <a:rPr lang="ru-RU" i="1">
                        <a:latin typeface="Cambria Math"/>
                        <a:ea typeface="Cambria Math"/>
                      </a:rPr>
                      <m:t>−</m:t>
                    </m:r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ru-RU" i="1">
                            <a:latin typeface="Cambria Math"/>
                            <a:ea typeface="Cambria Math"/>
                          </a:rPr>
                          <m:t>ВП</m:t>
                        </m:r>
                      </m:e>
                      <m:sub>
                        <m:r>
                          <a:rPr lang="ru-RU" i="1">
                            <a:latin typeface="Cambria Math"/>
                            <a:ea typeface="Cambria Math"/>
                          </a:rPr>
                          <m:t>усл</m:t>
                        </m:r>
                        <m:r>
                          <a:rPr lang="ru-RU" b="0" i="1" smtClean="0">
                            <a:latin typeface="Cambria Math"/>
                            <a:ea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ru-RU" dirty="0"/>
                  <a:t>    </a:t>
                </a:r>
                <a:br>
                  <a:rPr lang="ru-RU" dirty="0"/>
                </a:br>
                <a:r>
                  <a:rPr lang="ru-RU" dirty="0"/>
                  <a:t>    </a:t>
                </a:r>
              </a:p>
              <a:p>
                <a:pPr marL="114300" indent="0">
                  <a:buNone/>
                </a:pPr>
                <a:r>
                  <a:rPr lang="ru-RU" dirty="0"/>
                  <a:t> ВП</a:t>
                </a:r>
                <a:r>
                  <a:rPr lang="ru-RU" baseline="-25000" dirty="0"/>
                  <a:t>усл3</a:t>
                </a:r>
                <a:r>
                  <a:rPr lang="ru-RU" dirty="0"/>
                  <a:t> = </a:t>
                </a:r>
                <a:r>
                  <a:rPr lang="ru-RU" dirty="0" err="1"/>
                  <a:t>ЧР</a:t>
                </a:r>
                <a:r>
                  <a:rPr lang="ru-RU" baseline="-25000" dirty="0" err="1"/>
                  <a:t>ф</a:t>
                </a:r>
                <a:r>
                  <a:rPr lang="ru-RU" dirty="0"/>
                  <a:t> × </a:t>
                </a:r>
                <a:r>
                  <a:rPr lang="ru-RU" dirty="0" err="1"/>
                  <a:t>Д</a:t>
                </a:r>
                <a:r>
                  <a:rPr lang="ru-RU" baseline="-25000" dirty="0" err="1"/>
                  <a:t>ф</a:t>
                </a:r>
                <a:r>
                  <a:rPr lang="ru-RU" dirty="0"/>
                  <a:t> × </a:t>
                </a:r>
                <a:r>
                  <a:rPr lang="ru-RU" dirty="0" err="1"/>
                  <a:t>П</a:t>
                </a:r>
                <a:r>
                  <a:rPr lang="ru-RU" baseline="-25000" dirty="0" err="1"/>
                  <a:t>ф</a:t>
                </a:r>
                <a:r>
                  <a:rPr lang="ru-RU" dirty="0"/>
                  <a:t> × </a:t>
                </a:r>
                <a:r>
                  <a:rPr lang="ru-RU" dirty="0" err="1"/>
                  <a:t>ЧВ</a:t>
                </a:r>
                <a:r>
                  <a:rPr lang="ru-RU" baseline="-25000" dirty="0" err="1"/>
                  <a:t>пл</a:t>
                </a:r>
                <a:r>
                  <a:rPr lang="ru-RU" dirty="0"/>
                  <a:t>; 	               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/>
                        <a:ea typeface="Cambria Math"/>
                      </a:rPr>
                      <m:t>∆</m:t>
                    </m:r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ru-RU" i="1">
                            <a:latin typeface="Cambria Math"/>
                            <a:ea typeface="Cambria Math"/>
                          </a:rPr>
                          <m:t>ВП</m:t>
                        </m:r>
                      </m:e>
                      <m:sub>
                        <m:r>
                          <a:rPr lang="ru-RU" b="0" i="1" smtClean="0">
                            <a:latin typeface="Cambria Math"/>
                            <a:ea typeface="Cambria Math"/>
                          </a:rPr>
                          <m:t>П</m:t>
                        </m:r>
                      </m:sub>
                    </m:sSub>
                    <m:r>
                      <a:rPr lang="ru-RU" i="1">
                        <a:latin typeface="Cambria Math"/>
                        <a:ea typeface="Cambria Math"/>
                      </a:rPr>
                      <m:t>=</m:t>
                    </m:r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ru-RU" i="1">
                            <a:latin typeface="Cambria Math"/>
                            <a:ea typeface="Cambria Math"/>
                          </a:rPr>
                          <m:t>ВП</m:t>
                        </m:r>
                      </m:e>
                      <m:sub>
                        <m:r>
                          <a:rPr lang="ru-RU" i="1">
                            <a:latin typeface="Cambria Math"/>
                            <a:ea typeface="Cambria Math"/>
                          </a:rPr>
                          <m:t>усл</m:t>
                        </m:r>
                        <m:r>
                          <a:rPr lang="ru-RU" b="0" i="1" smtClean="0">
                            <a:latin typeface="Cambria Math"/>
                            <a:ea typeface="Cambria Math"/>
                          </a:rPr>
                          <m:t>3</m:t>
                        </m:r>
                      </m:sub>
                    </m:sSub>
                    <m:r>
                      <a:rPr lang="ru-RU" i="1">
                        <a:latin typeface="Cambria Math"/>
                        <a:ea typeface="Cambria Math"/>
                      </a:rPr>
                      <m:t>−</m:t>
                    </m:r>
                    <m:sSub>
                      <m:sSubPr>
                        <m:ctrlPr>
                          <a:rPr lang="ru-RU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ru-RU" i="1">
                            <a:latin typeface="Cambria Math"/>
                            <a:ea typeface="Cambria Math"/>
                          </a:rPr>
                          <m:t>ВП</m:t>
                        </m:r>
                      </m:e>
                      <m:sub>
                        <m:r>
                          <a:rPr lang="ru-RU" i="1">
                            <a:latin typeface="Cambria Math"/>
                            <a:ea typeface="Cambria Math"/>
                          </a:rPr>
                          <m:t>усл</m:t>
                        </m:r>
                        <m:r>
                          <a:rPr lang="ru-RU" b="0" i="1" smtClean="0">
                            <a:latin typeface="Cambria Math"/>
                            <a:ea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ru-RU" dirty="0"/>
                  <a:t>  </a:t>
                </a:r>
                <a:br>
                  <a:rPr lang="ru-RU" dirty="0"/>
                </a:br>
                <a:endParaRPr lang="ru-RU" dirty="0"/>
              </a:p>
              <a:p>
                <a:pPr marL="114300" indent="0">
                  <a:buNone/>
                </a:pPr>
                <a:r>
                  <a:rPr lang="ru-RU" dirty="0" err="1"/>
                  <a:t>ВПф</a:t>
                </a:r>
                <a:r>
                  <a:rPr lang="ru-RU" dirty="0"/>
                  <a:t>  = </a:t>
                </a:r>
                <a:r>
                  <a:rPr lang="ru-RU" dirty="0" err="1"/>
                  <a:t>ЧР</a:t>
                </a:r>
                <a:r>
                  <a:rPr lang="ru-RU" baseline="-25000" dirty="0" err="1"/>
                  <a:t>ф</a:t>
                </a:r>
                <a:r>
                  <a:rPr lang="ru-RU" dirty="0"/>
                  <a:t> × </a:t>
                </a:r>
                <a:r>
                  <a:rPr lang="ru-RU" dirty="0" err="1"/>
                  <a:t>Д</a:t>
                </a:r>
                <a:r>
                  <a:rPr lang="ru-RU" baseline="-25000" dirty="0" err="1"/>
                  <a:t>ф</a:t>
                </a:r>
                <a:r>
                  <a:rPr lang="ru-RU" dirty="0"/>
                  <a:t> × </a:t>
                </a:r>
                <a:r>
                  <a:rPr lang="ru-RU" dirty="0" err="1"/>
                  <a:t>П</a:t>
                </a:r>
                <a:r>
                  <a:rPr lang="ru-RU" baseline="-25000" dirty="0" err="1"/>
                  <a:t>ф</a:t>
                </a:r>
                <a:r>
                  <a:rPr lang="ru-RU" dirty="0"/>
                  <a:t> × </a:t>
                </a:r>
                <a:r>
                  <a:rPr lang="ru-RU" dirty="0" err="1"/>
                  <a:t>ЧВ</a:t>
                </a:r>
                <a:r>
                  <a:rPr lang="ru-RU" baseline="-25000" dirty="0" err="1"/>
                  <a:t>ф</a:t>
                </a:r>
                <a:r>
                  <a:rPr lang="ru-RU" dirty="0"/>
                  <a:t>. 	</a:t>
                </a:r>
                <a14:m>
                  <m:oMath xmlns:m="http://schemas.openxmlformats.org/officeDocument/2006/math">
                    <m:r>
                      <a:rPr lang="ru-RU" b="0" i="0" smtClean="0">
                        <a:latin typeface="Cambria Math" panose="02040503050406030204" pitchFamily="18" charset="0"/>
                        <a:ea typeface="Cambria Math"/>
                      </a:rPr>
                      <m:t>                  </m:t>
                    </m:r>
                    <m:r>
                      <a:rPr lang="ru-RU" i="1">
                        <a:latin typeface="Cambria Math"/>
                        <a:ea typeface="Cambria Math"/>
                      </a:rPr>
                      <m:t>∆</m:t>
                    </m:r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ru-RU" i="1">
                            <a:latin typeface="Cambria Math"/>
                            <a:ea typeface="Cambria Math"/>
                          </a:rPr>
                          <m:t>ВП</m:t>
                        </m:r>
                      </m:e>
                      <m:sub>
                        <m:r>
                          <a:rPr lang="ru-RU" b="0" i="1" smtClean="0">
                            <a:latin typeface="Cambria Math"/>
                            <a:ea typeface="Cambria Math"/>
                          </a:rPr>
                          <m:t>ЧВ</m:t>
                        </m:r>
                      </m:sub>
                    </m:sSub>
                    <m:r>
                      <a:rPr lang="ru-RU" i="1">
                        <a:latin typeface="Cambria Math"/>
                        <a:ea typeface="Cambria Math"/>
                      </a:rPr>
                      <m:t>=</m:t>
                    </m:r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ru-RU" i="1">
                            <a:latin typeface="Cambria Math"/>
                            <a:ea typeface="Cambria Math"/>
                          </a:rPr>
                          <m:t>ВП</m:t>
                        </m:r>
                      </m:e>
                      <m:sub>
                        <m:r>
                          <a:rPr lang="ru-RU" b="0" i="1" smtClean="0">
                            <a:latin typeface="Cambria Math"/>
                            <a:ea typeface="Cambria Math"/>
                          </a:rPr>
                          <m:t>ф</m:t>
                        </m:r>
                      </m:sub>
                    </m:sSub>
                    <m:r>
                      <a:rPr lang="ru-RU" i="1">
                        <a:latin typeface="Cambria Math"/>
                        <a:ea typeface="Cambria Math"/>
                      </a:rPr>
                      <m:t>−</m:t>
                    </m:r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ru-RU" i="1">
                            <a:latin typeface="Cambria Math"/>
                            <a:ea typeface="Cambria Math"/>
                          </a:rPr>
                          <m:t>ВП</m:t>
                        </m:r>
                      </m:e>
                      <m:sub>
                        <m:r>
                          <a:rPr lang="ru-RU" b="0" i="1" smtClean="0">
                            <a:latin typeface="Cambria Math"/>
                            <a:ea typeface="Cambria Math"/>
                          </a:rPr>
                          <m:t>усл3</m:t>
                        </m:r>
                      </m:sub>
                    </m:sSub>
                  </m:oMath>
                </a14:m>
                <a:r>
                  <a:rPr lang="ru-RU" dirty="0"/>
                  <a:t> </a:t>
                </a:r>
                <a:br>
                  <a:rPr lang="ru-RU" dirty="0"/>
                </a:br>
                <a:endParaRPr lang="ru-RU" dirty="0"/>
              </a:p>
              <a:p>
                <a:pPr marL="114300" indent="0" algn="ctr">
                  <a:buNone/>
                </a:pPr>
                <a14:m>
                  <m:oMath xmlns:m="http://schemas.openxmlformats.org/officeDocument/2006/math">
                    <m:r>
                      <a:rPr lang="ru-RU" i="1">
                        <a:latin typeface="Cambria Math"/>
                        <a:ea typeface="Cambria Math"/>
                      </a:rPr>
                      <m:t>∆ВП=∆</m:t>
                    </m:r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ru-RU" i="1">
                            <a:latin typeface="Cambria Math"/>
                            <a:ea typeface="Cambria Math"/>
                          </a:rPr>
                          <m:t>ВП</m:t>
                        </m:r>
                      </m:e>
                      <m:sub>
                        <m:r>
                          <a:rPr lang="ru-RU" i="1">
                            <a:latin typeface="Cambria Math"/>
                            <a:ea typeface="Cambria Math"/>
                          </a:rPr>
                          <m:t>ЧР</m:t>
                        </m:r>
                      </m:sub>
                    </m:sSub>
                    <m:r>
                      <a:rPr lang="ru-RU" i="1">
                        <a:latin typeface="Cambria Math"/>
                        <a:ea typeface="Cambria Math"/>
                      </a:rPr>
                      <m:t>+</m:t>
                    </m:r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ru-RU" i="1">
                            <a:latin typeface="Cambria Math"/>
                            <a:ea typeface="Cambria Math"/>
                          </a:rPr>
                          <m:t>∆ВП</m:t>
                        </m:r>
                      </m:e>
                      <m:sub>
                        <m:r>
                          <a:rPr lang="ru-RU" i="1">
                            <a:latin typeface="Cambria Math"/>
                            <a:ea typeface="Cambria Math"/>
                          </a:rPr>
                          <m:t>Д</m:t>
                        </m:r>
                      </m:sub>
                    </m:sSub>
                    <m:r>
                      <a:rPr lang="ru-RU" i="1">
                        <a:latin typeface="Cambria Math"/>
                        <a:ea typeface="Cambria Math"/>
                      </a:rPr>
                      <m:t>+∆</m:t>
                    </m:r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ru-RU" i="1">
                            <a:latin typeface="Cambria Math"/>
                            <a:ea typeface="Cambria Math"/>
                          </a:rPr>
                          <m:t>ВП</m:t>
                        </m:r>
                      </m:e>
                      <m:sub>
                        <m:r>
                          <a:rPr lang="ru-RU" i="1">
                            <a:latin typeface="Cambria Math"/>
                            <a:ea typeface="Cambria Math"/>
                          </a:rPr>
                          <m:t>п</m:t>
                        </m:r>
                      </m:sub>
                    </m:sSub>
                  </m:oMath>
                </a14:m>
                <a:r>
                  <a:rPr lang="ru-RU" dirty="0"/>
                  <a:t>+</a:t>
                </a:r>
                <a14:m>
                  <m:oMath xmlns:m="http://schemas.openxmlformats.org/officeDocument/2006/math">
                    <m:r>
                      <a:rPr lang="ru-RU" i="1" dirty="0">
                        <a:latin typeface="Cambria Math"/>
                        <a:ea typeface="Cambria Math"/>
                      </a:rPr>
                      <m:t>∆</m:t>
                    </m:r>
                    <m:sSub>
                      <m:sSubPr>
                        <m:ctrlPr>
                          <a:rPr lang="ru-RU" i="1" dirty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ru-RU" i="1" dirty="0">
                            <a:latin typeface="Cambria Math"/>
                            <a:ea typeface="Cambria Math"/>
                          </a:rPr>
                          <m:t>ВП</m:t>
                        </m:r>
                      </m:e>
                      <m:sub>
                        <m:r>
                          <a:rPr lang="ru-RU" i="1" dirty="0">
                            <a:latin typeface="Cambria Math"/>
                            <a:ea typeface="Cambria Math"/>
                          </a:rPr>
                          <m:t>ЧВ</m:t>
                        </m:r>
                      </m:sub>
                    </m:sSub>
                  </m:oMath>
                </a14:m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10303" y="260648"/>
                <a:ext cx="10510463" cy="6408712"/>
              </a:xfrm>
              <a:blipFill>
                <a:blip r:embed="rId2" cstate="print"/>
                <a:stretch>
                  <a:fillRect l="-406" t="-1047" r="-812"/>
                </a:stretch>
              </a:blipFill>
            </p:spPr>
            <p:txBody>
              <a:bodyPr/>
              <a:lstStyle/>
              <a:p>
                <a:r>
                  <a:rPr lang="x-non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="" xmlns:p14="http://schemas.microsoft.com/office/powerpoint/2010/main" val="7261100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7704" y="420662"/>
            <a:ext cx="9716909" cy="776834"/>
          </a:xfrm>
        </p:spPr>
        <p:txBody>
          <a:bodyPr>
            <a:normAutofit/>
          </a:bodyPr>
          <a:lstStyle/>
          <a:p>
            <a:r>
              <a:rPr lang="ru-RU" sz="2800" dirty="0"/>
              <a:t>Детерминированная факторная система валовой продукции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23792" y="1700808"/>
            <a:ext cx="4104456" cy="72008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Валовая продукция (ВП)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35560" y="2636912"/>
            <a:ext cx="3240360" cy="9361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Среднегодовая численность рабочих (ЧР)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053367" y="2636912"/>
            <a:ext cx="3816424" cy="93610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Среднегодовая выработка продукции одним рабочим (ГВ)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053367" y="3933056"/>
            <a:ext cx="3816424" cy="86409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Среднедневная выработка продукции одним рабочим (ДВ)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053367" y="5085184"/>
            <a:ext cx="3816424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Среднечасовая выработка продукции одним рабочим (ЧВ)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135560" y="3789040"/>
            <a:ext cx="3240360" cy="100811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Количество отработанных дней одним рабочим за год (Д)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135560" y="5085184"/>
            <a:ext cx="3240360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Средняя продолжительность рабочего дня </a:t>
            </a:r>
          </a:p>
        </p:txBody>
      </p:sp>
      <p:cxnSp>
        <p:nvCxnSpPr>
          <p:cNvPr id="17" name="Соединительная линия уступом 16"/>
          <p:cNvCxnSpPr>
            <a:stCxn id="6" idx="1"/>
            <a:endCxn id="9" idx="3"/>
          </p:cNvCxnSpPr>
          <p:nvPr/>
        </p:nvCxnSpPr>
        <p:spPr>
          <a:xfrm rot="10800000" flipV="1">
            <a:off x="5375925" y="3104964"/>
            <a:ext cx="677447" cy="1188132"/>
          </a:xfrm>
          <a:prstGeom prst="bentConnector3">
            <a:avLst/>
          </a:prstGeom>
          <a:ln w="2222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Соединительная линия уступом 18"/>
          <p:cNvCxnSpPr>
            <a:stCxn id="7" idx="1"/>
            <a:endCxn id="10" idx="3"/>
          </p:cNvCxnSpPr>
          <p:nvPr/>
        </p:nvCxnSpPr>
        <p:spPr>
          <a:xfrm rot="10800000" flipV="1">
            <a:off x="5375925" y="4365104"/>
            <a:ext cx="677447" cy="1152128"/>
          </a:xfrm>
          <a:prstGeom prst="bentConnector3">
            <a:avLst/>
          </a:prstGeom>
          <a:ln w="2222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endCxn id="7" idx="0"/>
          </p:cNvCxnSpPr>
          <p:nvPr/>
        </p:nvCxnSpPr>
        <p:spPr>
          <a:xfrm>
            <a:off x="7961579" y="3573016"/>
            <a:ext cx="0" cy="36004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endCxn id="8" idx="0"/>
          </p:cNvCxnSpPr>
          <p:nvPr/>
        </p:nvCxnSpPr>
        <p:spPr>
          <a:xfrm>
            <a:off x="7961579" y="4797152"/>
            <a:ext cx="0" cy="288032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4439816" y="2420888"/>
            <a:ext cx="0" cy="216024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7961579" y="2420888"/>
            <a:ext cx="0" cy="216024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623214102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805</TotalTime>
  <Words>1211</Words>
  <Application>Microsoft Office PowerPoint</Application>
  <PresentationFormat>Произвольный</PresentationFormat>
  <Paragraphs>150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34</vt:i4>
      </vt:variant>
    </vt:vector>
  </HeadingPairs>
  <TitlesOfParts>
    <vt:vector size="36" baseType="lpstr">
      <vt:lpstr>1_Тема Office</vt:lpstr>
      <vt:lpstr>Тема Office</vt:lpstr>
      <vt:lpstr>Слайд 1</vt:lpstr>
      <vt:lpstr>СПОСОБЫ ИЗМЕРЕНИЯ ВЛИЯНИЯ ФАКТОРОВ В ДЕТЕРМИНИРОВАННОМ АНАЛИЗЕ</vt:lpstr>
      <vt:lpstr>Рассматриваемые вопросы:</vt:lpstr>
      <vt:lpstr>Рекомендуемая литература:</vt:lpstr>
      <vt:lpstr>Слайд 5</vt:lpstr>
      <vt:lpstr>Слайд 6</vt:lpstr>
      <vt:lpstr>1. Способ цепной подстановки</vt:lpstr>
      <vt:lpstr>Слайд 8</vt:lpstr>
      <vt:lpstr>Детерминированная факторная система валовой продукции</vt:lpstr>
      <vt:lpstr>Слайд 10</vt:lpstr>
      <vt:lpstr>Выводы:</vt:lpstr>
      <vt:lpstr>2. Индексный метод</vt:lpstr>
      <vt:lpstr>Слайд 13</vt:lpstr>
      <vt:lpstr>Слайд 14</vt:lpstr>
      <vt:lpstr>Выводы:</vt:lpstr>
      <vt:lpstr>3. Способ абсолютных разниц</vt:lpstr>
      <vt:lpstr>Слайд 17</vt:lpstr>
      <vt:lpstr>Слайд 18</vt:lpstr>
      <vt:lpstr>Слайд 19</vt:lpstr>
      <vt:lpstr>Выводы:</vt:lpstr>
      <vt:lpstr>4. Способ относительных разниц</vt:lpstr>
      <vt:lpstr>Слайд 22</vt:lpstr>
      <vt:lpstr>Слайд 23</vt:lpstr>
      <vt:lpstr>Выводы:</vt:lpstr>
      <vt:lpstr>5. Способ пропорционального деления</vt:lpstr>
      <vt:lpstr>Слайд 26</vt:lpstr>
      <vt:lpstr>Слайд 27</vt:lpstr>
      <vt:lpstr>Слайд 28</vt:lpstr>
      <vt:lpstr>Слайд 29</vt:lpstr>
      <vt:lpstr>Контрольные вопросы:</vt:lpstr>
      <vt:lpstr>5. ИНТЕГРАЛЬНЫЙ СПОСОБ</vt:lpstr>
      <vt:lpstr>Слайд 32</vt:lpstr>
      <vt:lpstr>Контрольные вопросы:</vt:lpstr>
      <vt:lpstr>Спасибо за внимание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СПОСОБЫ ИЗМЕРЕНИЯ ВЛИЯНИЯ ФАКТОРОВ В ДЕТЕРМИНИРОВАННОМ АНАЛИЗЕ</dc:title>
  <dc:creator>Ассель</dc:creator>
  <cp:lastModifiedBy>Асия</cp:lastModifiedBy>
  <cp:revision>11</cp:revision>
  <dcterms:created xsi:type="dcterms:W3CDTF">2022-10-26T08:53:17Z</dcterms:created>
  <dcterms:modified xsi:type="dcterms:W3CDTF">2024-06-25T13:43:32Z</dcterms:modified>
</cp:coreProperties>
</file>