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</p:sldMasterIdLst>
  <p:sldIdLst>
    <p:sldId id="281" r:id="rId2"/>
    <p:sldId id="282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6" r:id="rId14"/>
    <p:sldId id="272" r:id="rId15"/>
    <p:sldId id="273" r:id="rId16"/>
    <p:sldId id="274" r:id="rId17"/>
    <p:sldId id="277" r:id="rId18"/>
    <p:sldId id="275" r:id="rId19"/>
    <p:sldId id="278" r:id="rId20"/>
    <p:sldId id="279" r:id="rId21"/>
    <p:sldId id="28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8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A2D0E4-B03A-4708-80DE-76C677E07CF4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ED2B00DD-02FC-4B55-94DD-6246B0AD1BB9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Корреляционная (стохастическая) связь - это неполная, вероятностная зависимость между показателями, которая проявляется только в массе наблюдений. </a:t>
          </a:r>
        </a:p>
      </dgm:t>
    </dgm:pt>
    <dgm:pt modelId="{F3B3E58C-EB54-4FA4-8C8D-7C250C865383}" type="parTrans" cxnId="{CA2F0132-953E-4337-AB0C-ADFC8893409C}">
      <dgm:prSet/>
      <dgm:spPr/>
      <dgm:t>
        <a:bodyPr/>
        <a:lstStyle/>
        <a:p>
          <a:endParaRPr lang="ru-RU"/>
        </a:p>
      </dgm:t>
    </dgm:pt>
    <dgm:pt modelId="{EEC689D8-1314-471F-B3CD-5466BD137392}" type="sibTrans" cxnId="{CA2F0132-953E-4337-AB0C-ADFC8893409C}">
      <dgm:prSet/>
      <dgm:spPr/>
      <dgm:t>
        <a:bodyPr/>
        <a:lstStyle/>
        <a:p>
          <a:endParaRPr lang="ru-RU"/>
        </a:p>
      </dgm:t>
    </dgm:pt>
    <dgm:pt modelId="{5D7112A9-ACFA-407E-B4CE-3AFCCAD104CD}">
      <dgm:prSet phldrT="[Текст]" phldr="1"/>
      <dgm:spPr/>
      <dgm:t>
        <a:bodyPr/>
        <a:lstStyle/>
        <a:p>
          <a:endParaRPr lang="ru-RU"/>
        </a:p>
      </dgm:t>
    </dgm:pt>
    <dgm:pt modelId="{9555B09F-FBAC-4EDB-B9C8-8A65F479B184}" type="parTrans" cxnId="{C9B0CE76-D802-4BB5-ADD8-860D03A1994A}">
      <dgm:prSet/>
      <dgm:spPr/>
      <dgm:t>
        <a:bodyPr/>
        <a:lstStyle/>
        <a:p>
          <a:endParaRPr lang="ru-RU"/>
        </a:p>
      </dgm:t>
    </dgm:pt>
    <dgm:pt modelId="{D440121B-753D-4FF5-BED9-9DE5DFE26339}" type="sibTrans" cxnId="{C9B0CE76-D802-4BB5-ADD8-860D03A1994A}">
      <dgm:prSet/>
      <dgm:spPr/>
      <dgm:t>
        <a:bodyPr/>
        <a:lstStyle/>
        <a:p>
          <a:endParaRPr lang="ru-RU"/>
        </a:p>
      </dgm:t>
    </dgm:pt>
    <dgm:pt modelId="{8663C8D1-B114-4FA4-BECD-10058E8F41E0}">
      <dgm:prSet phldrT="[Текст]" custT="1"/>
      <dgm:spPr/>
      <dgm:t>
        <a:bodyPr/>
        <a:lstStyle/>
        <a:p>
          <a:r>
            <a:rPr lang="ru-RU" sz="2400" b="1" i="0" dirty="0">
              <a:effectLst/>
              <a:latin typeface="+mn-lt"/>
              <a:ea typeface="Times New Roman" panose="02020603050405020304" pitchFamily="18" charset="0"/>
            </a:rPr>
            <a:t>Парная корреляция </a:t>
          </a:r>
          <a:r>
            <a:rPr lang="ru-RU" sz="2400" b="0" i="0" dirty="0">
              <a:effectLst/>
              <a:latin typeface="+mn-lt"/>
              <a:ea typeface="Times New Roman" panose="02020603050405020304" pitchFamily="18" charset="0"/>
            </a:rPr>
            <a:t>- это связь между двумя показателями, один из которых является факторным, а другой - результативным. </a:t>
          </a:r>
          <a:endParaRPr lang="ru-RU" sz="2400" b="0" i="0" dirty="0">
            <a:latin typeface="+mn-lt"/>
          </a:endParaRPr>
        </a:p>
      </dgm:t>
    </dgm:pt>
    <dgm:pt modelId="{8BFB42EE-D4DE-46A8-8404-F10EC617B636}" type="parTrans" cxnId="{E9D7E47D-48A4-43A9-B907-74CD58AF72CF}">
      <dgm:prSet/>
      <dgm:spPr/>
      <dgm:t>
        <a:bodyPr/>
        <a:lstStyle/>
        <a:p>
          <a:endParaRPr lang="ru-RU"/>
        </a:p>
      </dgm:t>
    </dgm:pt>
    <dgm:pt modelId="{2E63CCF0-FAA3-4DAC-96FD-D26FDF0C2C3C}" type="sibTrans" cxnId="{E9D7E47D-48A4-43A9-B907-74CD58AF72CF}">
      <dgm:prSet/>
      <dgm:spPr/>
      <dgm:t>
        <a:bodyPr/>
        <a:lstStyle/>
        <a:p>
          <a:endParaRPr lang="ru-RU"/>
        </a:p>
      </dgm:t>
    </dgm:pt>
    <dgm:pt modelId="{367DD8E1-4AF1-4927-975B-898D77DFBEB7}">
      <dgm:prSet phldrT="[Текст]" phldr="1"/>
      <dgm:spPr/>
      <dgm:t>
        <a:bodyPr/>
        <a:lstStyle/>
        <a:p>
          <a:endParaRPr lang="ru-RU" dirty="0"/>
        </a:p>
      </dgm:t>
    </dgm:pt>
    <dgm:pt modelId="{22293868-CF39-4150-9BE1-0F01033D9646}" type="parTrans" cxnId="{B5A0D4B4-9098-4C90-8DAF-801105804022}">
      <dgm:prSet/>
      <dgm:spPr/>
      <dgm:t>
        <a:bodyPr/>
        <a:lstStyle/>
        <a:p>
          <a:endParaRPr lang="ru-RU"/>
        </a:p>
      </dgm:t>
    </dgm:pt>
    <dgm:pt modelId="{0DE42CF6-CC1C-47CC-9EC7-0CE0E930E1F9}" type="sibTrans" cxnId="{B5A0D4B4-9098-4C90-8DAF-801105804022}">
      <dgm:prSet/>
      <dgm:spPr/>
      <dgm:t>
        <a:bodyPr/>
        <a:lstStyle/>
        <a:p>
          <a:endParaRPr lang="ru-RU"/>
        </a:p>
      </dgm:t>
    </dgm:pt>
    <dgm:pt modelId="{A6A50963-DAA0-49B2-BEC1-1120713A8464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0" dirty="0">
              <a:effectLst/>
              <a:latin typeface="+mn-lt"/>
              <a:ea typeface="Times New Roman" panose="02020603050405020304" pitchFamily="18" charset="0"/>
            </a:rPr>
            <a:t>Множественная корреляция </a:t>
          </a:r>
          <a:r>
            <a:rPr lang="ru-RU" sz="2400" b="0" i="0" dirty="0">
              <a:effectLst/>
              <a:latin typeface="+mn-lt"/>
              <a:ea typeface="Times New Roman" panose="02020603050405020304" pitchFamily="18" charset="0"/>
            </a:rPr>
            <a:t>возникает от взаимодействия нескольких факторов с результативным показателем.</a:t>
          </a:r>
          <a:endParaRPr lang="ru-RU" sz="2400" b="0" i="0" dirty="0"/>
        </a:p>
      </dgm:t>
    </dgm:pt>
    <dgm:pt modelId="{2E7852C6-8882-4537-A0B9-20AD77A7E204}" type="sibTrans" cxnId="{AA77EDE4-743E-44A2-B4EB-8B7C73AED5CA}">
      <dgm:prSet/>
      <dgm:spPr/>
      <dgm:t>
        <a:bodyPr/>
        <a:lstStyle/>
        <a:p>
          <a:endParaRPr lang="ru-RU"/>
        </a:p>
      </dgm:t>
    </dgm:pt>
    <dgm:pt modelId="{3B4A9417-5E27-4487-BF27-9FA673D8D11F}" type="parTrans" cxnId="{AA77EDE4-743E-44A2-B4EB-8B7C73AED5CA}">
      <dgm:prSet/>
      <dgm:spPr/>
      <dgm:t>
        <a:bodyPr/>
        <a:lstStyle/>
        <a:p>
          <a:endParaRPr lang="ru-RU"/>
        </a:p>
      </dgm:t>
    </dgm:pt>
    <dgm:pt modelId="{5110E061-5923-40C0-A633-9FDB8ECD04EB}" type="pres">
      <dgm:prSet presAssocID="{9CA2D0E4-B03A-4708-80DE-76C677E07CF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D89710-CA4A-4EC8-826D-D4ECDE8AE885}" type="pres">
      <dgm:prSet presAssocID="{ED2B00DD-02FC-4B55-94DD-6246B0AD1BB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21F23-89B5-4941-B178-254018840708}" type="pres">
      <dgm:prSet presAssocID="{ED2B00DD-02FC-4B55-94DD-6246B0AD1BB9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20B27-D416-4A33-A353-A1EFA6FFEB8D}" type="pres">
      <dgm:prSet presAssocID="{8663C8D1-B114-4FA4-BECD-10058E8F41E0}" presName="parentText" presStyleLbl="node1" presStyleIdx="1" presStyleCnt="3" custLinFactNeighborX="-282" custLinFactNeighborY="-60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FF5DD-5C32-4524-BB5E-78AE6C5B3F08}" type="pres">
      <dgm:prSet presAssocID="{8663C8D1-B114-4FA4-BECD-10058E8F41E0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8B6E86-989C-4363-BA7D-BF04D4ACC395}" type="pres">
      <dgm:prSet presAssocID="{A6A50963-DAA0-49B2-BEC1-1120713A846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E02256-AF90-4D39-A32A-ABD2E81EBD61}" type="presOf" srcId="{367DD8E1-4AF1-4927-975B-898D77DFBEB7}" destId="{866FF5DD-5C32-4524-BB5E-78AE6C5B3F08}" srcOrd="0" destOrd="0" presId="urn:microsoft.com/office/officeart/2005/8/layout/vList2"/>
    <dgm:cxn modelId="{03BC17CF-E451-4352-88C9-57C25C092FB1}" type="presOf" srcId="{5D7112A9-ACFA-407E-B4CE-3AFCCAD104CD}" destId="{18E21F23-89B5-4941-B178-254018840708}" srcOrd="0" destOrd="0" presId="urn:microsoft.com/office/officeart/2005/8/layout/vList2"/>
    <dgm:cxn modelId="{C73225D7-A672-4B0E-8106-5C136501A7BF}" type="presOf" srcId="{A6A50963-DAA0-49B2-BEC1-1120713A8464}" destId="{F98B6E86-989C-4363-BA7D-BF04D4ACC395}" srcOrd="0" destOrd="0" presId="urn:microsoft.com/office/officeart/2005/8/layout/vList2"/>
    <dgm:cxn modelId="{C7B2A161-3C9A-4AE5-B62A-7E322827ACB5}" type="presOf" srcId="{ED2B00DD-02FC-4B55-94DD-6246B0AD1BB9}" destId="{1FD89710-CA4A-4EC8-826D-D4ECDE8AE885}" srcOrd="0" destOrd="0" presId="urn:microsoft.com/office/officeart/2005/8/layout/vList2"/>
    <dgm:cxn modelId="{98E8E310-2706-45C7-917F-1E770ADC8828}" type="presOf" srcId="{8663C8D1-B114-4FA4-BECD-10058E8F41E0}" destId="{C0620B27-D416-4A33-A353-A1EFA6FFEB8D}" srcOrd="0" destOrd="0" presId="urn:microsoft.com/office/officeart/2005/8/layout/vList2"/>
    <dgm:cxn modelId="{4489A60A-3DAD-4D44-8372-40B335C21A37}" type="presOf" srcId="{9CA2D0E4-B03A-4708-80DE-76C677E07CF4}" destId="{5110E061-5923-40C0-A633-9FDB8ECD04EB}" srcOrd="0" destOrd="0" presId="urn:microsoft.com/office/officeart/2005/8/layout/vList2"/>
    <dgm:cxn modelId="{B5A0D4B4-9098-4C90-8DAF-801105804022}" srcId="{8663C8D1-B114-4FA4-BECD-10058E8F41E0}" destId="{367DD8E1-4AF1-4927-975B-898D77DFBEB7}" srcOrd="0" destOrd="0" parTransId="{22293868-CF39-4150-9BE1-0F01033D9646}" sibTransId="{0DE42CF6-CC1C-47CC-9EC7-0CE0E930E1F9}"/>
    <dgm:cxn modelId="{CA2F0132-953E-4337-AB0C-ADFC8893409C}" srcId="{9CA2D0E4-B03A-4708-80DE-76C677E07CF4}" destId="{ED2B00DD-02FC-4B55-94DD-6246B0AD1BB9}" srcOrd="0" destOrd="0" parTransId="{F3B3E58C-EB54-4FA4-8C8D-7C250C865383}" sibTransId="{EEC689D8-1314-471F-B3CD-5466BD137392}"/>
    <dgm:cxn modelId="{E9D7E47D-48A4-43A9-B907-74CD58AF72CF}" srcId="{9CA2D0E4-B03A-4708-80DE-76C677E07CF4}" destId="{8663C8D1-B114-4FA4-BECD-10058E8F41E0}" srcOrd="1" destOrd="0" parTransId="{8BFB42EE-D4DE-46A8-8404-F10EC617B636}" sibTransId="{2E63CCF0-FAA3-4DAC-96FD-D26FDF0C2C3C}"/>
    <dgm:cxn modelId="{C9B0CE76-D802-4BB5-ADD8-860D03A1994A}" srcId="{ED2B00DD-02FC-4B55-94DD-6246B0AD1BB9}" destId="{5D7112A9-ACFA-407E-B4CE-3AFCCAD104CD}" srcOrd="0" destOrd="0" parTransId="{9555B09F-FBAC-4EDB-B9C8-8A65F479B184}" sibTransId="{D440121B-753D-4FF5-BED9-9DE5DFE26339}"/>
    <dgm:cxn modelId="{AA77EDE4-743E-44A2-B4EB-8B7C73AED5CA}" srcId="{9CA2D0E4-B03A-4708-80DE-76C677E07CF4}" destId="{A6A50963-DAA0-49B2-BEC1-1120713A8464}" srcOrd="2" destOrd="0" parTransId="{3B4A9417-5E27-4487-BF27-9FA673D8D11F}" sibTransId="{2E7852C6-8882-4537-A0B9-20AD77A7E204}"/>
    <dgm:cxn modelId="{4734A3E9-5E5C-4987-B8AA-43D803775649}" type="presParOf" srcId="{5110E061-5923-40C0-A633-9FDB8ECD04EB}" destId="{1FD89710-CA4A-4EC8-826D-D4ECDE8AE885}" srcOrd="0" destOrd="0" presId="urn:microsoft.com/office/officeart/2005/8/layout/vList2"/>
    <dgm:cxn modelId="{5102CF9A-95E6-4ADB-B809-7E6FA070057E}" type="presParOf" srcId="{5110E061-5923-40C0-A633-9FDB8ECD04EB}" destId="{18E21F23-89B5-4941-B178-254018840708}" srcOrd="1" destOrd="0" presId="urn:microsoft.com/office/officeart/2005/8/layout/vList2"/>
    <dgm:cxn modelId="{FA96A25D-6EB3-412D-9C38-B1A52D1F75BD}" type="presParOf" srcId="{5110E061-5923-40C0-A633-9FDB8ECD04EB}" destId="{C0620B27-D416-4A33-A353-A1EFA6FFEB8D}" srcOrd="2" destOrd="0" presId="urn:microsoft.com/office/officeart/2005/8/layout/vList2"/>
    <dgm:cxn modelId="{030A5AA1-A0B9-4DC4-9FDA-73EA0AA78875}" type="presParOf" srcId="{5110E061-5923-40C0-A633-9FDB8ECD04EB}" destId="{866FF5DD-5C32-4524-BB5E-78AE6C5B3F08}" srcOrd="3" destOrd="0" presId="urn:microsoft.com/office/officeart/2005/8/layout/vList2"/>
    <dgm:cxn modelId="{B73A6344-EBA5-4D67-862B-4619895A5E25}" type="presParOf" srcId="{5110E061-5923-40C0-A633-9FDB8ECD04EB}" destId="{F98B6E86-989C-4363-BA7D-BF04D4ACC39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A11E0C-13B9-47EC-B37A-EC8CC3D21200}" type="doc">
      <dgm:prSet loTypeId="urn:microsoft.com/office/officeart/2008/layout/PictureAccentList" loCatId="list" qsTypeId="urn:microsoft.com/office/officeart/2005/8/quickstyle/simple2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4E24E28B-9EED-4A9F-BEAC-20E41A50D960}">
      <dgm:prSet phldrT="[Текст]"/>
      <dgm:spPr/>
      <dgm:t>
        <a:bodyPr/>
        <a:lstStyle/>
        <a:p>
          <a:r>
            <a:rPr lang="ru-RU" dirty="0"/>
            <a:t>Для исследования стохастических соотношений используются следующие способы экономического анализа:</a:t>
          </a:r>
        </a:p>
      </dgm:t>
    </dgm:pt>
    <dgm:pt modelId="{A8B40599-E636-4018-82EB-66B392859EE0}" type="parTrans" cxnId="{962BB018-8BFF-4BC5-8481-1671CD65A531}">
      <dgm:prSet/>
      <dgm:spPr/>
      <dgm:t>
        <a:bodyPr/>
        <a:lstStyle/>
        <a:p>
          <a:endParaRPr lang="ru-RU"/>
        </a:p>
      </dgm:t>
    </dgm:pt>
    <dgm:pt modelId="{F1996971-91BD-4D98-AC94-C2B7E2A18459}" type="sibTrans" cxnId="{962BB018-8BFF-4BC5-8481-1671CD65A531}">
      <dgm:prSet/>
      <dgm:spPr/>
      <dgm:t>
        <a:bodyPr/>
        <a:lstStyle/>
        <a:p>
          <a:endParaRPr lang="ru-RU"/>
        </a:p>
      </dgm:t>
    </dgm:pt>
    <dgm:pt modelId="{1BB7A29F-0705-4BA0-92EB-C5CB27F30E68}">
      <dgm:prSet phldrT="[Текст]"/>
      <dgm:spPr/>
      <dgm:t>
        <a:bodyPr/>
        <a:lstStyle/>
        <a:p>
          <a:r>
            <a:rPr lang="ru-RU" dirty="0"/>
            <a:t>сравнение параллельных и динамических рядов;</a:t>
          </a:r>
        </a:p>
      </dgm:t>
    </dgm:pt>
    <dgm:pt modelId="{401C696E-90AA-4ABD-A549-E8EE07BCC56A}" type="parTrans" cxnId="{54A737C7-8B8F-47BC-850B-3F210755C853}">
      <dgm:prSet/>
      <dgm:spPr/>
      <dgm:t>
        <a:bodyPr/>
        <a:lstStyle/>
        <a:p>
          <a:endParaRPr lang="ru-RU"/>
        </a:p>
      </dgm:t>
    </dgm:pt>
    <dgm:pt modelId="{F1B6DD92-CD83-4DB9-B535-53C2D53F373C}" type="sibTrans" cxnId="{54A737C7-8B8F-47BC-850B-3F210755C853}">
      <dgm:prSet/>
      <dgm:spPr/>
      <dgm:t>
        <a:bodyPr/>
        <a:lstStyle/>
        <a:p>
          <a:endParaRPr lang="ru-RU"/>
        </a:p>
      </dgm:t>
    </dgm:pt>
    <dgm:pt modelId="{8830161A-3222-486A-AB22-D3616552C4A5}">
      <dgm:prSet phldrT="[Текст]"/>
      <dgm:spPr/>
      <dgm:t>
        <a:bodyPr/>
        <a:lstStyle/>
        <a:p>
          <a:r>
            <a:rPr lang="ru-RU" dirty="0"/>
            <a:t>аналитические группировки, графики.</a:t>
          </a:r>
        </a:p>
      </dgm:t>
    </dgm:pt>
    <dgm:pt modelId="{7E932C06-B21E-4B66-A998-7912DDDAAA8D}" type="parTrans" cxnId="{D5FD3007-E763-4380-BC4D-FDF8BAE51AB9}">
      <dgm:prSet/>
      <dgm:spPr/>
      <dgm:t>
        <a:bodyPr/>
        <a:lstStyle/>
        <a:p>
          <a:endParaRPr lang="ru-RU"/>
        </a:p>
      </dgm:t>
    </dgm:pt>
    <dgm:pt modelId="{85160369-F898-4554-849B-0752E61518AB}" type="sibTrans" cxnId="{D5FD3007-E763-4380-BC4D-FDF8BAE51AB9}">
      <dgm:prSet/>
      <dgm:spPr/>
      <dgm:t>
        <a:bodyPr/>
        <a:lstStyle/>
        <a:p>
          <a:endParaRPr lang="ru-RU"/>
        </a:p>
      </dgm:t>
    </dgm:pt>
    <dgm:pt modelId="{4B1EBD19-CA1D-4DEA-A241-04A51C1C734D}">
      <dgm:prSet phldrT="[Текст]"/>
      <dgm:spPr/>
      <dgm:t>
        <a:bodyPr/>
        <a:lstStyle/>
        <a:p>
          <a:r>
            <a:rPr lang="ru-RU" dirty="0"/>
            <a:t>Эти способы позволяют выявить только общий характер и направление связи</a:t>
          </a:r>
        </a:p>
      </dgm:t>
    </dgm:pt>
    <dgm:pt modelId="{6F9A86E6-07EB-4A7E-A154-29B197775DE3}" type="parTrans" cxnId="{471910FD-36D2-437D-8011-12233CA3974B}">
      <dgm:prSet/>
      <dgm:spPr/>
      <dgm:t>
        <a:bodyPr/>
        <a:lstStyle/>
        <a:p>
          <a:endParaRPr lang="ru-RU"/>
        </a:p>
      </dgm:t>
    </dgm:pt>
    <dgm:pt modelId="{DEAB9A1E-6256-48E9-B3F2-CAE36F49D379}" type="sibTrans" cxnId="{471910FD-36D2-437D-8011-12233CA3974B}">
      <dgm:prSet/>
      <dgm:spPr/>
      <dgm:t>
        <a:bodyPr/>
        <a:lstStyle/>
        <a:p>
          <a:endParaRPr lang="ru-RU"/>
        </a:p>
      </dgm:t>
    </dgm:pt>
    <dgm:pt modelId="{55D0654D-A892-4179-A25D-E19F1DE59A9F}" type="pres">
      <dgm:prSet presAssocID="{2AA11E0C-13B9-47EC-B37A-EC8CC3D2120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FFE8266-4001-48E8-824D-108A16EBE441}" type="pres">
      <dgm:prSet presAssocID="{4E24E28B-9EED-4A9F-BEAC-20E41A50D960}" presName="root" presStyleCnt="0">
        <dgm:presLayoutVars>
          <dgm:chMax/>
          <dgm:chPref val="4"/>
        </dgm:presLayoutVars>
      </dgm:prSet>
      <dgm:spPr/>
    </dgm:pt>
    <dgm:pt modelId="{CF434BC8-5A1F-4071-A5CC-58DA87D36847}" type="pres">
      <dgm:prSet presAssocID="{4E24E28B-9EED-4A9F-BEAC-20E41A50D960}" presName="rootComposite" presStyleCnt="0">
        <dgm:presLayoutVars/>
      </dgm:prSet>
      <dgm:spPr/>
    </dgm:pt>
    <dgm:pt modelId="{0B90CCEF-F648-4143-BA69-62218DACBBB0}" type="pres">
      <dgm:prSet presAssocID="{4E24E28B-9EED-4A9F-BEAC-20E41A50D960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44832065-8F93-49B1-9926-17B2542619CD}" type="pres">
      <dgm:prSet presAssocID="{4E24E28B-9EED-4A9F-BEAC-20E41A50D960}" presName="childShape" presStyleCnt="0">
        <dgm:presLayoutVars>
          <dgm:chMax val="0"/>
          <dgm:chPref val="0"/>
        </dgm:presLayoutVars>
      </dgm:prSet>
      <dgm:spPr/>
    </dgm:pt>
    <dgm:pt modelId="{8CCDFD92-E126-4825-B346-A5B5DF2F8CF0}" type="pres">
      <dgm:prSet presAssocID="{1BB7A29F-0705-4BA0-92EB-C5CB27F30E68}" presName="childComposite" presStyleCnt="0">
        <dgm:presLayoutVars>
          <dgm:chMax val="0"/>
          <dgm:chPref val="0"/>
        </dgm:presLayoutVars>
      </dgm:prSet>
      <dgm:spPr/>
    </dgm:pt>
    <dgm:pt modelId="{9D557DDB-0CE1-48A8-A820-08F095939CDB}" type="pres">
      <dgm:prSet presAssocID="{1BB7A29F-0705-4BA0-92EB-C5CB27F30E68}" presName="Image" presStyleLbl="node1" presStyleIdx="0" presStyleCnt="3"/>
      <dgm:spPr/>
    </dgm:pt>
    <dgm:pt modelId="{8C9A7CAF-2BAA-48DF-95AE-E17A95236CCA}" type="pres">
      <dgm:prSet presAssocID="{1BB7A29F-0705-4BA0-92EB-C5CB27F30E68}" presName="childText" presStyleLbl="l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E4497-9C98-4ED2-AE15-425D015D96F2}" type="pres">
      <dgm:prSet presAssocID="{8830161A-3222-486A-AB22-D3616552C4A5}" presName="childComposite" presStyleCnt="0">
        <dgm:presLayoutVars>
          <dgm:chMax val="0"/>
          <dgm:chPref val="0"/>
        </dgm:presLayoutVars>
      </dgm:prSet>
      <dgm:spPr/>
    </dgm:pt>
    <dgm:pt modelId="{6DCC7211-DACC-42A8-8F3D-DD3A47884927}" type="pres">
      <dgm:prSet presAssocID="{8830161A-3222-486A-AB22-D3616552C4A5}" presName="Image" presStyleLbl="node1" presStyleIdx="1" presStyleCnt="3"/>
      <dgm:spPr/>
    </dgm:pt>
    <dgm:pt modelId="{D20E2AD1-3CB9-4A77-93FC-B4094828BD02}" type="pres">
      <dgm:prSet presAssocID="{8830161A-3222-486A-AB22-D3616552C4A5}" presName="childText" presStyleLbl="l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D7610E-4838-4AB2-81A3-D13C89313113}" type="pres">
      <dgm:prSet presAssocID="{4B1EBD19-CA1D-4DEA-A241-04A51C1C734D}" presName="childComposite" presStyleCnt="0">
        <dgm:presLayoutVars>
          <dgm:chMax val="0"/>
          <dgm:chPref val="0"/>
        </dgm:presLayoutVars>
      </dgm:prSet>
      <dgm:spPr/>
    </dgm:pt>
    <dgm:pt modelId="{B9C62ACB-674C-477C-87AD-7362CA4F9716}" type="pres">
      <dgm:prSet presAssocID="{4B1EBD19-CA1D-4DEA-A241-04A51C1C734D}" presName="Image" presStyleLbl="node1" presStyleIdx="2" presStyleCnt="3"/>
      <dgm:spPr/>
    </dgm:pt>
    <dgm:pt modelId="{ED4BA5E1-E083-48EF-9C5E-1E6721135B17}" type="pres">
      <dgm:prSet presAssocID="{4B1EBD19-CA1D-4DEA-A241-04A51C1C734D}" presName="childText" presStyleLbl="l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000B0C-C291-4FED-82F1-8C2008D4A1A6}" type="presOf" srcId="{4E24E28B-9EED-4A9F-BEAC-20E41A50D960}" destId="{0B90CCEF-F648-4143-BA69-62218DACBBB0}" srcOrd="0" destOrd="0" presId="urn:microsoft.com/office/officeart/2008/layout/PictureAccentList"/>
    <dgm:cxn modelId="{3AA3D18C-97DF-4ACF-8367-97B4C157754B}" type="presOf" srcId="{1BB7A29F-0705-4BA0-92EB-C5CB27F30E68}" destId="{8C9A7CAF-2BAA-48DF-95AE-E17A95236CCA}" srcOrd="0" destOrd="0" presId="urn:microsoft.com/office/officeart/2008/layout/PictureAccentList"/>
    <dgm:cxn modelId="{471910FD-36D2-437D-8011-12233CA3974B}" srcId="{4E24E28B-9EED-4A9F-BEAC-20E41A50D960}" destId="{4B1EBD19-CA1D-4DEA-A241-04A51C1C734D}" srcOrd="2" destOrd="0" parTransId="{6F9A86E6-07EB-4A7E-A154-29B197775DE3}" sibTransId="{DEAB9A1E-6256-48E9-B3F2-CAE36F49D379}"/>
    <dgm:cxn modelId="{019EDFBB-0521-4250-8A52-EFAF0C57F179}" type="presOf" srcId="{4B1EBD19-CA1D-4DEA-A241-04A51C1C734D}" destId="{ED4BA5E1-E083-48EF-9C5E-1E6721135B17}" srcOrd="0" destOrd="0" presId="urn:microsoft.com/office/officeart/2008/layout/PictureAccentList"/>
    <dgm:cxn modelId="{7AE5B3E8-3481-467A-9F99-5F579C9EEF02}" type="presOf" srcId="{2AA11E0C-13B9-47EC-B37A-EC8CC3D21200}" destId="{55D0654D-A892-4179-A25D-E19F1DE59A9F}" srcOrd="0" destOrd="0" presId="urn:microsoft.com/office/officeart/2008/layout/PictureAccentList"/>
    <dgm:cxn modelId="{D5FD3007-E763-4380-BC4D-FDF8BAE51AB9}" srcId="{4E24E28B-9EED-4A9F-BEAC-20E41A50D960}" destId="{8830161A-3222-486A-AB22-D3616552C4A5}" srcOrd="1" destOrd="0" parTransId="{7E932C06-B21E-4B66-A998-7912DDDAAA8D}" sibTransId="{85160369-F898-4554-849B-0752E61518AB}"/>
    <dgm:cxn modelId="{60795A42-83B6-4F4F-B5C3-D090AAFF2959}" type="presOf" srcId="{8830161A-3222-486A-AB22-D3616552C4A5}" destId="{D20E2AD1-3CB9-4A77-93FC-B4094828BD02}" srcOrd="0" destOrd="0" presId="urn:microsoft.com/office/officeart/2008/layout/PictureAccentList"/>
    <dgm:cxn modelId="{54A737C7-8B8F-47BC-850B-3F210755C853}" srcId="{4E24E28B-9EED-4A9F-BEAC-20E41A50D960}" destId="{1BB7A29F-0705-4BA0-92EB-C5CB27F30E68}" srcOrd="0" destOrd="0" parTransId="{401C696E-90AA-4ABD-A549-E8EE07BCC56A}" sibTransId="{F1B6DD92-CD83-4DB9-B535-53C2D53F373C}"/>
    <dgm:cxn modelId="{962BB018-8BFF-4BC5-8481-1671CD65A531}" srcId="{2AA11E0C-13B9-47EC-B37A-EC8CC3D21200}" destId="{4E24E28B-9EED-4A9F-BEAC-20E41A50D960}" srcOrd="0" destOrd="0" parTransId="{A8B40599-E636-4018-82EB-66B392859EE0}" sibTransId="{F1996971-91BD-4D98-AC94-C2B7E2A18459}"/>
    <dgm:cxn modelId="{86090104-CBF5-4400-9095-740C26B8F413}" type="presParOf" srcId="{55D0654D-A892-4179-A25D-E19F1DE59A9F}" destId="{2FFE8266-4001-48E8-824D-108A16EBE441}" srcOrd="0" destOrd="0" presId="urn:microsoft.com/office/officeart/2008/layout/PictureAccentList"/>
    <dgm:cxn modelId="{778ADCAE-1DC7-475A-B013-4C15496EA830}" type="presParOf" srcId="{2FFE8266-4001-48E8-824D-108A16EBE441}" destId="{CF434BC8-5A1F-4071-A5CC-58DA87D36847}" srcOrd="0" destOrd="0" presId="urn:microsoft.com/office/officeart/2008/layout/PictureAccentList"/>
    <dgm:cxn modelId="{6D909068-FA30-4E33-819C-903BBA7A3A6E}" type="presParOf" srcId="{CF434BC8-5A1F-4071-A5CC-58DA87D36847}" destId="{0B90CCEF-F648-4143-BA69-62218DACBBB0}" srcOrd="0" destOrd="0" presId="urn:microsoft.com/office/officeart/2008/layout/PictureAccentList"/>
    <dgm:cxn modelId="{4A16A801-237A-4EE7-85FF-9AC9C0014D19}" type="presParOf" srcId="{2FFE8266-4001-48E8-824D-108A16EBE441}" destId="{44832065-8F93-49B1-9926-17B2542619CD}" srcOrd="1" destOrd="0" presId="urn:microsoft.com/office/officeart/2008/layout/PictureAccentList"/>
    <dgm:cxn modelId="{FCCCD940-E7F6-40CF-A607-BC538AC3B8E1}" type="presParOf" srcId="{44832065-8F93-49B1-9926-17B2542619CD}" destId="{8CCDFD92-E126-4825-B346-A5B5DF2F8CF0}" srcOrd="0" destOrd="0" presId="urn:microsoft.com/office/officeart/2008/layout/PictureAccentList"/>
    <dgm:cxn modelId="{857CECFE-DC7A-41A3-BBF7-5E6EC74C04DE}" type="presParOf" srcId="{8CCDFD92-E126-4825-B346-A5B5DF2F8CF0}" destId="{9D557DDB-0CE1-48A8-A820-08F095939CDB}" srcOrd="0" destOrd="0" presId="urn:microsoft.com/office/officeart/2008/layout/PictureAccentList"/>
    <dgm:cxn modelId="{6F53FCA0-19AB-45B5-AB36-37BA2A6BF7E4}" type="presParOf" srcId="{8CCDFD92-E126-4825-B346-A5B5DF2F8CF0}" destId="{8C9A7CAF-2BAA-48DF-95AE-E17A95236CCA}" srcOrd="1" destOrd="0" presId="urn:microsoft.com/office/officeart/2008/layout/PictureAccentList"/>
    <dgm:cxn modelId="{1466121F-C2D9-4681-8C99-AA2BDB2FC14B}" type="presParOf" srcId="{44832065-8F93-49B1-9926-17B2542619CD}" destId="{A3BE4497-9C98-4ED2-AE15-425D015D96F2}" srcOrd="1" destOrd="0" presId="urn:microsoft.com/office/officeart/2008/layout/PictureAccentList"/>
    <dgm:cxn modelId="{2DADEB32-4F2E-4483-A4A1-EDF07BC5DB16}" type="presParOf" srcId="{A3BE4497-9C98-4ED2-AE15-425D015D96F2}" destId="{6DCC7211-DACC-42A8-8F3D-DD3A47884927}" srcOrd="0" destOrd="0" presId="urn:microsoft.com/office/officeart/2008/layout/PictureAccentList"/>
    <dgm:cxn modelId="{DF7CA0A1-C828-4215-B24E-A477EB7AF181}" type="presParOf" srcId="{A3BE4497-9C98-4ED2-AE15-425D015D96F2}" destId="{D20E2AD1-3CB9-4A77-93FC-B4094828BD02}" srcOrd="1" destOrd="0" presId="urn:microsoft.com/office/officeart/2008/layout/PictureAccentList"/>
    <dgm:cxn modelId="{4EF88977-9E88-4DDD-97F8-48A8725D6096}" type="presParOf" srcId="{44832065-8F93-49B1-9926-17B2542619CD}" destId="{40D7610E-4838-4AB2-81A3-D13C89313113}" srcOrd="2" destOrd="0" presId="urn:microsoft.com/office/officeart/2008/layout/PictureAccentList"/>
    <dgm:cxn modelId="{5F3307E5-53E6-4C99-9259-CB08403DEE35}" type="presParOf" srcId="{40D7610E-4838-4AB2-81A3-D13C89313113}" destId="{B9C62ACB-674C-477C-87AD-7362CA4F9716}" srcOrd="0" destOrd="0" presId="urn:microsoft.com/office/officeart/2008/layout/PictureAccentList"/>
    <dgm:cxn modelId="{805EB354-3930-4514-AB3C-B6785D962228}" type="presParOf" srcId="{40D7610E-4838-4AB2-81A3-D13C89313113}" destId="{ED4BA5E1-E083-48EF-9C5E-1E6721135B1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7CBC2B-3D86-48BC-B08C-2E150DB1B643}" type="doc">
      <dgm:prSet loTypeId="urn:microsoft.com/office/officeart/2008/layout/PictureAccentList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AE945BFB-BEC6-451D-A50D-E0B348E932E7}">
      <dgm:prSet phldrT="[Текст]" custT="1"/>
      <dgm:spPr/>
      <dgm:t>
        <a:bodyPr/>
        <a:lstStyle/>
        <a:p>
          <a:r>
            <a:rPr lang="ru-RU" sz="2400" dirty="0"/>
            <a:t>Основная задача факторного анализа - определить степень влияния каждого фактора на уровень результативного показателя. Для этой цели применяются </a:t>
          </a:r>
          <a:r>
            <a:rPr lang="ru-RU" sz="2400" i="0" dirty="0"/>
            <a:t>способы :</a:t>
          </a:r>
        </a:p>
      </dgm:t>
    </dgm:pt>
    <dgm:pt modelId="{AB1ABAE4-B846-4ECE-8DF1-8AAB027FC2B0}" type="parTrans" cxnId="{EC39B11C-B336-4357-AFA7-C7DADD4A0B62}">
      <dgm:prSet/>
      <dgm:spPr/>
      <dgm:t>
        <a:bodyPr/>
        <a:lstStyle/>
        <a:p>
          <a:endParaRPr lang="ru-RU"/>
        </a:p>
      </dgm:t>
    </dgm:pt>
    <dgm:pt modelId="{2929B520-6088-46BA-BB7D-48B05390DF22}" type="sibTrans" cxnId="{EC39B11C-B336-4357-AFA7-C7DADD4A0B62}">
      <dgm:prSet/>
      <dgm:spPr/>
      <dgm:t>
        <a:bodyPr/>
        <a:lstStyle/>
        <a:p>
          <a:endParaRPr lang="ru-RU"/>
        </a:p>
      </dgm:t>
    </dgm:pt>
    <dgm:pt modelId="{8ABE5A4A-3AF7-40F5-9B54-F7B390E364D9}">
      <dgm:prSet phldrT="[Текст]"/>
      <dgm:spPr/>
      <dgm:t>
        <a:bodyPr/>
        <a:lstStyle/>
        <a:p>
          <a:r>
            <a:rPr lang="ru-RU" i="0" dirty="0"/>
            <a:t>корреляционного факторного анализа, </a:t>
          </a:r>
        </a:p>
        <a:p>
          <a:r>
            <a:rPr lang="ru-RU" i="0" dirty="0"/>
            <a:t>дисперсионного факторного анализа,</a:t>
          </a:r>
        </a:p>
      </dgm:t>
    </dgm:pt>
    <dgm:pt modelId="{1601736F-0BE5-47EF-9CF6-2C027FC1AD65}" type="parTrans" cxnId="{0A9E68EB-66EF-400B-9F8B-BFCF66C17C4D}">
      <dgm:prSet/>
      <dgm:spPr/>
      <dgm:t>
        <a:bodyPr/>
        <a:lstStyle/>
        <a:p>
          <a:endParaRPr lang="ru-RU"/>
        </a:p>
      </dgm:t>
    </dgm:pt>
    <dgm:pt modelId="{FE7D21B8-3B3E-4825-B600-AFBF187D0DDD}" type="sibTrans" cxnId="{0A9E68EB-66EF-400B-9F8B-BFCF66C17C4D}">
      <dgm:prSet/>
      <dgm:spPr/>
      <dgm:t>
        <a:bodyPr/>
        <a:lstStyle/>
        <a:p>
          <a:endParaRPr lang="ru-RU"/>
        </a:p>
      </dgm:t>
    </dgm:pt>
    <dgm:pt modelId="{337FA438-5C92-4D1C-A1F5-62044B4D9AA3}">
      <dgm:prSet phldrT="[Текст]"/>
      <dgm:spPr/>
      <dgm:t>
        <a:bodyPr/>
        <a:lstStyle/>
        <a:p>
          <a:r>
            <a:rPr lang="ru-RU" i="0" dirty="0"/>
            <a:t>компонентного факторного анализа,</a:t>
          </a:r>
        </a:p>
        <a:p>
          <a:r>
            <a:rPr lang="ru-RU" i="0" dirty="0"/>
            <a:t>современного многомерного факторного анализа. </a:t>
          </a:r>
        </a:p>
      </dgm:t>
    </dgm:pt>
    <dgm:pt modelId="{26DCBAE8-8E18-43A9-99C7-1B63D4EBBC17}" type="parTrans" cxnId="{58FF5605-9A5E-45EC-BB07-95880A9CA671}">
      <dgm:prSet/>
      <dgm:spPr/>
      <dgm:t>
        <a:bodyPr/>
        <a:lstStyle/>
        <a:p>
          <a:endParaRPr lang="ru-RU"/>
        </a:p>
      </dgm:t>
    </dgm:pt>
    <dgm:pt modelId="{F5F4CA9F-1845-4996-A084-E8822B9B2056}" type="sibTrans" cxnId="{58FF5605-9A5E-45EC-BB07-95880A9CA671}">
      <dgm:prSet/>
      <dgm:spPr/>
      <dgm:t>
        <a:bodyPr/>
        <a:lstStyle/>
        <a:p>
          <a:endParaRPr lang="ru-RU"/>
        </a:p>
      </dgm:t>
    </dgm:pt>
    <dgm:pt modelId="{15B42B63-0A12-4BB1-8E25-F7001C76A970}" type="pres">
      <dgm:prSet presAssocID="{3E7CBC2B-3D86-48BC-B08C-2E150DB1B643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BADD01-1175-4378-98B2-353621026CA4}" type="pres">
      <dgm:prSet presAssocID="{AE945BFB-BEC6-451D-A50D-E0B348E932E7}" presName="root" presStyleCnt="0">
        <dgm:presLayoutVars>
          <dgm:chMax/>
          <dgm:chPref val="4"/>
        </dgm:presLayoutVars>
      </dgm:prSet>
      <dgm:spPr/>
    </dgm:pt>
    <dgm:pt modelId="{08167767-D6A1-483F-B76A-F9A1F099D73E}" type="pres">
      <dgm:prSet presAssocID="{AE945BFB-BEC6-451D-A50D-E0B348E932E7}" presName="rootComposite" presStyleCnt="0">
        <dgm:presLayoutVars/>
      </dgm:prSet>
      <dgm:spPr/>
    </dgm:pt>
    <dgm:pt modelId="{63B806A6-DD59-4E2C-8BF6-8193FEA56D5E}" type="pres">
      <dgm:prSet presAssocID="{AE945BFB-BEC6-451D-A50D-E0B348E932E7}" presName="rootText" presStyleLbl="node0" presStyleIdx="0" presStyleCnt="1" custScaleY="119407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070D0930-3A25-4CFA-B761-70FCF43EECC7}" type="pres">
      <dgm:prSet presAssocID="{AE945BFB-BEC6-451D-A50D-E0B348E932E7}" presName="childShape" presStyleCnt="0">
        <dgm:presLayoutVars>
          <dgm:chMax val="0"/>
          <dgm:chPref val="0"/>
        </dgm:presLayoutVars>
      </dgm:prSet>
      <dgm:spPr/>
    </dgm:pt>
    <dgm:pt modelId="{05383644-8029-4C57-A9B6-77EA9F255CC4}" type="pres">
      <dgm:prSet presAssocID="{8ABE5A4A-3AF7-40F5-9B54-F7B390E364D9}" presName="childComposite" presStyleCnt="0">
        <dgm:presLayoutVars>
          <dgm:chMax val="0"/>
          <dgm:chPref val="0"/>
        </dgm:presLayoutVars>
      </dgm:prSet>
      <dgm:spPr/>
    </dgm:pt>
    <dgm:pt modelId="{E2723D40-0427-433B-AE30-76006C61EB0D}" type="pres">
      <dgm:prSet presAssocID="{8ABE5A4A-3AF7-40F5-9B54-F7B390E364D9}" presName="Image" presStyleLbl="node1" presStyleIdx="0" presStyleCnt="2"/>
      <dgm:spPr/>
    </dgm:pt>
    <dgm:pt modelId="{1BF6A5D9-0223-4979-BA5E-7AB46C8B0175}" type="pres">
      <dgm:prSet presAssocID="{8ABE5A4A-3AF7-40F5-9B54-F7B390E364D9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FF4416-4EF5-49FE-8FCF-F96171D5C98C}" type="pres">
      <dgm:prSet presAssocID="{337FA438-5C92-4D1C-A1F5-62044B4D9AA3}" presName="childComposite" presStyleCnt="0">
        <dgm:presLayoutVars>
          <dgm:chMax val="0"/>
          <dgm:chPref val="0"/>
        </dgm:presLayoutVars>
      </dgm:prSet>
      <dgm:spPr/>
    </dgm:pt>
    <dgm:pt modelId="{A627A338-51DA-432A-9E5B-73AD46C148DF}" type="pres">
      <dgm:prSet presAssocID="{337FA438-5C92-4D1C-A1F5-62044B4D9AA3}" presName="Image" presStyleLbl="node1" presStyleIdx="1" presStyleCnt="2"/>
      <dgm:spPr/>
    </dgm:pt>
    <dgm:pt modelId="{3D2760A3-33A9-4582-B62A-B14FF6C0CB35}" type="pres">
      <dgm:prSet presAssocID="{337FA438-5C92-4D1C-A1F5-62044B4D9AA3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7758C0-A322-4437-BD52-F773556E18D4}" type="presOf" srcId="{337FA438-5C92-4D1C-A1F5-62044B4D9AA3}" destId="{3D2760A3-33A9-4582-B62A-B14FF6C0CB35}" srcOrd="0" destOrd="0" presId="urn:microsoft.com/office/officeart/2008/layout/PictureAccentList"/>
    <dgm:cxn modelId="{3BF68916-4B4E-4F4F-9865-1A9695A7EB6D}" type="presOf" srcId="{AE945BFB-BEC6-451D-A50D-E0B348E932E7}" destId="{63B806A6-DD59-4E2C-8BF6-8193FEA56D5E}" srcOrd="0" destOrd="0" presId="urn:microsoft.com/office/officeart/2008/layout/PictureAccentList"/>
    <dgm:cxn modelId="{0A9E68EB-66EF-400B-9F8B-BFCF66C17C4D}" srcId="{AE945BFB-BEC6-451D-A50D-E0B348E932E7}" destId="{8ABE5A4A-3AF7-40F5-9B54-F7B390E364D9}" srcOrd="0" destOrd="0" parTransId="{1601736F-0BE5-47EF-9CF6-2C027FC1AD65}" sibTransId="{FE7D21B8-3B3E-4825-B600-AFBF187D0DDD}"/>
    <dgm:cxn modelId="{58FF5605-9A5E-45EC-BB07-95880A9CA671}" srcId="{AE945BFB-BEC6-451D-A50D-E0B348E932E7}" destId="{337FA438-5C92-4D1C-A1F5-62044B4D9AA3}" srcOrd="1" destOrd="0" parTransId="{26DCBAE8-8E18-43A9-99C7-1B63D4EBBC17}" sibTransId="{F5F4CA9F-1845-4996-A084-E8822B9B2056}"/>
    <dgm:cxn modelId="{74B43EE2-B1D6-462B-B697-58F37F935DF8}" type="presOf" srcId="{3E7CBC2B-3D86-48BC-B08C-2E150DB1B643}" destId="{15B42B63-0A12-4BB1-8E25-F7001C76A970}" srcOrd="0" destOrd="0" presId="urn:microsoft.com/office/officeart/2008/layout/PictureAccentList"/>
    <dgm:cxn modelId="{EC39B11C-B336-4357-AFA7-C7DADD4A0B62}" srcId="{3E7CBC2B-3D86-48BC-B08C-2E150DB1B643}" destId="{AE945BFB-BEC6-451D-A50D-E0B348E932E7}" srcOrd="0" destOrd="0" parTransId="{AB1ABAE4-B846-4ECE-8DF1-8AAB027FC2B0}" sibTransId="{2929B520-6088-46BA-BB7D-48B05390DF22}"/>
    <dgm:cxn modelId="{63CA27AA-42D0-49AE-B89E-B1061E385D82}" type="presOf" srcId="{8ABE5A4A-3AF7-40F5-9B54-F7B390E364D9}" destId="{1BF6A5D9-0223-4979-BA5E-7AB46C8B0175}" srcOrd="0" destOrd="0" presId="urn:microsoft.com/office/officeart/2008/layout/PictureAccentList"/>
    <dgm:cxn modelId="{92FE4008-D5BD-4CF5-B3F4-C442CEBABB3E}" type="presParOf" srcId="{15B42B63-0A12-4BB1-8E25-F7001C76A970}" destId="{B2BADD01-1175-4378-98B2-353621026CA4}" srcOrd="0" destOrd="0" presId="urn:microsoft.com/office/officeart/2008/layout/PictureAccentList"/>
    <dgm:cxn modelId="{561374AE-22A7-4274-9722-082B8690CF8C}" type="presParOf" srcId="{B2BADD01-1175-4378-98B2-353621026CA4}" destId="{08167767-D6A1-483F-B76A-F9A1F099D73E}" srcOrd="0" destOrd="0" presId="urn:microsoft.com/office/officeart/2008/layout/PictureAccentList"/>
    <dgm:cxn modelId="{C2B54B84-11E1-4C32-B94B-168B75FFB13D}" type="presParOf" srcId="{08167767-D6A1-483F-B76A-F9A1F099D73E}" destId="{63B806A6-DD59-4E2C-8BF6-8193FEA56D5E}" srcOrd="0" destOrd="0" presId="urn:microsoft.com/office/officeart/2008/layout/PictureAccentList"/>
    <dgm:cxn modelId="{2733E9AA-E8E4-4EA9-8DAB-D182A54505DB}" type="presParOf" srcId="{B2BADD01-1175-4378-98B2-353621026CA4}" destId="{070D0930-3A25-4CFA-B761-70FCF43EECC7}" srcOrd="1" destOrd="0" presId="urn:microsoft.com/office/officeart/2008/layout/PictureAccentList"/>
    <dgm:cxn modelId="{AEEE81B2-4603-4AA8-AA71-92E8100E8EEB}" type="presParOf" srcId="{070D0930-3A25-4CFA-B761-70FCF43EECC7}" destId="{05383644-8029-4C57-A9B6-77EA9F255CC4}" srcOrd="0" destOrd="0" presId="urn:microsoft.com/office/officeart/2008/layout/PictureAccentList"/>
    <dgm:cxn modelId="{F8ABF22C-9D1A-4144-86FE-E29137BA2EAF}" type="presParOf" srcId="{05383644-8029-4C57-A9B6-77EA9F255CC4}" destId="{E2723D40-0427-433B-AE30-76006C61EB0D}" srcOrd="0" destOrd="0" presId="urn:microsoft.com/office/officeart/2008/layout/PictureAccentList"/>
    <dgm:cxn modelId="{8EE06FF6-A3DA-4E73-B8D2-C50EB487C6E1}" type="presParOf" srcId="{05383644-8029-4C57-A9B6-77EA9F255CC4}" destId="{1BF6A5D9-0223-4979-BA5E-7AB46C8B0175}" srcOrd="1" destOrd="0" presId="urn:microsoft.com/office/officeart/2008/layout/PictureAccentList"/>
    <dgm:cxn modelId="{B4515E9B-33A6-4C08-AD3F-31B04CF07178}" type="presParOf" srcId="{070D0930-3A25-4CFA-B761-70FCF43EECC7}" destId="{21FF4416-4EF5-49FE-8FCF-F96171D5C98C}" srcOrd="1" destOrd="0" presId="urn:microsoft.com/office/officeart/2008/layout/PictureAccentList"/>
    <dgm:cxn modelId="{9104642C-DDF3-44E8-9ABE-3FF4E6E32944}" type="presParOf" srcId="{21FF4416-4EF5-49FE-8FCF-F96171D5C98C}" destId="{A627A338-51DA-432A-9E5B-73AD46C148DF}" srcOrd="0" destOrd="0" presId="urn:microsoft.com/office/officeart/2008/layout/PictureAccentList"/>
    <dgm:cxn modelId="{E60F618E-C291-4D7C-9C3E-5BABC1B7225C}" type="presParOf" srcId="{21FF4416-4EF5-49FE-8FCF-F96171D5C98C}" destId="{3D2760A3-33A9-4582-B62A-B14FF6C0CB3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ECAA03-AA2B-4271-8F10-B4E10523B5AC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5E3647C9-CCA5-43D2-A8A3-60E32C46B647}">
      <dgm:prSet phldrT="[Текст]"/>
      <dgm:spPr/>
      <dgm:t>
        <a:bodyPr/>
        <a:lstStyle/>
        <a:p>
          <a:r>
            <a:rPr lang="ru-RU" dirty="0"/>
            <a:t>Наличие достаточно большого количества наблюдений о величине исследуемых факторных и результативных показателей (в динамике или за текущий год по совокупности однородных объектов).</a:t>
          </a:r>
        </a:p>
      </dgm:t>
    </dgm:pt>
    <dgm:pt modelId="{FFA71A58-265F-4DE9-B65C-20B9AE268453}" type="parTrans" cxnId="{E0413F62-09E1-417E-87BF-D6CAF1E0B397}">
      <dgm:prSet/>
      <dgm:spPr/>
      <dgm:t>
        <a:bodyPr/>
        <a:lstStyle/>
        <a:p>
          <a:endParaRPr lang="ru-RU"/>
        </a:p>
      </dgm:t>
    </dgm:pt>
    <dgm:pt modelId="{4AB10D90-4F88-4B91-A3D9-44E743B71914}" type="sibTrans" cxnId="{E0413F62-09E1-417E-87BF-D6CAF1E0B397}">
      <dgm:prSet/>
      <dgm:spPr/>
      <dgm:t>
        <a:bodyPr/>
        <a:lstStyle/>
        <a:p>
          <a:endParaRPr lang="ru-RU"/>
        </a:p>
      </dgm:t>
    </dgm:pt>
    <dgm:pt modelId="{44EDF753-F895-4ECA-A06B-FB1D1435B887}">
      <dgm:prSet phldrT="[Текст]"/>
      <dgm:spPr/>
      <dgm:t>
        <a:bodyPr/>
        <a:lstStyle/>
        <a:p>
          <a:r>
            <a:rPr lang="ru-RU" dirty="0"/>
            <a:t>Исследуемые факторы должны иметь количественное измерение и отражение в тех или иных источниках информации.</a:t>
          </a:r>
        </a:p>
      </dgm:t>
    </dgm:pt>
    <dgm:pt modelId="{15848771-105D-49F3-BD10-54172BD82040}" type="parTrans" cxnId="{9CC250EA-D308-4B74-ABA3-7E7A9ABB3FCE}">
      <dgm:prSet/>
      <dgm:spPr/>
      <dgm:t>
        <a:bodyPr/>
        <a:lstStyle/>
        <a:p>
          <a:endParaRPr lang="ru-RU"/>
        </a:p>
      </dgm:t>
    </dgm:pt>
    <dgm:pt modelId="{6C6881DC-8C60-4552-83FF-7F352DA43C3B}" type="sibTrans" cxnId="{9CC250EA-D308-4B74-ABA3-7E7A9ABB3FCE}">
      <dgm:prSet/>
      <dgm:spPr/>
      <dgm:t>
        <a:bodyPr/>
        <a:lstStyle/>
        <a:p>
          <a:endParaRPr lang="ru-RU"/>
        </a:p>
      </dgm:t>
    </dgm:pt>
    <dgm:pt modelId="{76207936-B349-42B0-BE1F-4B5E62961CF1}" type="pres">
      <dgm:prSet presAssocID="{BCECAA03-AA2B-4271-8F10-B4E10523B5A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BCE71E2-927F-40B2-B907-C0E6F1D647DE}" type="pres">
      <dgm:prSet presAssocID="{BCECAA03-AA2B-4271-8F10-B4E10523B5AC}" presName="Name1" presStyleCnt="0"/>
      <dgm:spPr/>
    </dgm:pt>
    <dgm:pt modelId="{8A2F13D2-5034-435D-B3D5-A8F071571607}" type="pres">
      <dgm:prSet presAssocID="{BCECAA03-AA2B-4271-8F10-B4E10523B5AC}" presName="cycle" presStyleCnt="0"/>
      <dgm:spPr/>
    </dgm:pt>
    <dgm:pt modelId="{3FB81099-985A-429F-95D8-A655C4F25A3B}" type="pres">
      <dgm:prSet presAssocID="{BCECAA03-AA2B-4271-8F10-B4E10523B5AC}" presName="srcNode" presStyleLbl="node1" presStyleIdx="0" presStyleCnt="2"/>
      <dgm:spPr/>
    </dgm:pt>
    <dgm:pt modelId="{9C15CA35-7A86-4FB7-B091-85B4BDCA838E}" type="pres">
      <dgm:prSet presAssocID="{BCECAA03-AA2B-4271-8F10-B4E10523B5AC}" presName="conn" presStyleLbl="parChTrans1D2" presStyleIdx="0" presStyleCnt="1"/>
      <dgm:spPr/>
      <dgm:t>
        <a:bodyPr/>
        <a:lstStyle/>
        <a:p>
          <a:endParaRPr lang="ru-RU"/>
        </a:p>
      </dgm:t>
    </dgm:pt>
    <dgm:pt modelId="{54DC7155-1DB4-4853-BBF2-502E5D72B00A}" type="pres">
      <dgm:prSet presAssocID="{BCECAA03-AA2B-4271-8F10-B4E10523B5AC}" presName="extraNode" presStyleLbl="node1" presStyleIdx="0" presStyleCnt="2"/>
      <dgm:spPr/>
    </dgm:pt>
    <dgm:pt modelId="{7BBF41D1-1E39-450B-876C-26567D4C3921}" type="pres">
      <dgm:prSet presAssocID="{BCECAA03-AA2B-4271-8F10-B4E10523B5AC}" presName="dstNode" presStyleLbl="node1" presStyleIdx="0" presStyleCnt="2"/>
      <dgm:spPr/>
    </dgm:pt>
    <dgm:pt modelId="{7468C9D7-3C4A-4894-87AC-AD561C8A32FE}" type="pres">
      <dgm:prSet presAssocID="{5E3647C9-CCA5-43D2-A8A3-60E32C46B647}" presName="text_1" presStyleLbl="node1" presStyleIdx="0" presStyleCnt="2" custScaleY="114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35BCB-35D6-4D11-B37B-F1B09DA68248}" type="pres">
      <dgm:prSet presAssocID="{5E3647C9-CCA5-43D2-A8A3-60E32C46B647}" presName="accent_1" presStyleCnt="0"/>
      <dgm:spPr/>
    </dgm:pt>
    <dgm:pt modelId="{415FE3F9-B12A-462B-8127-25F6AF546532}" type="pres">
      <dgm:prSet presAssocID="{5E3647C9-CCA5-43D2-A8A3-60E32C46B647}" presName="accentRepeatNode" presStyleLbl="solidFgAcc1" presStyleIdx="0" presStyleCnt="2"/>
      <dgm:spPr/>
    </dgm:pt>
    <dgm:pt modelId="{097F71AC-B8F8-4D29-80F9-D69C97A7C94E}" type="pres">
      <dgm:prSet presAssocID="{44EDF753-F895-4ECA-A06B-FB1D1435B887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27851-55DB-45EC-87AA-67BCCEE6B6B0}" type="pres">
      <dgm:prSet presAssocID="{44EDF753-F895-4ECA-A06B-FB1D1435B887}" presName="accent_2" presStyleCnt="0"/>
      <dgm:spPr/>
    </dgm:pt>
    <dgm:pt modelId="{EEEAACDB-FC1F-4A22-961A-80276A490A3A}" type="pres">
      <dgm:prSet presAssocID="{44EDF753-F895-4ECA-A06B-FB1D1435B887}" presName="accentRepeatNode" presStyleLbl="solidFgAcc1" presStyleIdx="1" presStyleCnt="2"/>
      <dgm:spPr/>
    </dgm:pt>
  </dgm:ptLst>
  <dgm:cxnLst>
    <dgm:cxn modelId="{7A38C1BA-BA61-4336-80D6-D7B4F6BB62E0}" type="presOf" srcId="{BCECAA03-AA2B-4271-8F10-B4E10523B5AC}" destId="{76207936-B349-42B0-BE1F-4B5E62961CF1}" srcOrd="0" destOrd="0" presId="urn:microsoft.com/office/officeart/2008/layout/VerticalCurvedList"/>
    <dgm:cxn modelId="{201B6325-5C38-4E60-BB1A-264F8EB9AF08}" type="presOf" srcId="{4AB10D90-4F88-4B91-A3D9-44E743B71914}" destId="{9C15CA35-7A86-4FB7-B091-85B4BDCA838E}" srcOrd="0" destOrd="0" presId="urn:microsoft.com/office/officeart/2008/layout/VerticalCurvedList"/>
    <dgm:cxn modelId="{9CC250EA-D308-4B74-ABA3-7E7A9ABB3FCE}" srcId="{BCECAA03-AA2B-4271-8F10-B4E10523B5AC}" destId="{44EDF753-F895-4ECA-A06B-FB1D1435B887}" srcOrd="1" destOrd="0" parTransId="{15848771-105D-49F3-BD10-54172BD82040}" sibTransId="{6C6881DC-8C60-4552-83FF-7F352DA43C3B}"/>
    <dgm:cxn modelId="{E2BE9BE1-5435-4BF6-9396-42E4CF657F4C}" type="presOf" srcId="{44EDF753-F895-4ECA-A06B-FB1D1435B887}" destId="{097F71AC-B8F8-4D29-80F9-D69C97A7C94E}" srcOrd="0" destOrd="0" presId="urn:microsoft.com/office/officeart/2008/layout/VerticalCurvedList"/>
    <dgm:cxn modelId="{A7C80F7E-10A1-4296-AD38-13B1C08DD89A}" type="presOf" srcId="{5E3647C9-CCA5-43D2-A8A3-60E32C46B647}" destId="{7468C9D7-3C4A-4894-87AC-AD561C8A32FE}" srcOrd="0" destOrd="0" presId="urn:microsoft.com/office/officeart/2008/layout/VerticalCurvedList"/>
    <dgm:cxn modelId="{E0413F62-09E1-417E-87BF-D6CAF1E0B397}" srcId="{BCECAA03-AA2B-4271-8F10-B4E10523B5AC}" destId="{5E3647C9-CCA5-43D2-A8A3-60E32C46B647}" srcOrd="0" destOrd="0" parTransId="{FFA71A58-265F-4DE9-B65C-20B9AE268453}" sibTransId="{4AB10D90-4F88-4B91-A3D9-44E743B71914}"/>
    <dgm:cxn modelId="{9BB88167-725C-43C1-8097-9633CCBD7E41}" type="presParOf" srcId="{76207936-B349-42B0-BE1F-4B5E62961CF1}" destId="{4BCE71E2-927F-40B2-B907-C0E6F1D647DE}" srcOrd="0" destOrd="0" presId="urn:microsoft.com/office/officeart/2008/layout/VerticalCurvedList"/>
    <dgm:cxn modelId="{EAC088A4-843D-45A7-8AF1-1CCDE3D61CC5}" type="presParOf" srcId="{4BCE71E2-927F-40B2-B907-C0E6F1D647DE}" destId="{8A2F13D2-5034-435D-B3D5-A8F071571607}" srcOrd="0" destOrd="0" presId="urn:microsoft.com/office/officeart/2008/layout/VerticalCurvedList"/>
    <dgm:cxn modelId="{9ABEED6F-94A1-444F-9F22-2E3FC5647211}" type="presParOf" srcId="{8A2F13D2-5034-435D-B3D5-A8F071571607}" destId="{3FB81099-985A-429F-95D8-A655C4F25A3B}" srcOrd="0" destOrd="0" presId="urn:microsoft.com/office/officeart/2008/layout/VerticalCurvedList"/>
    <dgm:cxn modelId="{EF026F29-23A3-45FB-9962-A4CE2E6ACF00}" type="presParOf" srcId="{8A2F13D2-5034-435D-B3D5-A8F071571607}" destId="{9C15CA35-7A86-4FB7-B091-85B4BDCA838E}" srcOrd="1" destOrd="0" presId="urn:microsoft.com/office/officeart/2008/layout/VerticalCurvedList"/>
    <dgm:cxn modelId="{F6170291-E1C8-4847-B067-598DD106FDF7}" type="presParOf" srcId="{8A2F13D2-5034-435D-B3D5-A8F071571607}" destId="{54DC7155-1DB4-4853-BBF2-502E5D72B00A}" srcOrd="2" destOrd="0" presId="urn:microsoft.com/office/officeart/2008/layout/VerticalCurvedList"/>
    <dgm:cxn modelId="{5C988F2B-5C14-4DE9-B2A8-BFD349E74887}" type="presParOf" srcId="{8A2F13D2-5034-435D-B3D5-A8F071571607}" destId="{7BBF41D1-1E39-450B-876C-26567D4C3921}" srcOrd="3" destOrd="0" presId="urn:microsoft.com/office/officeart/2008/layout/VerticalCurvedList"/>
    <dgm:cxn modelId="{8BC22A50-A175-4255-AC81-630440F3C1F4}" type="presParOf" srcId="{4BCE71E2-927F-40B2-B907-C0E6F1D647DE}" destId="{7468C9D7-3C4A-4894-87AC-AD561C8A32FE}" srcOrd="1" destOrd="0" presId="urn:microsoft.com/office/officeart/2008/layout/VerticalCurvedList"/>
    <dgm:cxn modelId="{EA7735B6-108D-4CB0-80A4-F0ACA1A27DB4}" type="presParOf" srcId="{4BCE71E2-927F-40B2-B907-C0E6F1D647DE}" destId="{1D235BCB-35D6-4D11-B37B-F1B09DA68248}" srcOrd="2" destOrd="0" presId="urn:microsoft.com/office/officeart/2008/layout/VerticalCurvedList"/>
    <dgm:cxn modelId="{CB9996FE-1414-474C-B87A-A8A0FA4D41CC}" type="presParOf" srcId="{1D235BCB-35D6-4D11-B37B-F1B09DA68248}" destId="{415FE3F9-B12A-462B-8127-25F6AF546532}" srcOrd="0" destOrd="0" presId="urn:microsoft.com/office/officeart/2008/layout/VerticalCurvedList"/>
    <dgm:cxn modelId="{C6B465F9-EBC2-4EF2-9544-BA659ED75F50}" type="presParOf" srcId="{4BCE71E2-927F-40B2-B907-C0E6F1D647DE}" destId="{097F71AC-B8F8-4D29-80F9-D69C97A7C94E}" srcOrd="3" destOrd="0" presId="urn:microsoft.com/office/officeart/2008/layout/VerticalCurvedList"/>
    <dgm:cxn modelId="{039B094A-70F5-402B-9011-F2CCC1404474}" type="presParOf" srcId="{4BCE71E2-927F-40B2-B907-C0E6F1D647DE}" destId="{F6E27851-55DB-45EC-87AA-67BCCEE6B6B0}" srcOrd="4" destOrd="0" presId="urn:microsoft.com/office/officeart/2008/layout/VerticalCurvedList"/>
    <dgm:cxn modelId="{E5BB3342-7795-40D0-82FE-886F220C3341}" type="presParOf" srcId="{F6E27851-55DB-45EC-87AA-67BCCEE6B6B0}" destId="{EEEAACDB-FC1F-4A22-961A-80276A490A3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BF156E-C687-416C-A529-BDE6E6DA8371}" type="doc">
      <dgm:prSet loTypeId="urn:microsoft.com/office/officeart/2008/layout/VerticalAccentList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46FBC0A1-D8BA-4066-A338-B8F125269C7E}">
      <dgm:prSet phldrT="[Текст]" custT="1"/>
      <dgm:spPr/>
      <dgm:t>
        <a:bodyPr/>
        <a:lstStyle/>
        <a:p>
          <a:r>
            <a:rPr lang="ru-RU" sz="2000" dirty="0"/>
            <a:t>определить изменение результативного показателя под воздействием одного или нескольких факторов (в абсолютном измерении), то есть определить, на сколько единиц изменяется величина результативного показателя при изменении факторного на единицу;</a:t>
          </a:r>
        </a:p>
      </dgm:t>
    </dgm:pt>
    <dgm:pt modelId="{9DFEF11C-B792-4E4E-A87B-D96F2441B028}" type="parTrans" cxnId="{63AB6104-BFAF-48AA-A272-A6BF3EF79D84}">
      <dgm:prSet/>
      <dgm:spPr/>
      <dgm:t>
        <a:bodyPr/>
        <a:lstStyle/>
        <a:p>
          <a:endParaRPr lang="ru-RU"/>
        </a:p>
      </dgm:t>
    </dgm:pt>
    <dgm:pt modelId="{A824C266-351F-4045-9F1D-703ECD1F1654}" type="sibTrans" cxnId="{63AB6104-BFAF-48AA-A272-A6BF3EF79D84}">
      <dgm:prSet/>
      <dgm:spPr/>
      <dgm:t>
        <a:bodyPr/>
        <a:lstStyle/>
        <a:p>
          <a:endParaRPr lang="ru-RU"/>
        </a:p>
      </dgm:t>
    </dgm:pt>
    <dgm:pt modelId="{F9319AFA-2F05-48C0-88EC-0BC3FF61EE89}">
      <dgm:prSet phldrT="[Текст]" phldr="1" custT="1"/>
      <dgm:spPr/>
      <dgm:t>
        <a:bodyPr/>
        <a:lstStyle/>
        <a:p>
          <a:endParaRPr lang="ru-RU" sz="800" dirty="0"/>
        </a:p>
      </dgm:t>
    </dgm:pt>
    <dgm:pt modelId="{42B627F3-49BE-498A-AABF-1299CBC4F410}" type="parTrans" cxnId="{6AD107BD-D534-4AF0-89CD-10878578428C}">
      <dgm:prSet/>
      <dgm:spPr/>
      <dgm:t>
        <a:bodyPr/>
        <a:lstStyle/>
        <a:p>
          <a:endParaRPr lang="ru-RU"/>
        </a:p>
      </dgm:t>
    </dgm:pt>
    <dgm:pt modelId="{8C8FC919-5618-4736-8494-205A3C21A6A9}" type="sibTrans" cxnId="{6AD107BD-D534-4AF0-89CD-10878578428C}">
      <dgm:prSet/>
      <dgm:spPr/>
      <dgm:t>
        <a:bodyPr/>
        <a:lstStyle/>
        <a:p>
          <a:endParaRPr lang="ru-RU"/>
        </a:p>
      </dgm:t>
    </dgm:pt>
    <dgm:pt modelId="{3F6F8083-5EFB-4456-8802-7E92580C5517}">
      <dgm:prSet phldrT="[Текст]" custT="1"/>
      <dgm:spPr/>
      <dgm:t>
        <a:bodyPr/>
        <a:lstStyle/>
        <a:p>
          <a:r>
            <a:rPr lang="ru-RU" sz="2400" dirty="0"/>
            <a:t>установить относительную степень зависимости результативного показателя от каждого фактора.</a:t>
          </a:r>
        </a:p>
      </dgm:t>
    </dgm:pt>
    <dgm:pt modelId="{2D5CDEBA-0849-4F6E-9C09-ED152C63DCC3}" type="parTrans" cxnId="{BF0C05BB-15F1-433F-923A-F529D7C4FE7E}">
      <dgm:prSet/>
      <dgm:spPr/>
      <dgm:t>
        <a:bodyPr/>
        <a:lstStyle/>
        <a:p>
          <a:endParaRPr lang="ru-RU"/>
        </a:p>
      </dgm:t>
    </dgm:pt>
    <dgm:pt modelId="{E2DB1FD9-D105-4E2A-B7A3-F7A360257E62}" type="sibTrans" cxnId="{BF0C05BB-15F1-433F-923A-F529D7C4FE7E}">
      <dgm:prSet/>
      <dgm:spPr/>
      <dgm:t>
        <a:bodyPr/>
        <a:lstStyle/>
        <a:p>
          <a:endParaRPr lang="ru-RU"/>
        </a:p>
      </dgm:t>
    </dgm:pt>
    <dgm:pt modelId="{B5710A50-61AB-45EE-9E32-EB68D4BC3E0B}">
      <dgm:prSet phldrT="[Текст]" phldr="1" custT="1"/>
      <dgm:spPr/>
      <dgm:t>
        <a:bodyPr/>
        <a:lstStyle/>
        <a:p>
          <a:endParaRPr lang="ru-RU" sz="800" dirty="0"/>
        </a:p>
      </dgm:t>
    </dgm:pt>
    <dgm:pt modelId="{96E472EF-D59A-4EBF-9348-B5961C97C8CB}" type="sibTrans" cxnId="{60937BB5-46CC-49FD-88EF-D404F310C235}">
      <dgm:prSet/>
      <dgm:spPr/>
      <dgm:t>
        <a:bodyPr/>
        <a:lstStyle/>
        <a:p>
          <a:endParaRPr lang="ru-RU"/>
        </a:p>
      </dgm:t>
    </dgm:pt>
    <dgm:pt modelId="{4097E375-F6F4-494E-8FD6-499520D0EF1F}" type="parTrans" cxnId="{60937BB5-46CC-49FD-88EF-D404F310C235}">
      <dgm:prSet/>
      <dgm:spPr/>
      <dgm:t>
        <a:bodyPr/>
        <a:lstStyle/>
        <a:p>
          <a:endParaRPr lang="ru-RU"/>
        </a:p>
      </dgm:t>
    </dgm:pt>
    <dgm:pt modelId="{2A563773-81CA-49E1-B773-DB010220A2C3}" type="pres">
      <dgm:prSet presAssocID="{8ABF156E-C687-416C-A529-BDE6E6DA837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48E8B0E8-46A5-4F8F-AB62-62EF29D83D68}" type="pres">
      <dgm:prSet presAssocID="{B5710A50-61AB-45EE-9E32-EB68D4BC3E0B}" presName="parenttextcomposite" presStyleCnt="0"/>
      <dgm:spPr/>
    </dgm:pt>
    <dgm:pt modelId="{B61E411F-8248-45B6-BECE-F88A9CE80C43}" type="pres">
      <dgm:prSet presAssocID="{B5710A50-61AB-45EE-9E32-EB68D4BC3E0B}" presName="parenttext" presStyleLbl="revTx" presStyleIdx="0" presStyleCnt="2" custScaleY="31549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525E5A-489D-479F-97B0-32B046C13FA1}" type="pres">
      <dgm:prSet presAssocID="{B5710A50-61AB-45EE-9E32-EB68D4BC3E0B}" presName="composite" presStyleCnt="0"/>
      <dgm:spPr/>
    </dgm:pt>
    <dgm:pt modelId="{53983D5D-1467-458D-9C84-5F4EDCCEFB4A}" type="pres">
      <dgm:prSet presAssocID="{B5710A50-61AB-45EE-9E32-EB68D4BC3E0B}" presName="chevron1" presStyleLbl="alignNode1" presStyleIdx="0" presStyleCnt="14"/>
      <dgm:spPr/>
    </dgm:pt>
    <dgm:pt modelId="{09EEDBFA-8275-4F19-8DEF-86C5308B107C}" type="pres">
      <dgm:prSet presAssocID="{B5710A50-61AB-45EE-9E32-EB68D4BC3E0B}" presName="chevron2" presStyleLbl="alignNode1" presStyleIdx="1" presStyleCnt="14"/>
      <dgm:spPr/>
    </dgm:pt>
    <dgm:pt modelId="{87FF3B31-E871-4A76-B682-7B7A6B5AD721}" type="pres">
      <dgm:prSet presAssocID="{B5710A50-61AB-45EE-9E32-EB68D4BC3E0B}" presName="chevron3" presStyleLbl="alignNode1" presStyleIdx="2" presStyleCnt="14"/>
      <dgm:spPr/>
    </dgm:pt>
    <dgm:pt modelId="{A3E149A9-8B6F-4A1D-9C37-A6539CFDD184}" type="pres">
      <dgm:prSet presAssocID="{B5710A50-61AB-45EE-9E32-EB68D4BC3E0B}" presName="chevron4" presStyleLbl="alignNode1" presStyleIdx="3" presStyleCnt="14"/>
      <dgm:spPr/>
    </dgm:pt>
    <dgm:pt modelId="{761CED7B-03B2-4BA3-8094-1E63B9E4CFAF}" type="pres">
      <dgm:prSet presAssocID="{B5710A50-61AB-45EE-9E32-EB68D4BC3E0B}" presName="chevron5" presStyleLbl="alignNode1" presStyleIdx="4" presStyleCnt="14"/>
      <dgm:spPr/>
    </dgm:pt>
    <dgm:pt modelId="{996D63E4-4BB9-411B-8F5C-9C8D30FEE329}" type="pres">
      <dgm:prSet presAssocID="{B5710A50-61AB-45EE-9E32-EB68D4BC3E0B}" presName="chevron6" presStyleLbl="alignNode1" presStyleIdx="5" presStyleCnt="14"/>
      <dgm:spPr/>
    </dgm:pt>
    <dgm:pt modelId="{588366E8-7F9A-4608-AE75-46827631D4CB}" type="pres">
      <dgm:prSet presAssocID="{B5710A50-61AB-45EE-9E32-EB68D4BC3E0B}" presName="chevron7" presStyleLbl="alignNode1" presStyleIdx="6" presStyleCnt="14"/>
      <dgm:spPr/>
    </dgm:pt>
    <dgm:pt modelId="{F6F445E0-C6C8-4FFC-B940-8F0E27223CE6}" type="pres">
      <dgm:prSet presAssocID="{B5710A50-61AB-45EE-9E32-EB68D4BC3E0B}" presName="childtext" presStyleLbl="solidFgAcc1" presStyleIdx="0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225AF4-2217-4B4D-85CD-E87B97B8537D}" type="pres">
      <dgm:prSet presAssocID="{96E472EF-D59A-4EBF-9348-B5961C97C8CB}" presName="sibTrans" presStyleCnt="0"/>
      <dgm:spPr/>
    </dgm:pt>
    <dgm:pt modelId="{CB10A233-7BBE-40C6-AF6A-2A7EC18C19C3}" type="pres">
      <dgm:prSet presAssocID="{F9319AFA-2F05-48C0-88EC-0BC3FF61EE89}" presName="parenttextcomposite" presStyleCnt="0"/>
      <dgm:spPr/>
    </dgm:pt>
    <dgm:pt modelId="{F27C8BF7-7B3B-419F-87CF-6E2414B9040B}" type="pres">
      <dgm:prSet presAssocID="{F9319AFA-2F05-48C0-88EC-0BC3FF61EE89}" presName="parenttext" presStyleLbl="revTx" presStyleIdx="1" presStyleCnt="2" custScaleY="4667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54533-7226-496E-8CE1-488C77602AA7}" type="pres">
      <dgm:prSet presAssocID="{F9319AFA-2F05-48C0-88EC-0BC3FF61EE89}" presName="composite" presStyleCnt="0"/>
      <dgm:spPr/>
    </dgm:pt>
    <dgm:pt modelId="{4205F798-360C-41B0-B51E-991A6B349A67}" type="pres">
      <dgm:prSet presAssocID="{F9319AFA-2F05-48C0-88EC-0BC3FF61EE89}" presName="chevron1" presStyleLbl="alignNode1" presStyleIdx="7" presStyleCnt="14"/>
      <dgm:spPr/>
    </dgm:pt>
    <dgm:pt modelId="{D0E19F8E-0AB5-4243-B256-6218B166C13D}" type="pres">
      <dgm:prSet presAssocID="{F9319AFA-2F05-48C0-88EC-0BC3FF61EE89}" presName="chevron2" presStyleLbl="alignNode1" presStyleIdx="8" presStyleCnt="14"/>
      <dgm:spPr/>
    </dgm:pt>
    <dgm:pt modelId="{DE6AACE8-A4F2-4924-A7EC-FE18F46D99ED}" type="pres">
      <dgm:prSet presAssocID="{F9319AFA-2F05-48C0-88EC-0BC3FF61EE89}" presName="chevron3" presStyleLbl="alignNode1" presStyleIdx="9" presStyleCnt="14"/>
      <dgm:spPr/>
    </dgm:pt>
    <dgm:pt modelId="{096689EF-F8C8-43D3-87AD-AB5C586DC2B0}" type="pres">
      <dgm:prSet presAssocID="{F9319AFA-2F05-48C0-88EC-0BC3FF61EE89}" presName="chevron4" presStyleLbl="alignNode1" presStyleIdx="10" presStyleCnt="14"/>
      <dgm:spPr/>
    </dgm:pt>
    <dgm:pt modelId="{C0DC2118-B405-45F9-9083-5D22E8539035}" type="pres">
      <dgm:prSet presAssocID="{F9319AFA-2F05-48C0-88EC-0BC3FF61EE89}" presName="chevron5" presStyleLbl="alignNode1" presStyleIdx="11" presStyleCnt="14"/>
      <dgm:spPr/>
    </dgm:pt>
    <dgm:pt modelId="{536C29C5-5E11-42A2-9B8C-64AD9EA0E357}" type="pres">
      <dgm:prSet presAssocID="{F9319AFA-2F05-48C0-88EC-0BC3FF61EE89}" presName="chevron6" presStyleLbl="alignNode1" presStyleIdx="12" presStyleCnt="14"/>
      <dgm:spPr/>
    </dgm:pt>
    <dgm:pt modelId="{18592AAF-55AD-473F-AFE6-E8DE31CC5F81}" type="pres">
      <dgm:prSet presAssocID="{F9319AFA-2F05-48C0-88EC-0BC3FF61EE89}" presName="chevron7" presStyleLbl="alignNode1" presStyleIdx="13" presStyleCnt="14"/>
      <dgm:spPr/>
    </dgm:pt>
    <dgm:pt modelId="{E427FD60-6627-4184-A1BF-0193B78FE49F}" type="pres">
      <dgm:prSet presAssocID="{F9319AFA-2F05-48C0-88EC-0BC3FF61EE89}" presName="childtext" presStyleLbl="solidFgAcc1" presStyleIdx="1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F3DE65-8937-473B-8F5F-EE8482A0B726}" type="presOf" srcId="{3F6F8083-5EFB-4456-8802-7E92580C5517}" destId="{E427FD60-6627-4184-A1BF-0193B78FE49F}" srcOrd="0" destOrd="0" presId="urn:microsoft.com/office/officeart/2008/layout/VerticalAccentList"/>
    <dgm:cxn modelId="{60937BB5-46CC-49FD-88EF-D404F310C235}" srcId="{8ABF156E-C687-416C-A529-BDE6E6DA8371}" destId="{B5710A50-61AB-45EE-9E32-EB68D4BC3E0B}" srcOrd="0" destOrd="0" parTransId="{4097E375-F6F4-494E-8FD6-499520D0EF1F}" sibTransId="{96E472EF-D59A-4EBF-9348-B5961C97C8CB}"/>
    <dgm:cxn modelId="{6AD107BD-D534-4AF0-89CD-10878578428C}" srcId="{8ABF156E-C687-416C-A529-BDE6E6DA8371}" destId="{F9319AFA-2F05-48C0-88EC-0BC3FF61EE89}" srcOrd="1" destOrd="0" parTransId="{42B627F3-49BE-498A-AABF-1299CBC4F410}" sibTransId="{8C8FC919-5618-4736-8494-205A3C21A6A9}"/>
    <dgm:cxn modelId="{63AB6104-BFAF-48AA-A272-A6BF3EF79D84}" srcId="{B5710A50-61AB-45EE-9E32-EB68D4BC3E0B}" destId="{46FBC0A1-D8BA-4066-A338-B8F125269C7E}" srcOrd="0" destOrd="0" parTransId="{9DFEF11C-B792-4E4E-A87B-D96F2441B028}" sibTransId="{A824C266-351F-4045-9F1D-703ECD1F1654}"/>
    <dgm:cxn modelId="{BF0C05BB-15F1-433F-923A-F529D7C4FE7E}" srcId="{F9319AFA-2F05-48C0-88EC-0BC3FF61EE89}" destId="{3F6F8083-5EFB-4456-8802-7E92580C5517}" srcOrd="0" destOrd="0" parTransId="{2D5CDEBA-0849-4F6E-9C09-ED152C63DCC3}" sibTransId="{E2DB1FD9-D105-4E2A-B7A3-F7A360257E62}"/>
    <dgm:cxn modelId="{50ADCC9C-CC82-4BD8-B2B3-CD0CDF164710}" type="presOf" srcId="{F9319AFA-2F05-48C0-88EC-0BC3FF61EE89}" destId="{F27C8BF7-7B3B-419F-87CF-6E2414B9040B}" srcOrd="0" destOrd="0" presId="urn:microsoft.com/office/officeart/2008/layout/VerticalAccentList"/>
    <dgm:cxn modelId="{85095FEE-47B8-4E86-899D-C501FA4ACB36}" type="presOf" srcId="{B5710A50-61AB-45EE-9E32-EB68D4BC3E0B}" destId="{B61E411F-8248-45B6-BECE-F88A9CE80C43}" srcOrd="0" destOrd="0" presId="urn:microsoft.com/office/officeart/2008/layout/VerticalAccentList"/>
    <dgm:cxn modelId="{16C7E76A-1C22-41A3-B5D4-F2879D10DF97}" type="presOf" srcId="{8ABF156E-C687-416C-A529-BDE6E6DA8371}" destId="{2A563773-81CA-49E1-B773-DB010220A2C3}" srcOrd="0" destOrd="0" presId="urn:microsoft.com/office/officeart/2008/layout/VerticalAccentList"/>
    <dgm:cxn modelId="{8C60FAAB-E1D5-49C8-AFAF-16A8DE0C82E8}" type="presOf" srcId="{46FBC0A1-D8BA-4066-A338-B8F125269C7E}" destId="{F6F445E0-C6C8-4FFC-B940-8F0E27223CE6}" srcOrd="0" destOrd="0" presId="urn:microsoft.com/office/officeart/2008/layout/VerticalAccentList"/>
    <dgm:cxn modelId="{5C19009A-95F6-4F43-9F7F-D6C7B47C4627}" type="presParOf" srcId="{2A563773-81CA-49E1-B773-DB010220A2C3}" destId="{48E8B0E8-46A5-4F8F-AB62-62EF29D83D68}" srcOrd="0" destOrd="0" presId="urn:microsoft.com/office/officeart/2008/layout/VerticalAccentList"/>
    <dgm:cxn modelId="{84128D0F-FFD0-4169-93D9-B213DCCB0898}" type="presParOf" srcId="{48E8B0E8-46A5-4F8F-AB62-62EF29D83D68}" destId="{B61E411F-8248-45B6-BECE-F88A9CE80C43}" srcOrd="0" destOrd="0" presId="urn:microsoft.com/office/officeart/2008/layout/VerticalAccentList"/>
    <dgm:cxn modelId="{040992AD-6E9A-417A-9429-C8646ABA0F06}" type="presParOf" srcId="{2A563773-81CA-49E1-B773-DB010220A2C3}" destId="{8A525E5A-489D-479F-97B0-32B046C13FA1}" srcOrd="1" destOrd="0" presId="urn:microsoft.com/office/officeart/2008/layout/VerticalAccentList"/>
    <dgm:cxn modelId="{C3DE652C-FE0D-4EDE-ACA4-7A0A6E0F4449}" type="presParOf" srcId="{8A525E5A-489D-479F-97B0-32B046C13FA1}" destId="{53983D5D-1467-458D-9C84-5F4EDCCEFB4A}" srcOrd="0" destOrd="0" presId="urn:microsoft.com/office/officeart/2008/layout/VerticalAccentList"/>
    <dgm:cxn modelId="{E174ED94-9F2E-4B8D-A1F0-99DB6665F402}" type="presParOf" srcId="{8A525E5A-489D-479F-97B0-32B046C13FA1}" destId="{09EEDBFA-8275-4F19-8DEF-86C5308B107C}" srcOrd="1" destOrd="0" presId="urn:microsoft.com/office/officeart/2008/layout/VerticalAccentList"/>
    <dgm:cxn modelId="{67A71137-3FAF-4CEA-B004-7A1B411E41C4}" type="presParOf" srcId="{8A525E5A-489D-479F-97B0-32B046C13FA1}" destId="{87FF3B31-E871-4A76-B682-7B7A6B5AD721}" srcOrd="2" destOrd="0" presId="urn:microsoft.com/office/officeart/2008/layout/VerticalAccentList"/>
    <dgm:cxn modelId="{1B4C12C4-F1C0-4122-9FF3-F2A02E5C19CA}" type="presParOf" srcId="{8A525E5A-489D-479F-97B0-32B046C13FA1}" destId="{A3E149A9-8B6F-4A1D-9C37-A6539CFDD184}" srcOrd="3" destOrd="0" presId="urn:microsoft.com/office/officeart/2008/layout/VerticalAccentList"/>
    <dgm:cxn modelId="{36FC2520-9B14-4D5D-8E08-9C6A3793D120}" type="presParOf" srcId="{8A525E5A-489D-479F-97B0-32B046C13FA1}" destId="{761CED7B-03B2-4BA3-8094-1E63B9E4CFAF}" srcOrd="4" destOrd="0" presId="urn:microsoft.com/office/officeart/2008/layout/VerticalAccentList"/>
    <dgm:cxn modelId="{ED1F412A-01E8-46E7-89D3-2D439A352B96}" type="presParOf" srcId="{8A525E5A-489D-479F-97B0-32B046C13FA1}" destId="{996D63E4-4BB9-411B-8F5C-9C8D30FEE329}" srcOrd="5" destOrd="0" presId="urn:microsoft.com/office/officeart/2008/layout/VerticalAccentList"/>
    <dgm:cxn modelId="{61FB752B-9381-427B-8158-8CA99044635B}" type="presParOf" srcId="{8A525E5A-489D-479F-97B0-32B046C13FA1}" destId="{588366E8-7F9A-4608-AE75-46827631D4CB}" srcOrd="6" destOrd="0" presId="urn:microsoft.com/office/officeart/2008/layout/VerticalAccentList"/>
    <dgm:cxn modelId="{0A7D0B00-FBFB-41A3-AFD2-967F49ED7559}" type="presParOf" srcId="{8A525E5A-489D-479F-97B0-32B046C13FA1}" destId="{F6F445E0-C6C8-4FFC-B940-8F0E27223CE6}" srcOrd="7" destOrd="0" presId="urn:microsoft.com/office/officeart/2008/layout/VerticalAccentList"/>
    <dgm:cxn modelId="{FE0C843C-3234-42FF-A6AE-68879D95E16E}" type="presParOf" srcId="{2A563773-81CA-49E1-B773-DB010220A2C3}" destId="{CC225AF4-2217-4B4D-85CD-E87B97B8537D}" srcOrd="2" destOrd="0" presId="urn:microsoft.com/office/officeart/2008/layout/VerticalAccentList"/>
    <dgm:cxn modelId="{2680D597-463C-4439-BCF1-1EF8539CA024}" type="presParOf" srcId="{2A563773-81CA-49E1-B773-DB010220A2C3}" destId="{CB10A233-7BBE-40C6-AF6A-2A7EC18C19C3}" srcOrd="3" destOrd="0" presId="urn:microsoft.com/office/officeart/2008/layout/VerticalAccentList"/>
    <dgm:cxn modelId="{0D64EEC7-DC2C-4D82-85A2-87AC8D0CA8B3}" type="presParOf" srcId="{CB10A233-7BBE-40C6-AF6A-2A7EC18C19C3}" destId="{F27C8BF7-7B3B-419F-87CF-6E2414B9040B}" srcOrd="0" destOrd="0" presId="urn:microsoft.com/office/officeart/2008/layout/VerticalAccentList"/>
    <dgm:cxn modelId="{374ACB38-7994-47FE-A433-4817A28B17CA}" type="presParOf" srcId="{2A563773-81CA-49E1-B773-DB010220A2C3}" destId="{3D954533-7226-496E-8CE1-488C77602AA7}" srcOrd="4" destOrd="0" presId="urn:microsoft.com/office/officeart/2008/layout/VerticalAccentList"/>
    <dgm:cxn modelId="{0620BB15-F4E3-4B02-86DB-CF89CC572252}" type="presParOf" srcId="{3D954533-7226-496E-8CE1-488C77602AA7}" destId="{4205F798-360C-41B0-B51E-991A6B349A67}" srcOrd="0" destOrd="0" presId="urn:microsoft.com/office/officeart/2008/layout/VerticalAccentList"/>
    <dgm:cxn modelId="{FFA69DE2-DAF5-42DE-A2C0-63EEB58356B5}" type="presParOf" srcId="{3D954533-7226-496E-8CE1-488C77602AA7}" destId="{D0E19F8E-0AB5-4243-B256-6218B166C13D}" srcOrd="1" destOrd="0" presId="urn:microsoft.com/office/officeart/2008/layout/VerticalAccentList"/>
    <dgm:cxn modelId="{DB02EEFF-C2C2-4DFB-BC2B-401BEB86C439}" type="presParOf" srcId="{3D954533-7226-496E-8CE1-488C77602AA7}" destId="{DE6AACE8-A4F2-4924-A7EC-FE18F46D99ED}" srcOrd="2" destOrd="0" presId="urn:microsoft.com/office/officeart/2008/layout/VerticalAccentList"/>
    <dgm:cxn modelId="{1DB83672-A526-48BA-8EDB-8543A8501B40}" type="presParOf" srcId="{3D954533-7226-496E-8CE1-488C77602AA7}" destId="{096689EF-F8C8-43D3-87AD-AB5C586DC2B0}" srcOrd="3" destOrd="0" presId="urn:microsoft.com/office/officeart/2008/layout/VerticalAccentList"/>
    <dgm:cxn modelId="{FD7D9FA9-4494-40FB-8C79-005407E29930}" type="presParOf" srcId="{3D954533-7226-496E-8CE1-488C77602AA7}" destId="{C0DC2118-B405-45F9-9083-5D22E8539035}" srcOrd="4" destOrd="0" presId="urn:microsoft.com/office/officeart/2008/layout/VerticalAccentList"/>
    <dgm:cxn modelId="{0BE2D1AA-6122-4F31-9954-D1481421819E}" type="presParOf" srcId="{3D954533-7226-496E-8CE1-488C77602AA7}" destId="{536C29C5-5E11-42A2-9B8C-64AD9EA0E357}" srcOrd="5" destOrd="0" presId="urn:microsoft.com/office/officeart/2008/layout/VerticalAccentList"/>
    <dgm:cxn modelId="{17DA312E-7163-41BB-8778-9031DA2E62DA}" type="presParOf" srcId="{3D954533-7226-496E-8CE1-488C77602AA7}" destId="{18592AAF-55AD-473F-AFE6-E8DE31CC5F81}" srcOrd="6" destOrd="0" presId="urn:microsoft.com/office/officeart/2008/layout/VerticalAccentList"/>
    <dgm:cxn modelId="{944A4944-0000-428D-840E-8A338EC7A9E1}" type="presParOf" srcId="{3D954533-7226-496E-8CE1-488C77602AA7}" destId="{E427FD60-6627-4184-A1BF-0193B78FE49F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DB32464-B9BC-4F08-BECB-EA416A54379D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x-none"/>
        </a:p>
      </dgm:t>
    </dgm:pt>
    <dgm:pt modelId="{62DD9BC0-6FE7-45D1-9C01-75C0707F8C7E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Корреляционная (стохастическая) связь - это неполная, вероятностная зависимость между показателями, которая проявляется только в массе наблюдений. </a:t>
          </a:r>
          <a:endParaRPr lang="x-none" dirty="0"/>
        </a:p>
      </dgm:t>
    </dgm:pt>
    <dgm:pt modelId="{2C1D6EEE-DABE-44D0-9660-87D1EB598C90}" type="parTrans" cxnId="{53574638-B92A-4031-BD2D-9F5E55950032}">
      <dgm:prSet/>
      <dgm:spPr/>
      <dgm:t>
        <a:bodyPr/>
        <a:lstStyle/>
        <a:p>
          <a:endParaRPr lang="x-none"/>
        </a:p>
      </dgm:t>
    </dgm:pt>
    <dgm:pt modelId="{7F0D74C3-062D-4646-BA40-09907B608B3F}" type="sibTrans" cxnId="{53574638-B92A-4031-BD2D-9F5E55950032}">
      <dgm:prSet/>
      <dgm:spPr/>
      <dgm:t>
        <a:bodyPr/>
        <a:lstStyle/>
        <a:p>
          <a:endParaRPr lang="x-none"/>
        </a:p>
      </dgm:t>
    </dgm:pt>
    <dgm:pt modelId="{3E77AE7D-12B0-4AC6-BD07-66B2CA19B07C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Условия применения корреляционного анализа является наличие большого массива данных и данные должны иметь количественное измерение</a:t>
          </a:r>
        </a:p>
      </dgm:t>
    </dgm:pt>
    <dgm:pt modelId="{7D7151C5-A1D7-4077-9848-64FEFA35A3A5}" type="parTrans" cxnId="{3F229F98-E195-44EC-B00F-5D928C752BB9}">
      <dgm:prSet/>
      <dgm:spPr/>
      <dgm:t>
        <a:bodyPr/>
        <a:lstStyle/>
        <a:p>
          <a:endParaRPr lang="x-none"/>
        </a:p>
      </dgm:t>
    </dgm:pt>
    <dgm:pt modelId="{F30505AB-78A2-4A62-9A8A-F37FB6932CFF}" type="sibTrans" cxnId="{3F229F98-E195-44EC-B00F-5D928C752BB9}">
      <dgm:prSet/>
      <dgm:spPr/>
      <dgm:t>
        <a:bodyPr/>
        <a:lstStyle/>
        <a:p>
          <a:endParaRPr lang="x-none"/>
        </a:p>
      </dgm:t>
    </dgm:pt>
    <dgm:pt modelId="{7F0142C7-D286-433D-85FE-0087F22BAFB0}" type="pres">
      <dgm:prSet presAssocID="{6DB32464-B9BC-4F08-BECB-EA416A5437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C6DA1E8-E08B-48DA-BD24-3032D579FB83}" type="pres">
      <dgm:prSet presAssocID="{6DB32464-B9BC-4F08-BECB-EA416A54379D}" presName="Name1" presStyleCnt="0"/>
      <dgm:spPr/>
    </dgm:pt>
    <dgm:pt modelId="{18AD57AB-98DD-4EC0-8475-518F391480C0}" type="pres">
      <dgm:prSet presAssocID="{6DB32464-B9BC-4F08-BECB-EA416A54379D}" presName="cycle" presStyleCnt="0"/>
      <dgm:spPr/>
    </dgm:pt>
    <dgm:pt modelId="{855B3A78-4046-49CF-9F63-07FAD76EE886}" type="pres">
      <dgm:prSet presAssocID="{6DB32464-B9BC-4F08-BECB-EA416A54379D}" presName="srcNode" presStyleLbl="node1" presStyleIdx="0" presStyleCnt="2"/>
      <dgm:spPr/>
    </dgm:pt>
    <dgm:pt modelId="{34CE9C1A-1132-4694-A3B0-40BB14B21E32}" type="pres">
      <dgm:prSet presAssocID="{6DB32464-B9BC-4F08-BECB-EA416A54379D}" presName="conn" presStyleLbl="parChTrans1D2" presStyleIdx="0" presStyleCnt="1"/>
      <dgm:spPr/>
      <dgm:t>
        <a:bodyPr/>
        <a:lstStyle/>
        <a:p>
          <a:endParaRPr lang="ru-RU"/>
        </a:p>
      </dgm:t>
    </dgm:pt>
    <dgm:pt modelId="{6F16F84E-939A-464E-9B0D-FCA7795BB910}" type="pres">
      <dgm:prSet presAssocID="{6DB32464-B9BC-4F08-BECB-EA416A54379D}" presName="extraNode" presStyleLbl="node1" presStyleIdx="0" presStyleCnt="2"/>
      <dgm:spPr/>
    </dgm:pt>
    <dgm:pt modelId="{F5A9DD75-7CAC-4BF9-8E8C-7E362BE44989}" type="pres">
      <dgm:prSet presAssocID="{6DB32464-B9BC-4F08-BECB-EA416A54379D}" presName="dstNode" presStyleLbl="node1" presStyleIdx="0" presStyleCnt="2"/>
      <dgm:spPr/>
    </dgm:pt>
    <dgm:pt modelId="{F48C934E-9C1A-45CC-8B8C-FE3D9AAC28EE}" type="pres">
      <dgm:prSet presAssocID="{62DD9BC0-6FE7-45D1-9C01-75C0707F8C7E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55529C-0D83-4525-9EAE-7891E3C9E0B9}" type="pres">
      <dgm:prSet presAssocID="{62DD9BC0-6FE7-45D1-9C01-75C0707F8C7E}" presName="accent_1" presStyleCnt="0"/>
      <dgm:spPr/>
    </dgm:pt>
    <dgm:pt modelId="{EF11A556-07EF-4D84-A10D-EEE3B2C13337}" type="pres">
      <dgm:prSet presAssocID="{62DD9BC0-6FE7-45D1-9C01-75C0707F8C7E}" presName="accentRepeatNode" presStyleLbl="solidFgAcc1" presStyleIdx="0" presStyleCnt="2"/>
      <dgm:spPr/>
    </dgm:pt>
    <dgm:pt modelId="{6ECBB877-D967-45B0-90D0-BF8540E5D9C4}" type="pres">
      <dgm:prSet presAssocID="{3E77AE7D-12B0-4AC6-BD07-66B2CA19B07C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F51D0B-4B2E-4A08-8120-50CB3A8A4E08}" type="pres">
      <dgm:prSet presAssocID="{3E77AE7D-12B0-4AC6-BD07-66B2CA19B07C}" presName="accent_2" presStyleCnt="0"/>
      <dgm:spPr/>
    </dgm:pt>
    <dgm:pt modelId="{A7B6E746-D951-497F-BADE-0F758F0C4430}" type="pres">
      <dgm:prSet presAssocID="{3E77AE7D-12B0-4AC6-BD07-66B2CA19B07C}" presName="accentRepeatNode" presStyleLbl="solidFgAcc1" presStyleIdx="1" presStyleCnt="2"/>
      <dgm:spPr/>
    </dgm:pt>
  </dgm:ptLst>
  <dgm:cxnLst>
    <dgm:cxn modelId="{53574638-B92A-4031-BD2D-9F5E55950032}" srcId="{6DB32464-B9BC-4F08-BECB-EA416A54379D}" destId="{62DD9BC0-6FE7-45D1-9C01-75C0707F8C7E}" srcOrd="0" destOrd="0" parTransId="{2C1D6EEE-DABE-44D0-9660-87D1EB598C90}" sibTransId="{7F0D74C3-062D-4646-BA40-09907B608B3F}"/>
    <dgm:cxn modelId="{575B052B-DEF5-41DB-A9B1-9A1781548A53}" type="presOf" srcId="{3E77AE7D-12B0-4AC6-BD07-66B2CA19B07C}" destId="{6ECBB877-D967-45B0-90D0-BF8540E5D9C4}" srcOrd="0" destOrd="0" presId="urn:microsoft.com/office/officeart/2008/layout/VerticalCurvedList"/>
    <dgm:cxn modelId="{591E9837-F92D-4C01-B9F4-763D5CDBEC23}" type="presOf" srcId="{62DD9BC0-6FE7-45D1-9C01-75C0707F8C7E}" destId="{F48C934E-9C1A-45CC-8B8C-FE3D9AAC28EE}" srcOrd="0" destOrd="0" presId="urn:microsoft.com/office/officeart/2008/layout/VerticalCurvedList"/>
    <dgm:cxn modelId="{C6E6BF1A-3A13-4F81-8D06-9B13570F4142}" type="presOf" srcId="{7F0D74C3-062D-4646-BA40-09907B608B3F}" destId="{34CE9C1A-1132-4694-A3B0-40BB14B21E32}" srcOrd="0" destOrd="0" presId="urn:microsoft.com/office/officeart/2008/layout/VerticalCurvedList"/>
    <dgm:cxn modelId="{3F229F98-E195-44EC-B00F-5D928C752BB9}" srcId="{6DB32464-B9BC-4F08-BECB-EA416A54379D}" destId="{3E77AE7D-12B0-4AC6-BD07-66B2CA19B07C}" srcOrd="1" destOrd="0" parTransId="{7D7151C5-A1D7-4077-9848-64FEFA35A3A5}" sibTransId="{F30505AB-78A2-4A62-9A8A-F37FB6932CFF}"/>
    <dgm:cxn modelId="{577D3DF8-97FA-4BE5-A804-940BBEC21392}" type="presOf" srcId="{6DB32464-B9BC-4F08-BECB-EA416A54379D}" destId="{7F0142C7-D286-433D-85FE-0087F22BAFB0}" srcOrd="0" destOrd="0" presId="urn:microsoft.com/office/officeart/2008/layout/VerticalCurvedList"/>
    <dgm:cxn modelId="{3E46AF04-5520-4F58-9901-9DD5AF6B995F}" type="presParOf" srcId="{7F0142C7-D286-433D-85FE-0087F22BAFB0}" destId="{4C6DA1E8-E08B-48DA-BD24-3032D579FB83}" srcOrd="0" destOrd="0" presId="urn:microsoft.com/office/officeart/2008/layout/VerticalCurvedList"/>
    <dgm:cxn modelId="{7C6E4CA8-BE29-47C0-9DFD-D4F7BDDE04DF}" type="presParOf" srcId="{4C6DA1E8-E08B-48DA-BD24-3032D579FB83}" destId="{18AD57AB-98DD-4EC0-8475-518F391480C0}" srcOrd="0" destOrd="0" presId="urn:microsoft.com/office/officeart/2008/layout/VerticalCurvedList"/>
    <dgm:cxn modelId="{F9756DFD-D3AF-4842-8793-97B70E4A435E}" type="presParOf" srcId="{18AD57AB-98DD-4EC0-8475-518F391480C0}" destId="{855B3A78-4046-49CF-9F63-07FAD76EE886}" srcOrd="0" destOrd="0" presId="urn:microsoft.com/office/officeart/2008/layout/VerticalCurvedList"/>
    <dgm:cxn modelId="{E947A352-BFFA-472D-BA3D-067902D32A8F}" type="presParOf" srcId="{18AD57AB-98DD-4EC0-8475-518F391480C0}" destId="{34CE9C1A-1132-4694-A3B0-40BB14B21E32}" srcOrd="1" destOrd="0" presId="urn:microsoft.com/office/officeart/2008/layout/VerticalCurvedList"/>
    <dgm:cxn modelId="{040A5260-828D-4869-AD17-04CEEDAE9C84}" type="presParOf" srcId="{18AD57AB-98DD-4EC0-8475-518F391480C0}" destId="{6F16F84E-939A-464E-9B0D-FCA7795BB910}" srcOrd="2" destOrd="0" presId="urn:microsoft.com/office/officeart/2008/layout/VerticalCurvedList"/>
    <dgm:cxn modelId="{462A7688-A7AC-4DA2-A120-1A14D7B37050}" type="presParOf" srcId="{18AD57AB-98DD-4EC0-8475-518F391480C0}" destId="{F5A9DD75-7CAC-4BF9-8E8C-7E362BE44989}" srcOrd="3" destOrd="0" presId="urn:microsoft.com/office/officeart/2008/layout/VerticalCurvedList"/>
    <dgm:cxn modelId="{F6BC590A-1084-4FB5-BF0B-D801754F55A6}" type="presParOf" srcId="{4C6DA1E8-E08B-48DA-BD24-3032D579FB83}" destId="{F48C934E-9C1A-45CC-8B8C-FE3D9AAC28EE}" srcOrd="1" destOrd="0" presId="urn:microsoft.com/office/officeart/2008/layout/VerticalCurvedList"/>
    <dgm:cxn modelId="{D55D87BF-3EDD-4A69-80B5-9E8A4E05A956}" type="presParOf" srcId="{4C6DA1E8-E08B-48DA-BD24-3032D579FB83}" destId="{0955529C-0D83-4525-9EAE-7891E3C9E0B9}" srcOrd="2" destOrd="0" presId="urn:microsoft.com/office/officeart/2008/layout/VerticalCurvedList"/>
    <dgm:cxn modelId="{2620C5B3-FC9F-4E85-84E4-61B74DEAB4A3}" type="presParOf" srcId="{0955529C-0D83-4525-9EAE-7891E3C9E0B9}" destId="{EF11A556-07EF-4D84-A10D-EEE3B2C13337}" srcOrd="0" destOrd="0" presId="urn:microsoft.com/office/officeart/2008/layout/VerticalCurvedList"/>
    <dgm:cxn modelId="{BD3DF3C4-9402-4824-85E2-9E3212E8AA5B}" type="presParOf" srcId="{4C6DA1E8-E08B-48DA-BD24-3032D579FB83}" destId="{6ECBB877-D967-45B0-90D0-BF8540E5D9C4}" srcOrd="3" destOrd="0" presId="urn:microsoft.com/office/officeart/2008/layout/VerticalCurvedList"/>
    <dgm:cxn modelId="{6A49C375-0E94-4877-8FE5-04890B1E0D23}" type="presParOf" srcId="{4C6DA1E8-E08B-48DA-BD24-3032D579FB83}" destId="{9EF51D0B-4B2E-4A08-8120-50CB3A8A4E08}" srcOrd="4" destOrd="0" presId="urn:microsoft.com/office/officeart/2008/layout/VerticalCurvedList"/>
    <dgm:cxn modelId="{10C2BE45-1E95-424E-9231-12B612AA759E}" type="presParOf" srcId="{9EF51D0B-4B2E-4A08-8120-50CB3A8A4E08}" destId="{A7B6E746-D951-497F-BADE-0F758F0C443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FD83554-152A-4DD0-87B5-2E681405841B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E16F560B-14EE-477B-A88A-6BB82DC44923}">
      <dgm:prSet phldrT="[Текст]"/>
      <dgm:spPr/>
      <dgm:t>
        <a:bodyPr/>
        <a:lstStyle/>
        <a:p>
          <a:r>
            <a:rPr lang="ru-RU" dirty="0"/>
            <a:t>Одной из основных задач корреляционного анализа является определение влияния факторов на величину результативного показателя (в абсолютном измерении). </a:t>
          </a:r>
        </a:p>
      </dgm:t>
    </dgm:pt>
    <dgm:pt modelId="{81523A1C-93CA-4E20-999E-340BE51F8B39}" type="parTrans" cxnId="{99FFD023-5B2D-41BC-9995-AD0882619F27}">
      <dgm:prSet/>
      <dgm:spPr/>
      <dgm:t>
        <a:bodyPr/>
        <a:lstStyle/>
        <a:p>
          <a:endParaRPr lang="ru-RU"/>
        </a:p>
      </dgm:t>
    </dgm:pt>
    <dgm:pt modelId="{C349C393-B354-4F84-9511-8D4CC1A09573}" type="sibTrans" cxnId="{99FFD023-5B2D-41BC-9995-AD0882619F27}">
      <dgm:prSet/>
      <dgm:spPr/>
      <dgm:t>
        <a:bodyPr/>
        <a:lstStyle/>
        <a:p>
          <a:endParaRPr lang="ru-RU"/>
        </a:p>
      </dgm:t>
    </dgm:pt>
    <dgm:pt modelId="{D450E247-BF68-4703-83BE-F49561458FD7}">
      <dgm:prSet phldrT="[Текст]" phldr="1"/>
      <dgm:spPr/>
      <dgm:t>
        <a:bodyPr/>
        <a:lstStyle/>
        <a:p>
          <a:endParaRPr lang="ru-RU"/>
        </a:p>
      </dgm:t>
    </dgm:pt>
    <dgm:pt modelId="{755268F2-1921-403C-967A-D3765588C9C7}" type="parTrans" cxnId="{4FAEA6C6-6E36-4140-AE73-F2E89F0D7BF6}">
      <dgm:prSet/>
      <dgm:spPr/>
      <dgm:t>
        <a:bodyPr/>
        <a:lstStyle/>
        <a:p>
          <a:endParaRPr lang="ru-RU"/>
        </a:p>
      </dgm:t>
    </dgm:pt>
    <dgm:pt modelId="{F0211DFC-3AFF-46D6-B3D7-7E00348E6842}" type="sibTrans" cxnId="{4FAEA6C6-6E36-4140-AE73-F2E89F0D7BF6}">
      <dgm:prSet/>
      <dgm:spPr/>
      <dgm:t>
        <a:bodyPr/>
        <a:lstStyle/>
        <a:p>
          <a:endParaRPr lang="ru-RU"/>
        </a:p>
      </dgm:t>
    </dgm:pt>
    <dgm:pt modelId="{605F1DA3-1C4C-4E98-BEB5-6D7EDA80DD67}">
      <dgm:prSet phldrT="[Текст]"/>
      <dgm:spPr/>
      <dgm:t>
        <a:bodyPr/>
        <a:lstStyle/>
        <a:p>
          <a:r>
            <a:rPr lang="ru-RU" dirty="0"/>
            <a:t>Для решения этой задачи подбирается соответствующий тип математического уравнения, которое наилучшим образом отражает характер изучаемой связи (прямолинейной, криволинейной и т.д.). </a:t>
          </a:r>
        </a:p>
      </dgm:t>
    </dgm:pt>
    <dgm:pt modelId="{812CCAEB-CF01-4110-A017-EFB95DD3E04A}" type="parTrans" cxnId="{646B931D-91AA-4F92-9261-F90ADCCA4D5B}">
      <dgm:prSet/>
      <dgm:spPr/>
      <dgm:t>
        <a:bodyPr/>
        <a:lstStyle/>
        <a:p>
          <a:endParaRPr lang="ru-RU"/>
        </a:p>
      </dgm:t>
    </dgm:pt>
    <dgm:pt modelId="{B85FF027-90B2-487B-BB3A-CE2E9F463F72}" type="sibTrans" cxnId="{646B931D-91AA-4F92-9261-F90ADCCA4D5B}">
      <dgm:prSet/>
      <dgm:spPr/>
      <dgm:t>
        <a:bodyPr/>
        <a:lstStyle/>
        <a:p>
          <a:endParaRPr lang="ru-RU"/>
        </a:p>
      </dgm:t>
    </dgm:pt>
    <dgm:pt modelId="{35348754-6123-4050-A0E4-2D8C7C80BF00}">
      <dgm:prSet phldrT="[Текст]" phldr="1"/>
      <dgm:spPr/>
      <dgm:t>
        <a:bodyPr/>
        <a:lstStyle/>
        <a:p>
          <a:endParaRPr lang="ru-RU" dirty="0"/>
        </a:p>
      </dgm:t>
    </dgm:pt>
    <dgm:pt modelId="{081D59EC-30FD-4320-8D80-99FCAA621D5E}" type="parTrans" cxnId="{18935DB7-C2D9-4034-9309-C1BC1B2BD0CB}">
      <dgm:prSet/>
      <dgm:spPr/>
      <dgm:t>
        <a:bodyPr/>
        <a:lstStyle/>
        <a:p>
          <a:endParaRPr lang="ru-RU"/>
        </a:p>
      </dgm:t>
    </dgm:pt>
    <dgm:pt modelId="{0DD156E4-A405-4BAD-AE0A-3D3B8985D4C2}" type="sibTrans" cxnId="{18935DB7-C2D9-4034-9309-C1BC1B2BD0CB}">
      <dgm:prSet/>
      <dgm:spPr/>
      <dgm:t>
        <a:bodyPr/>
        <a:lstStyle/>
        <a:p>
          <a:endParaRPr lang="ru-RU"/>
        </a:p>
      </dgm:t>
    </dgm:pt>
    <dgm:pt modelId="{3086064D-EAB3-4FB7-9FB9-A1CCED0EDB08}">
      <dgm:prSet phldrT="[Текст]"/>
      <dgm:spPr/>
      <dgm:t>
        <a:bodyPr/>
        <a:lstStyle/>
        <a:p>
          <a:r>
            <a:rPr lang="ru-RU" dirty="0"/>
            <a:t>Это играет важную роль в корреляционном анализе, потому что от правильного выбора уравнения регрессии зависит ход решения задачи и результаты расчетов.</a:t>
          </a:r>
        </a:p>
      </dgm:t>
    </dgm:pt>
    <dgm:pt modelId="{F59BFA5A-3D24-4FC5-ADB7-DE742EB66E5D}" type="parTrans" cxnId="{D9593931-C932-496F-AD6E-EB47C6987124}">
      <dgm:prSet/>
      <dgm:spPr/>
      <dgm:t>
        <a:bodyPr/>
        <a:lstStyle/>
        <a:p>
          <a:endParaRPr lang="ru-RU"/>
        </a:p>
      </dgm:t>
    </dgm:pt>
    <dgm:pt modelId="{A5451E85-D474-4C03-910F-0CD39A890B35}" type="sibTrans" cxnId="{D9593931-C932-496F-AD6E-EB47C6987124}">
      <dgm:prSet/>
      <dgm:spPr/>
      <dgm:t>
        <a:bodyPr/>
        <a:lstStyle/>
        <a:p>
          <a:endParaRPr lang="ru-RU"/>
        </a:p>
      </dgm:t>
    </dgm:pt>
    <dgm:pt modelId="{A0160511-3C44-40EF-9E81-22F131615A39}" type="pres">
      <dgm:prSet presAssocID="{2FD83554-152A-4DD0-87B5-2E68140584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89E30E-6FD2-4CE0-9293-D3A9140AE24C}" type="pres">
      <dgm:prSet presAssocID="{E16F560B-14EE-477B-A88A-6BB82DC44923}" presName="parentText" presStyleLbl="node1" presStyleIdx="0" presStyleCnt="3" custLinFactNeighborX="-1812" custLinFactNeighborY="155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ADF6D-EE93-47F8-9555-D6DE51D4927F}" type="pres">
      <dgm:prSet presAssocID="{E16F560B-14EE-477B-A88A-6BB82DC4492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1849C-132D-4607-99C3-A0B8E8BF3D34}" type="pres">
      <dgm:prSet presAssocID="{605F1DA3-1C4C-4E98-BEB5-6D7EDA80DD6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47C4D6-455B-4E73-85A1-617A421750CA}" type="pres">
      <dgm:prSet presAssocID="{605F1DA3-1C4C-4E98-BEB5-6D7EDA80DD6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3AD42-A6DD-4230-AEAE-30252AC12AE9}" type="pres">
      <dgm:prSet presAssocID="{3086064D-EAB3-4FB7-9FB9-A1CCED0EDB0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DE8D8D-8A90-4CC1-AD67-17476523BBFB}" type="presOf" srcId="{35348754-6123-4050-A0E4-2D8C7C80BF00}" destId="{DE47C4D6-455B-4E73-85A1-617A421750CA}" srcOrd="0" destOrd="0" presId="urn:microsoft.com/office/officeart/2005/8/layout/vList2"/>
    <dgm:cxn modelId="{99FFD023-5B2D-41BC-9995-AD0882619F27}" srcId="{2FD83554-152A-4DD0-87B5-2E681405841B}" destId="{E16F560B-14EE-477B-A88A-6BB82DC44923}" srcOrd="0" destOrd="0" parTransId="{81523A1C-93CA-4E20-999E-340BE51F8B39}" sibTransId="{C349C393-B354-4F84-9511-8D4CC1A09573}"/>
    <dgm:cxn modelId="{4FAEA6C6-6E36-4140-AE73-F2E89F0D7BF6}" srcId="{E16F560B-14EE-477B-A88A-6BB82DC44923}" destId="{D450E247-BF68-4703-83BE-F49561458FD7}" srcOrd="0" destOrd="0" parTransId="{755268F2-1921-403C-967A-D3765588C9C7}" sibTransId="{F0211DFC-3AFF-46D6-B3D7-7E00348E6842}"/>
    <dgm:cxn modelId="{D9593931-C932-496F-AD6E-EB47C6987124}" srcId="{2FD83554-152A-4DD0-87B5-2E681405841B}" destId="{3086064D-EAB3-4FB7-9FB9-A1CCED0EDB08}" srcOrd="2" destOrd="0" parTransId="{F59BFA5A-3D24-4FC5-ADB7-DE742EB66E5D}" sibTransId="{A5451E85-D474-4C03-910F-0CD39A890B35}"/>
    <dgm:cxn modelId="{CBA2121A-0E77-493F-B919-F6469E32A7BB}" type="presOf" srcId="{2FD83554-152A-4DD0-87B5-2E681405841B}" destId="{A0160511-3C44-40EF-9E81-22F131615A39}" srcOrd="0" destOrd="0" presId="urn:microsoft.com/office/officeart/2005/8/layout/vList2"/>
    <dgm:cxn modelId="{0F4D6AF7-4DF7-476A-B1B8-76EC8C80901B}" type="presOf" srcId="{605F1DA3-1C4C-4E98-BEB5-6D7EDA80DD67}" destId="{92A1849C-132D-4607-99C3-A0B8E8BF3D34}" srcOrd="0" destOrd="0" presId="urn:microsoft.com/office/officeart/2005/8/layout/vList2"/>
    <dgm:cxn modelId="{2EB22C5E-DACB-4324-ADA5-4C0B3466EF70}" type="presOf" srcId="{E16F560B-14EE-477B-A88A-6BB82DC44923}" destId="{5289E30E-6FD2-4CE0-9293-D3A9140AE24C}" srcOrd="0" destOrd="0" presId="urn:microsoft.com/office/officeart/2005/8/layout/vList2"/>
    <dgm:cxn modelId="{646B931D-91AA-4F92-9261-F90ADCCA4D5B}" srcId="{2FD83554-152A-4DD0-87B5-2E681405841B}" destId="{605F1DA3-1C4C-4E98-BEB5-6D7EDA80DD67}" srcOrd="1" destOrd="0" parTransId="{812CCAEB-CF01-4110-A017-EFB95DD3E04A}" sibTransId="{B85FF027-90B2-487B-BB3A-CE2E9F463F72}"/>
    <dgm:cxn modelId="{1510C5A4-585F-41F1-8A32-6AEB0B0069C4}" type="presOf" srcId="{D450E247-BF68-4703-83BE-F49561458FD7}" destId="{F85ADF6D-EE93-47F8-9555-D6DE51D4927F}" srcOrd="0" destOrd="0" presId="urn:microsoft.com/office/officeart/2005/8/layout/vList2"/>
    <dgm:cxn modelId="{18935DB7-C2D9-4034-9309-C1BC1B2BD0CB}" srcId="{605F1DA3-1C4C-4E98-BEB5-6D7EDA80DD67}" destId="{35348754-6123-4050-A0E4-2D8C7C80BF00}" srcOrd="0" destOrd="0" parTransId="{081D59EC-30FD-4320-8D80-99FCAA621D5E}" sibTransId="{0DD156E4-A405-4BAD-AE0A-3D3B8985D4C2}"/>
    <dgm:cxn modelId="{1ADB3D12-09F4-4032-8AB3-463A0E47F454}" type="presOf" srcId="{3086064D-EAB3-4FB7-9FB9-A1CCED0EDB08}" destId="{AAE3AD42-A6DD-4230-AEAE-30252AC12AE9}" srcOrd="0" destOrd="0" presId="urn:microsoft.com/office/officeart/2005/8/layout/vList2"/>
    <dgm:cxn modelId="{1C020AEB-D12A-4E8D-AF56-1F42403F7396}" type="presParOf" srcId="{A0160511-3C44-40EF-9E81-22F131615A39}" destId="{5289E30E-6FD2-4CE0-9293-D3A9140AE24C}" srcOrd="0" destOrd="0" presId="urn:microsoft.com/office/officeart/2005/8/layout/vList2"/>
    <dgm:cxn modelId="{A7F6D24A-F500-47B0-907C-43D871AFE387}" type="presParOf" srcId="{A0160511-3C44-40EF-9E81-22F131615A39}" destId="{F85ADF6D-EE93-47F8-9555-D6DE51D4927F}" srcOrd="1" destOrd="0" presId="urn:microsoft.com/office/officeart/2005/8/layout/vList2"/>
    <dgm:cxn modelId="{F47F0DE8-95C7-4B08-9B59-E9A0C1940710}" type="presParOf" srcId="{A0160511-3C44-40EF-9E81-22F131615A39}" destId="{92A1849C-132D-4607-99C3-A0B8E8BF3D34}" srcOrd="2" destOrd="0" presId="urn:microsoft.com/office/officeart/2005/8/layout/vList2"/>
    <dgm:cxn modelId="{F11CA99C-7697-4A90-9C04-84CB4EB8F1F5}" type="presParOf" srcId="{A0160511-3C44-40EF-9E81-22F131615A39}" destId="{DE47C4D6-455B-4E73-85A1-617A421750CA}" srcOrd="3" destOrd="0" presId="urn:microsoft.com/office/officeart/2005/8/layout/vList2"/>
    <dgm:cxn modelId="{5BE185D5-0571-4A1A-88AA-812CCD1517DB}" type="presParOf" srcId="{A0160511-3C44-40EF-9E81-22F131615A39}" destId="{AAE3AD42-A6DD-4230-AEAE-30252AC12AE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C871BF-5832-412C-9AC4-08919F77FDF3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D332CEED-B334-49A0-BC90-AD6120AD409E}">
      <dgm:prSet phldrT="[Текст]"/>
      <dgm:spPr/>
      <dgm:t>
        <a:bodyPr/>
        <a:lstStyle/>
        <a:p>
          <a:r>
            <a:rPr lang="ru-RU" dirty="0"/>
            <a:t>Коэффициент корреляции может принимать значения от </a:t>
          </a:r>
          <a:r>
            <a:rPr lang="en-US" dirty="0"/>
            <a:t>0</a:t>
          </a:r>
          <a:r>
            <a:rPr lang="ru-RU" dirty="0"/>
            <a:t> до ±1. Чем ближе его величина к 1, тем более тесная связь между изучаемыми явлениями, и наоборот. В данном случае величина коэффициента корреляции является существенной </a:t>
          </a:r>
          <a:r>
            <a:rPr lang="ru-RU" i="1" dirty="0"/>
            <a:t>(</a:t>
          </a:r>
          <a:r>
            <a:rPr lang="en-US" i="1" dirty="0"/>
            <a:t>r</a:t>
          </a:r>
          <a:r>
            <a:rPr lang="ru-RU" i="1" dirty="0"/>
            <a:t>=</a:t>
          </a:r>
          <a:r>
            <a:rPr lang="ru-RU" dirty="0"/>
            <a:t> 0,66). Это позволяет сделать вывод о том, что плодородие почвы — один из основных факторов, от которого в данном районе зависит уровень урожайности зерновых культур.</a:t>
          </a:r>
        </a:p>
      </dgm:t>
    </dgm:pt>
    <dgm:pt modelId="{35FB1E8A-1FDF-42EE-8E29-B4CC1FF579C5}" type="parTrans" cxnId="{47DF7DD2-D0AC-4DD8-BFB2-1E9B4BFFEFCF}">
      <dgm:prSet/>
      <dgm:spPr/>
      <dgm:t>
        <a:bodyPr/>
        <a:lstStyle/>
        <a:p>
          <a:endParaRPr lang="ru-RU"/>
        </a:p>
      </dgm:t>
    </dgm:pt>
    <dgm:pt modelId="{DF419CB7-AD8B-4040-A29A-1AF1D1779938}" type="sibTrans" cxnId="{47DF7DD2-D0AC-4DD8-BFB2-1E9B4BFFEFCF}">
      <dgm:prSet/>
      <dgm:spPr/>
      <dgm:t>
        <a:bodyPr/>
        <a:lstStyle/>
        <a:p>
          <a:endParaRPr lang="ru-RU"/>
        </a:p>
      </dgm:t>
    </dgm:pt>
    <dgm:pt modelId="{82B7CDF4-E7F9-4153-B91E-B6A6C5B3B774}">
      <dgm:prSet phldrT="[Текст]" phldr="1"/>
      <dgm:spPr/>
      <dgm:t>
        <a:bodyPr/>
        <a:lstStyle/>
        <a:p>
          <a:endParaRPr lang="ru-RU"/>
        </a:p>
      </dgm:t>
    </dgm:pt>
    <dgm:pt modelId="{4135DD19-9E24-4946-8952-1241A816DA08}" type="parTrans" cxnId="{2BC3E511-6D9E-4F70-A07C-7F181EB2FBAC}">
      <dgm:prSet/>
      <dgm:spPr/>
      <dgm:t>
        <a:bodyPr/>
        <a:lstStyle/>
        <a:p>
          <a:endParaRPr lang="ru-RU"/>
        </a:p>
      </dgm:t>
    </dgm:pt>
    <dgm:pt modelId="{A654B3C8-E917-4EC0-A8FE-3716F12315BA}" type="sibTrans" cxnId="{2BC3E511-6D9E-4F70-A07C-7F181EB2FBAC}">
      <dgm:prSet/>
      <dgm:spPr/>
      <dgm:t>
        <a:bodyPr/>
        <a:lstStyle/>
        <a:p>
          <a:endParaRPr lang="ru-RU"/>
        </a:p>
      </dgm:t>
    </dgm:pt>
    <dgm:pt modelId="{5722FE00-409B-4F5F-BCD7-1A5E66EA565A}">
      <dgm:prSet phldrT="[Текст]"/>
      <dgm:spPr/>
      <dgm:t>
        <a:bodyPr/>
        <a:lstStyle/>
        <a:p>
          <a:r>
            <a:rPr lang="ru-RU" dirty="0"/>
            <a:t>Если коэффициент корреляции возвести в квадрат, получим коэффициент детерминации </a:t>
          </a:r>
          <a:r>
            <a:rPr lang="ru-RU" i="1" dirty="0"/>
            <a:t>(</a:t>
          </a:r>
          <a:r>
            <a:rPr lang="en-US" i="1" dirty="0"/>
            <a:t>d</a:t>
          </a:r>
          <a:r>
            <a:rPr lang="ru-RU" dirty="0"/>
            <a:t> = 0,435). Он показывает,</a:t>
          </a:r>
          <a:r>
            <a:rPr lang="ru-RU" b="1" dirty="0"/>
            <a:t> </a:t>
          </a:r>
          <a:r>
            <a:rPr lang="ru-RU" dirty="0"/>
            <a:t>что</a:t>
          </a:r>
          <a:r>
            <a:rPr lang="ru-RU" b="1" dirty="0"/>
            <a:t> </a:t>
          </a:r>
          <a:r>
            <a:rPr lang="ru-RU" dirty="0"/>
            <a:t>урожайность зерновых культур на 43,5% зависит от качества почвы, а на долю других факторов приходится 56,5% прироста урожайности.</a:t>
          </a:r>
        </a:p>
      </dgm:t>
    </dgm:pt>
    <dgm:pt modelId="{1A22A8E6-A6CD-43FD-84E3-07D473459F79}" type="parTrans" cxnId="{92253DE7-B768-4E53-9356-D8033DF6A9E7}">
      <dgm:prSet/>
      <dgm:spPr/>
      <dgm:t>
        <a:bodyPr/>
        <a:lstStyle/>
        <a:p>
          <a:endParaRPr lang="ru-RU"/>
        </a:p>
      </dgm:t>
    </dgm:pt>
    <dgm:pt modelId="{A1747A7A-47E7-4023-8429-B8AC8B14CA3C}" type="sibTrans" cxnId="{92253DE7-B768-4E53-9356-D8033DF6A9E7}">
      <dgm:prSet/>
      <dgm:spPr/>
      <dgm:t>
        <a:bodyPr/>
        <a:lstStyle/>
        <a:p>
          <a:endParaRPr lang="ru-RU"/>
        </a:p>
      </dgm:t>
    </dgm:pt>
    <dgm:pt modelId="{A3CA4836-828E-433B-8153-E81E8A5B3B79}">
      <dgm:prSet phldrT="[Текст]" phldr="1"/>
      <dgm:spPr/>
      <dgm:t>
        <a:bodyPr/>
        <a:lstStyle/>
        <a:p>
          <a:endParaRPr lang="ru-RU"/>
        </a:p>
      </dgm:t>
    </dgm:pt>
    <dgm:pt modelId="{EB6B8528-E0DB-4AF3-AE64-2934A1463ACB}" type="parTrans" cxnId="{FA789DD5-9A0F-4FC4-B4B9-87A5A66246DA}">
      <dgm:prSet/>
      <dgm:spPr/>
      <dgm:t>
        <a:bodyPr/>
        <a:lstStyle/>
        <a:p>
          <a:endParaRPr lang="ru-RU"/>
        </a:p>
      </dgm:t>
    </dgm:pt>
    <dgm:pt modelId="{EED47029-1C1D-42C7-A179-7597D3FD8B6F}" type="sibTrans" cxnId="{FA789DD5-9A0F-4FC4-B4B9-87A5A66246DA}">
      <dgm:prSet/>
      <dgm:spPr/>
      <dgm:t>
        <a:bodyPr/>
        <a:lstStyle/>
        <a:p>
          <a:endParaRPr lang="ru-RU"/>
        </a:p>
      </dgm:t>
    </dgm:pt>
    <dgm:pt modelId="{C988F9BD-59A2-448A-9251-A59DAE46C3AB}" type="pres">
      <dgm:prSet presAssocID="{02C871BF-5832-412C-9AC4-08919F77FDF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D344E6-D716-46C0-87FF-A7B6D5DC50BC}" type="pres">
      <dgm:prSet presAssocID="{D332CEED-B334-49A0-BC90-AD6120AD409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06B723-DAB4-42E7-A1EC-2150B9CD291F}" type="pres">
      <dgm:prSet presAssocID="{D332CEED-B334-49A0-BC90-AD6120AD409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1A226-0430-4A1B-8225-D1E2FDBD7C7D}" type="pres">
      <dgm:prSet presAssocID="{5722FE00-409B-4F5F-BCD7-1A5E66EA565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434903-4DF4-4897-BD10-A1199669ED0D}" type="pres">
      <dgm:prSet presAssocID="{5722FE00-409B-4F5F-BCD7-1A5E66EA565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DF7DD2-D0AC-4DD8-BFB2-1E9B4BFFEFCF}" srcId="{02C871BF-5832-412C-9AC4-08919F77FDF3}" destId="{D332CEED-B334-49A0-BC90-AD6120AD409E}" srcOrd="0" destOrd="0" parTransId="{35FB1E8A-1FDF-42EE-8E29-B4CC1FF579C5}" sibTransId="{DF419CB7-AD8B-4040-A29A-1AF1D1779938}"/>
    <dgm:cxn modelId="{3E17F468-2016-43A0-9D8B-38A2F40F8D94}" type="presOf" srcId="{A3CA4836-828E-433B-8153-E81E8A5B3B79}" destId="{89434903-4DF4-4897-BD10-A1199669ED0D}" srcOrd="0" destOrd="0" presId="urn:microsoft.com/office/officeart/2005/8/layout/vList2"/>
    <dgm:cxn modelId="{FA789DD5-9A0F-4FC4-B4B9-87A5A66246DA}" srcId="{5722FE00-409B-4F5F-BCD7-1A5E66EA565A}" destId="{A3CA4836-828E-433B-8153-E81E8A5B3B79}" srcOrd="0" destOrd="0" parTransId="{EB6B8528-E0DB-4AF3-AE64-2934A1463ACB}" sibTransId="{EED47029-1C1D-42C7-A179-7597D3FD8B6F}"/>
    <dgm:cxn modelId="{29676A15-1C7E-40E2-BA68-391B72D77E22}" type="presOf" srcId="{5722FE00-409B-4F5F-BCD7-1A5E66EA565A}" destId="{36C1A226-0430-4A1B-8225-D1E2FDBD7C7D}" srcOrd="0" destOrd="0" presId="urn:microsoft.com/office/officeart/2005/8/layout/vList2"/>
    <dgm:cxn modelId="{90EBBA5B-B11F-4887-8201-602DCE4835EB}" type="presOf" srcId="{02C871BF-5832-412C-9AC4-08919F77FDF3}" destId="{C988F9BD-59A2-448A-9251-A59DAE46C3AB}" srcOrd="0" destOrd="0" presId="urn:microsoft.com/office/officeart/2005/8/layout/vList2"/>
    <dgm:cxn modelId="{04BDA6FD-5287-4AF6-8699-420A9536FD5E}" type="presOf" srcId="{D332CEED-B334-49A0-BC90-AD6120AD409E}" destId="{95D344E6-D716-46C0-87FF-A7B6D5DC50BC}" srcOrd="0" destOrd="0" presId="urn:microsoft.com/office/officeart/2005/8/layout/vList2"/>
    <dgm:cxn modelId="{2BC3E511-6D9E-4F70-A07C-7F181EB2FBAC}" srcId="{D332CEED-B334-49A0-BC90-AD6120AD409E}" destId="{82B7CDF4-E7F9-4153-B91E-B6A6C5B3B774}" srcOrd="0" destOrd="0" parTransId="{4135DD19-9E24-4946-8952-1241A816DA08}" sibTransId="{A654B3C8-E917-4EC0-A8FE-3716F12315BA}"/>
    <dgm:cxn modelId="{512E7043-1209-49E6-A879-72EBCC7BAD7E}" type="presOf" srcId="{82B7CDF4-E7F9-4153-B91E-B6A6C5B3B774}" destId="{9B06B723-DAB4-42E7-A1EC-2150B9CD291F}" srcOrd="0" destOrd="0" presId="urn:microsoft.com/office/officeart/2005/8/layout/vList2"/>
    <dgm:cxn modelId="{92253DE7-B768-4E53-9356-D8033DF6A9E7}" srcId="{02C871BF-5832-412C-9AC4-08919F77FDF3}" destId="{5722FE00-409B-4F5F-BCD7-1A5E66EA565A}" srcOrd="1" destOrd="0" parTransId="{1A22A8E6-A6CD-43FD-84E3-07D473459F79}" sibTransId="{A1747A7A-47E7-4023-8429-B8AC8B14CA3C}"/>
    <dgm:cxn modelId="{2868F01D-D354-4FA1-870B-7EE52628225D}" type="presParOf" srcId="{C988F9BD-59A2-448A-9251-A59DAE46C3AB}" destId="{95D344E6-D716-46C0-87FF-A7B6D5DC50BC}" srcOrd="0" destOrd="0" presId="urn:microsoft.com/office/officeart/2005/8/layout/vList2"/>
    <dgm:cxn modelId="{29A853C7-EF7A-40F8-9EE7-AEAE0FB56CB4}" type="presParOf" srcId="{C988F9BD-59A2-448A-9251-A59DAE46C3AB}" destId="{9B06B723-DAB4-42E7-A1EC-2150B9CD291F}" srcOrd="1" destOrd="0" presId="urn:microsoft.com/office/officeart/2005/8/layout/vList2"/>
    <dgm:cxn modelId="{851D7BD6-01F9-457A-ACA5-D134CC914ECD}" type="presParOf" srcId="{C988F9BD-59A2-448A-9251-A59DAE46C3AB}" destId="{36C1A226-0430-4A1B-8225-D1E2FDBD7C7D}" srcOrd="2" destOrd="0" presId="urn:microsoft.com/office/officeart/2005/8/layout/vList2"/>
    <dgm:cxn modelId="{96C8C152-12D7-4186-92C6-7F2BE98B0BC0}" type="presParOf" srcId="{C988F9BD-59A2-448A-9251-A59DAE46C3AB}" destId="{89434903-4DF4-4897-BD10-A1199669ED0D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3D00A44-D1E1-4A74-8E12-0AC17FF55FA3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47064098-1E44-4A85-BB92-BAA54C77D520}">
      <dgm:prSet phldrT="[Текст]"/>
      <dgm:spPr/>
      <dgm:t>
        <a:bodyPr/>
        <a:lstStyle/>
        <a:p>
          <a:r>
            <a:rPr lang="ru-RU" dirty="0"/>
            <a:t>Таким образом, используя тот или иной тип математического уравнения, можно определить степень зависимости между изучаемыми явлениями, т.е. узнать, на сколько единиц в абсолютном измерении изменяется величина результативного показателя с изменением факторного на единицу</a:t>
          </a:r>
        </a:p>
      </dgm:t>
    </dgm:pt>
    <dgm:pt modelId="{53E2C925-0199-4ED4-95C1-3189F6B7B53E}" type="parTrans" cxnId="{F8D7268B-E96D-432D-A151-749E6D34CB1A}">
      <dgm:prSet/>
      <dgm:spPr/>
      <dgm:t>
        <a:bodyPr/>
        <a:lstStyle/>
        <a:p>
          <a:endParaRPr lang="ru-RU"/>
        </a:p>
      </dgm:t>
    </dgm:pt>
    <dgm:pt modelId="{79B831C0-025F-44EB-9FF0-CE4704D40631}" type="sibTrans" cxnId="{F8D7268B-E96D-432D-A151-749E6D34CB1A}">
      <dgm:prSet/>
      <dgm:spPr/>
      <dgm:t>
        <a:bodyPr/>
        <a:lstStyle/>
        <a:p>
          <a:endParaRPr lang="ru-RU"/>
        </a:p>
      </dgm:t>
    </dgm:pt>
    <dgm:pt modelId="{3EC92E26-FCCD-4789-BA6E-BCA8614EACF6}">
      <dgm:prSet phldrT="[Текст]" phldr="1"/>
      <dgm:spPr/>
      <dgm:t>
        <a:bodyPr/>
        <a:lstStyle/>
        <a:p>
          <a:endParaRPr lang="ru-RU" dirty="0"/>
        </a:p>
      </dgm:t>
    </dgm:pt>
    <dgm:pt modelId="{BA58CF41-FF48-4D9E-B6E1-1DECC046F72D}" type="parTrans" cxnId="{8733FC39-0125-4CBC-B0FB-BFD12B525470}">
      <dgm:prSet/>
      <dgm:spPr/>
      <dgm:t>
        <a:bodyPr/>
        <a:lstStyle/>
        <a:p>
          <a:endParaRPr lang="ru-RU"/>
        </a:p>
      </dgm:t>
    </dgm:pt>
    <dgm:pt modelId="{5E1F9836-0E8D-4376-9F6B-85A1C28257F2}" type="sibTrans" cxnId="{8733FC39-0125-4CBC-B0FB-BFD12B525470}">
      <dgm:prSet/>
      <dgm:spPr/>
      <dgm:t>
        <a:bodyPr/>
        <a:lstStyle/>
        <a:p>
          <a:endParaRPr lang="ru-RU"/>
        </a:p>
      </dgm:t>
    </dgm:pt>
    <dgm:pt modelId="{F261DB33-E896-455E-986D-C8683FCDFDBD}">
      <dgm:prSet phldrT="[Текст]"/>
      <dgm:spPr/>
      <dgm:t>
        <a:bodyPr/>
        <a:lstStyle/>
        <a:p>
          <a:r>
            <a:rPr lang="ru-RU" dirty="0"/>
            <a:t>Эта методика может быть использована для исследования соотношений между разными экономическими показателями, что позволяет значительно углубить знания об изучаемых явлениях, определить место и роль каждого фактора в изменении уровня исследуемого показателя.</a:t>
          </a:r>
        </a:p>
      </dgm:t>
    </dgm:pt>
    <dgm:pt modelId="{9254953E-4FBE-45EB-AA6C-F8DE982E73E8}" type="parTrans" cxnId="{6C72B0F9-BC5C-472E-9673-1E3F2B6E7E28}">
      <dgm:prSet/>
      <dgm:spPr/>
      <dgm:t>
        <a:bodyPr/>
        <a:lstStyle/>
        <a:p>
          <a:endParaRPr lang="ru-RU"/>
        </a:p>
      </dgm:t>
    </dgm:pt>
    <dgm:pt modelId="{8CD7F1A5-96AE-435D-8735-D8372E535955}" type="sibTrans" cxnId="{6C72B0F9-BC5C-472E-9673-1E3F2B6E7E28}">
      <dgm:prSet/>
      <dgm:spPr/>
      <dgm:t>
        <a:bodyPr/>
        <a:lstStyle/>
        <a:p>
          <a:endParaRPr lang="ru-RU"/>
        </a:p>
      </dgm:t>
    </dgm:pt>
    <dgm:pt modelId="{669BE262-6DEC-4671-8A64-2A892EFFBEF2}">
      <dgm:prSet phldrT="[Текст]" phldr="1"/>
      <dgm:spPr/>
      <dgm:t>
        <a:bodyPr/>
        <a:lstStyle/>
        <a:p>
          <a:endParaRPr lang="ru-RU"/>
        </a:p>
      </dgm:t>
    </dgm:pt>
    <dgm:pt modelId="{6595544C-F921-4E1B-8376-77AA500D2E5B}" type="parTrans" cxnId="{AF17CB55-2CFD-40DB-9400-E79AF900713F}">
      <dgm:prSet/>
      <dgm:spPr/>
      <dgm:t>
        <a:bodyPr/>
        <a:lstStyle/>
        <a:p>
          <a:endParaRPr lang="ru-RU"/>
        </a:p>
      </dgm:t>
    </dgm:pt>
    <dgm:pt modelId="{15759C6F-6987-4D0F-AEE8-A1F1C484FD24}" type="sibTrans" cxnId="{AF17CB55-2CFD-40DB-9400-E79AF900713F}">
      <dgm:prSet/>
      <dgm:spPr/>
      <dgm:t>
        <a:bodyPr/>
        <a:lstStyle/>
        <a:p>
          <a:endParaRPr lang="ru-RU"/>
        </a:p>
      </dgm:t>
    </dgm:pt>
    <dgm:pt modelId="{AB986FC5-C961-4000-9C4C-1D4CB437A11D}">
      <dgm:prSet phldrT="[Текст]"/>
      <dgm:spPr/>
      <dgm:t>
        <a:bodyPr/>
        <a:lstStyle/>
        <a:p>
          <a:endParaRPr lang="ru-RU" dirty="0"/>
        </a:p>
      </dgm:t>
    </dgm:pt>
    <dgm:pt modelId="{E9179D90-55A4-416C-B1B5-D4B8A15E9443}" type="parTrans" cxnId="{DBE1BCC1-9D31-4DC5-8779-58168D59E833}">
      <dgm:prSet/>
      <dgm:spPr/>
      <dgm:t>
        <a:bodyPr/>
        <a:lstStyle/>
        <a:p>
          <a:endParaRPr lang="ru-RU"/>
        </a:p>
      </dgm:t>
    </dgm:pt>
    <dgm:pt modelId="{82F1A621-7250-4CA8-B4C2-7171BA633BC9}" type="sibTrans" cxnId="{DBE1BCC1-9D31-4DC5-8779-58168D59E833}">
      <dgm:prSet/>
      <dgm:spPr/>
      <dgm:t>
        <a:bodyPr/>
        <a:lstStyle/>
        <a:p>
          <a:endParaRPr lang="ru-RU"/>
        </a:p>
      </dgm:t>
    </dgm:pt>
    <dgm:pt modelId="{52C6569F-68C6-473C-8214-6EE69D9466F4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Однако регрессионный анализ не дает ответа на вопрос: тесная это связь или нет, решающее воздействие оказывает данный фактор на величину результативного показателя или второстепенное?</a:t>
          </a:r>
        </a:p>
      </dgm:t>
    </dgm:pt>
    <dgm:pt modelId="{4A658C0F-E49B-45AA-9AD4-5588DF84BB9C}" type="parTrans" cxnId="{07DC899A-C425-40EC-9796-F08F5AF1F00B}">
      <dgm:prSet/>
      <dgm:spPr/>
      <dgm:t>
        <a:bodyPr/>
        <a:lstStyle/>
        <a:p>
          <a:endParaRPr lang="ru-RU"/>
        </a:p>
      </dgm:t>
    </dgm:pt>
    <dgm:pt modelId="{DBC3EF9B-5974-49F5-8847-DA80FCBDF326}" type="sibTrans" cxnId="{07DC899A-C425-40EC-9796-F08F5AF1F00B}">
      <dgm:prSet/>
      <dgm:spPr/>
      <dgm:t>
        <a:bodyPr/>
        <a:lstStyle/>
        <a:p>
          <a:endParaRPr lang="ru-RU"/>
        </a:p>
      </dgm:t>
    </dgm:pt>
    <dgm:pt modelId="{5641ACE2-AC36-4653-9003-79C8D2BEDA48}" type="pres">
      <dgm:prSet presAssocID="{53D00A44-D1E1-4A74-8E12-0AC17FF55F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ED914D-E2AA-4E3A-AA8E-34588ECC9790}" type="pres">
      <dgm:prSet presAssocID="{47064098-1E44-4A85-BB92-BAA54C77D52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58A34-AC2D-4D44-A3F9-A5688E64F123}" type="pres">
      <dgm:prSet presAssocID="{47064098-1E44-4A85-BB92-BAA54C77D520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0BF757-9FC8-4F16-A75D-73E667B6B7E4}" type="pres">
      <dgm:prSet presAssocID="{52C6569F-68C6-473C-8214-6EE69D9466F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ADB46-7D30-412A-ABCA-03AAA2179B8F}" type="pres">
      <dgm:prSet presAssocID="{52C6569F-68C6-473C-8214-6EE69D9466F4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76D3CC-F587-43D5-B9D0-E3C877867D45}" type="pres">
      <dgm:prSet presAssocID="{F261DB33-E896-455E-986D-C8683FCDFDB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31E2F-25B0-417B-B0C5-3D6F1C160CB3}" type="pres">
      <dgm:prSet presAssocID="{F261DB33-E896-455E-986D-C8683FCDFDBD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E1BCC1-9D31-4DC5-8779-58168D59E833}" srcId="{52C6569F-68C6-473C-8214-6EE69D9466F4}" destId="{AB986FC5-C961-4000-9C4C-1D4CB437A11D}" srcOrd="0" destOrd="0" parTransId="{E9179D90-55A4-416C-B1B5-D4B8A15E9443}" sibTransId="{82F1A621-7250-4CA8-B4C2-7171BA633BC9}"/>
    <dgm:cxn modelId="{C950B89D-DDE7-419D-9BD4-A4B3EAFAD8CB}" type="presOf" srcId="{47064098-1E44-4A85-BB92-BAA54C77D520}" destId="{53ED914D-E2AA-4E3A-AA8E-34588ECC9790}" srcOrd="0" destOrd="0" presId="urn:microsoft.com/office/officeart/2005/8/layout/vList2"/>
    <dgm:cxn modelId="{6C72B0F9-BC5C-472E-9673-1E3F2B6E7E28}" srcId="{53D00A44-D1E1-4A74-8E12-0AC17FF55FA3}" destId="{F261DB33-E896-455E-986D-C8683FCDFDBD}" srcOrd="2" destOrd="0" parTransId="{9254953E-4FBE-45EB-AA6C-F8DE982E73E8}" sibTransId="{8CD7F1A5-96AE-435D-8735-D8372E535955}"/>
    <dgm:cxn modelId="{F8D7268B-E96D-432D-A151-749E6D34CB1A}" srcId="{53D00A44-D1E1-4A74-8E12-0AC17FF55FA3}" destId="{47064098-1E44-4A85-BB92-BAA54C77D520}" srcOrd="0" destOrd="0" parTransId="{53E2C925-0199-4ED4-95C1-3189F6B7B53E}" sibTransId="{79B831C0-025F-44EB-9FF0-CE4704D40631}"/>
    <dgm:cxn modelId="{CE91449F-4496-452B-8679-0FB9C39184DC}" type="presOf" srcId="{F261DB33-E896-455E-986D-C8683FCDFDBD}" destId="{6D76D3CC-F587-43D5-B9D0-E3C877867D45}" srcOrd="0" destOrd="0" presId="urn:microsoft.com/office/officeart/2005/8/layout/vList2"/>
    <dgm:cxn modelId="{295CAA30-40E9-44BA-84FB-B15C526D7917}" type="presOf" srcId="{3EC92E26-FCCD-4789-BA6E-BCA8614EACF6}" destId="{92F58A34-AC2D-4D44-A3F9-A5688E64F123}" srcOrd="0" destOrd="0" presId="urn:microsoft.com/office/officeart/2005/8/layout/vList2"/>
    <dgm:cxn modelId="{5F17223A-5D8A-4A04-93F6-39DCEB6D6B3F}" type="presOf" srcId="{AB986FC5-C961-4000-9C4C-1D4CB437A11D}" destId="{78CADB46-7D30-412A-ABCA-03AAA2179B8F}" srcOrd="0" destOrd="0" presId="urn:microsoft.com/office/officeart/2005/8/layout/vList2"/>
    <dgm:cxn modelId="{AB5A8113-97D4-47BD-8A29-65452F2F37EE}" type="presOf" srcId="{669BE262-6DEC-4671-8A64-2A892EFFBEF2}" destId="{0CB31E2F-25B0-417B-B0C5-3D6F1C160CB3}" srcOrd="0" destOrd="0" presId="urn:microsoft.com/office/officeart/2005/8/layout/vList2"/>
    <dgm:cxn modelId="{AF17CB55-2CFD-40DB-9400-E79AF900713F}" srcId="{F261DB33-E896-455E-986D-C8683FCDFDBD}" destId="{669BE262-6DEC-4671-8A64-2A892EFFBEF2}" srcOrd="0" destOrd="0" parTransId="{6595544C-F921-4E1B-8376-77AA500D2E5B}" sibTransId="{15759C6F-6987-4D0F-AEE8-A1F1C484FD24}"/>
    <dgm:cxn modelId="{501280B9-9167-4150-B627-4619F340A6E3}" type="presOf" srcId="{52C6569F-68C6-473C-8214-6EE69D9466F4}" destId="{630BF757-9FC8-4F16-A75D-73E667B6B7E4}" srcOrd="0" destOrd="0" presId="urn:microsoft.com/office/officeart/2005/8/layout/vList2"/>
    <dgm:cxn modelId="{8733FC39-0125-4CBC-B0FB-BFD12B525470}" srcId="{47064098-1E44-4A85-BB92-BAA54C77D520}" destId="{3EC92E26-FCCD-4789-BA6E-BCA8614EACF6}" srcOrd="0" destOrd="0" parTransId="{BA58CF41-FF48-4D9E-B6E1-1DECC046F72D}" sibTransId="{5E1F9836-0E8D-4376-9F6B-85A1C28257F2}"/>
    <dgm:cxn modelId="{07DC899A-C425-40EC-9796-F08F5AF1F00B}" srcId="{53D00A44-D1E1-4A74-8E12-0AC17FF55FA3}" destId="{52C6569F-68C6-473C-8214-6EE69D9466F4}" srcOrd="1" destOrd="0" parTransId="{4A658C0F-E49B-45AA-9AD4-5588DF84BB9C}" sibTransId="{DBC3EF9B-5974-49F5-8847-DA80FCBDF326}"/>
    <dgm:cxn modelId="{E2CBFC79-8746-4C0B-BA3E-3B651989D69F}" type="presOf" srcId="{53D00A44-D1E1-4A74-8E12-0AC17FF55FA3}" destId="{5641ACE2-AC36-4653-9003-79C8D2BEDA48}" srcOrd="0" destOrd="0" presId="urn:microsoft.com/office/officeart/2005/8/layout/vList2"/>
    <dgm:cxn modelId="{7B875C86-AAB1-437A-9B17-211B2E3C46DB}" type="presParOf" srcId="{5641ACE2-AC36-4653-9003-79C8D2BEDA48}" destId="{53ED914D-E2AA-4E3A-AA8E-34588ECC9790}" srcOrd="0" destOrd="0" presId="urn:microsoft.com/office/officeart/2005/8/layout/vList2"/>
    <dgm:cxn modelId="{61EB6967-AC94-4C98-B4B8-79E13FEA9562}" type="presParOf" srcId="{5641ACE2-AC36-4653-9003-79C8D2BEDA48}" destId="{92F58A34-AC2D-4D44-A3F9-A5688E64F123}" srcOrd="1" destOrd="0" presId="urn:microsoft.com/office/officeart/2005/8/layout/vList2"/>
    <dgm:cxn modelId="{8C180135-33DA-4E45-88F0-07DDEAFFDF36}" type="presParOf" srcId="{5641ACE2-AC36-4653-9003-79C8D2BEDA48}" destId="{630BF757-9FC8-4F16-A75D-73E667B6B7E4}" srcOrd="2" destOrd="0" presId="urn:microsoft.com/office/officeart/2005/8/layout/vList2"/>
    <dgm:cxn modelId="{571432DC-2CA7-429D-B52A-29D995031922}" type="presParOf" srcId="{5641ACE2-AC36-4653-9003-79C8D2BEDA48}" destId="{78CADB46-7D30-412A-ABCA-03AAA2179B8F}" srcOrd="3" destOrd="0" presId="urn:microsoft.com/office/officeart/2005/8/layout/vList2"/>
    <dgm:cxn modelId="{0A8B5144-41F2-498B-AA9F-0DB663ECFB10}" type="presParOf" srcId="{5641ACE2-AC36-4653-9003-79C8D2BEDA48}" destId="{6D76D3CC-F587-43D5-B9D0-E3C877867D45}" srcOrd="4" destOrd="0" presId="urn:microsoft.com/office/officeart/2005/8/layout/vList2"/>
    <dgm:cxn modelId="{CFF16DB8-077D-412F-891B-1D5ECD6DBFA9}" type="presParOf" srcId="{5641ACE2-AC36-4653-9003-79C8D2BEDA48}" destId="{0CB31E2F-25B0-417B-B0C5-3D6F1C160CB3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D89710-CA4A-4EC8-826D-D4ECDE8AE885}">
      <dsp:nvSpPr>
        <dsp:cNvPr id="0" name=""/>
        <dsp:cNvSpPr/>
      </dsp:nvSpPr>
      <dsp:spPr>
        <a:xfrm>
          <a:off x="0" y="53251"/>
          <a:ext cx="9635898" cy="1460160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/>
            <a:t>Корреляционная (стохастическая) связь - это неполная, вероятностная зависимость между показателями, которая проявляется только в массе наблюдений. </a:t>
          </a:r>
        </a:p>
      </dsp:txBody>
      <dsp:txXfrm>
        <a:off x="0" y="53251"/>
        <a:ext cx="9635898" cy="1460160"/>
      </dsp:txXfrm>
    </dsp:sp>
    <dsp:sp modelId="{18E21F23-89B5-4941-B178-254018840708}">
      <dsp:nvSpPr>
        <dsp:cNvPr id="0" name=""/>
        <dsp:cNvSpPr/>
      </dsp:nvSpPr>
      <dsp:spPr>
        <a:xfrm>
          <a:off x="0" y="1513411"/>
          <a:ext cx="9635898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5940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900" kern="1200"/>
        </a:p>
      </dsp:txBody>
      <dsp:txXfrm>
        <a:off x="0" y="1513411"/>
        <a:ext cx="9635898" cy="397440"/>
      </dsp:txXfrm>
    </dsp:sp>
    <dsp:sp modelId="{C0620B27-D416-4A33-A353-A1EFA6FFEB8D}">
      <dsp:nvSpPr>
        <dsp:cNvPr id="0" name=""/>
        <dsp:cNvSpPr/>
      </dsp:nvSpPr>
      <dsp:spPr>
        <a:xfrm>
          <a:off x="0" y="1886789"/>
          <a:ext cx="9635898" cy="1460160"/>
        </a:xfrm>
        <a:prstGeom prst="roundRect">
          <a:avLst/>
        </a:prstGeom>
        <a:solidFill>
          <a:schemeClr val="accent3">
            <a:shade val="80000"/>
            <a:hueOff val="51975"/>
            <a:satOff val="-15286"/>
            <a:lumOff val="169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>
              <a:effectLst/>
              <a:latin typeface="+mn-lt"/>
              <a:ea typeface="Times New Roman" panose="02020603050405020304" pitchFamily="18" charset="0"/>
            </a:rPr>
            <a:t>Парная корреляция </a:t>
          </a:r>
          <a:r>
            <a:rPr lang="ru-RU" sz="2400" b="0" i="0" kern="1200" dirty="0">
              <a:effectLst/>
              <a:latin typeface="+mn-lt"/>
              <a:ea typeface="Times New Roman" panose="02020603050405020304" pitchFamily="18" charset="0"/>
            </a:rPr>
            <a:t>- это связь между двумя показателями, один из которых является факторным, а другой - результативным. </a:t>
          </a:r>
          <a:endParaRPr lang="ru-RU" sz="2400" b="0" i="0" kern="1200" dirty="0">
            <a:latin typeface="+mn-lt"/>
          </a:endParaRPr>
        </a:p>
      </dsp:txBody>
      <dsp:txXfrm>
        <a:off x="0" y="1886789"/>
        <a:ext cx="9635898" cy="1460160"/>
      </dsp:txXfrm>
    </dsp:sp>
    <dsp:sp modelId="{866FF5DD-5C32-4524-BB5E-78AE6C5B3F08}">
      <dsp:nvSpPr>
        <dsp:cNvPr id="0" name=""/>
        <dsp:cNvSpPr/>
      </dsp:nvSpPr>
      <dsp:spPr>
        <a:xfrm>
          <a:off x="0" y="3371011"/>
          <a:ext cx="9635898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5940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900" kern="1200" dirty="0"/>
        </a:p>
      </dsp:txBody>
      <dsp:txXfrm>
        <a:off x="0" y="3371011"/>
        <a:ext cx="9635898" cy="397440"/>
      </dsp:txXfrm>
    </dsp:sp>
    <dsp:sp modelId="{F98B6E86-989C-4363-BA7D-BF04D4ACC395}">
      <dsp:nvSpPr>
        <dsp:cNvPr id="0" name=""/>
        <dsp:cNvSpPr/>
      </dsp:nvSpPr>
      <dsp:spPr>
        <a:xfrm>
          <a:off x="0" y="3768451"/>
          <a:ext cx="9635898" cy="1460160"/>
        </a:xfrm>
        <a:prstGeom prst="roundRect">
          <a:avLst/>
        </a:prstGeom>
        <a:solidFill>
          <a:schemeClr val="accent3">
            <a:shade val="80000"/>
            <a:hueOff val="103950"/>
            <a:satOff val="-30572"/>
            <a:lumOff val="339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0" kern="1200" dirty="0">
              <a:effectLst/>
              <a:latin typeface="+mn-lt"/>
              <a:ea typeface="Times New Roman" panose="02020603050405020304" pitchFamily="18" charset="0"/>
            </a:rPr>
            <a:t>Множественная корреляция </a:t>
          </a:r>
          <a:r>
            <a:rPr lang="ru-RU" sz="2400" b="0" i="0" kern="1200" dirty="0">
              <a:effectLst/>
              <a:latin typeface="+mn-lt"/>
              <a:ea typeface="Times New Roman" panose="02020603050405020304" pitchFamily="18" charset="0"/>
            </a:rPr>
            <a:t>возникает от взаимодействия нескольких факторов с результативным показателем.</a:t>
          </a:r>
          <a:endParaRPr lang="ru-RU" sz="2400" b="0" i="0" kern="1200" dirty="0"/>
        </a:p>
      </dsp:txBody>
      <dsp:txXfrm>
        <a:off x="0" y="3768451"/>
        <a:ext cx="9635898" cy="14601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90CCEF-F648-4143-BA69-62218DACBBB0}">
      <dsp:nvSpPr>
        <dsp:cNvPr id="0" name=""/>
        <dsp:cNvSpPr/>
      </dsp:nvSpPr>
      <dsp:spPr>
        <a:xfrm>
          <a:off x="459422" y="2173"/>
          <a:ext cx="8682142" cy="1306691"/>
        </a:xfrm>
        <a:prstGeom prst="roundRect">
          <a:avLst>
            <a:gd name="adj" fmla="val 1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Для исследования стохастических соотношений используются следующие способы экономического анализа:</a:t>
          </a:r>
        </a:p>
      </dsp:txBody>
      <dsp:txXfrm>
        <a:off x="459422" y="2173"/>
        <a:ext cx="8682142" cy="1306691"/>
      </dsp:txXfrm>
    </dsp:sp>
    <dsp:sp modelId="{9D557DDB-0CE1-48A8-A820-08F095939CDB}">
      <dsp:nvSpPr>
        <dsp:cNvPr id="0" name=""/>
        <dsp:cNvSpPr/>
      </dsp:nvSpPr>
      <dsp:spPr>
        <a:xfrm>
          <a:off x="459422" y="1544068"/>
          <a:ext cx="1306691" cy="1306691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C9A7CAF-2BAA-48DF-95AE-E17A95236CCA}">
      <dsp:nvSpPr>
        <dsp:cNvPr id="0" name=""/>
        <dsp:cNvSpPr/>
      </dsp:nvSpPr>
      <dsp:spPr>
        <a:xfrm>
          <a:off x="1844514" y="1544068"/>
          <a:ext cx="7297049" cy="1306691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сравнение параллельных и динамических рядов;</a:t>
          </a:r>
        </a:p>
      </dsp:txBody>
      <dsp:txXfrm>
        <a:off x="1844514" y="1544068"/>
        <a:ext cx="7297049" cy="1306691"/>
      </dsp:txXfrm>
    </dsp:sp>
    <dsp:sp modelId="{6DCC7211-DACC-42A8-8F3D-DD3A47884927}">
      <dsp:nvSpPr>
        <dsp:cNvPr id="0" name=""/>
        <dsp:cNvSpPr/>
      </dsp:nvSpPr>
      <dsp:spPr>
        <a:xfrm>
          <a:off x="459422" y="3007562"/>
          <a:ext cx="1306691" cy="1306691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51975"/>
            <a:satOff val="-15286"/>
            <a:lumOff val="1699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20E2AD1-3CB9-4A77-93FC-B4094828BD02}">
      <dsp:nvSpPr>
        <dsp:cNvPr id="0" name=""/>
        <dsp:cNvSpPr/>
      </dsp:nvSpPr>
      <dsp:spPr>
        <a:xfrm>
          <a:off x="1844514" y="3007562"/>
          <a:ext cx="7297049" cy="1306691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51975"/>
            <a:satOff val="-15286"/>
            <a:lumOff val="1699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аналитические группировки, графики.</a:t>
          </a:r>
        </a:p>
      </dsp:txBody>
      <dsp:txXfrm>
        <a:off x="1844514" y="3007562"/>
        <a:ext cx="7297049" cy="1306691"/>
      </dsp:txXfrm>
    </dsp:sp>
    <dsp:sp modelId="{B9C62ACB-674C-477C-87AD-7362CA4F9716}">
      <dsp:nvSpPr>
        <dsp:cNvPr id="0" name=""/>
        <dsp:cNvSpPr/>
      </dsp:nvSpPr>
      <dsp:spPr>
        <a:xfrm>
          <a:off x="459422" y="4471056"/>
          <a:ext cx="1306691" cy="1306691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103950"/>
            <a:satOff val="-30572"/>
            <a:lumOff val="3399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D4BA5E1-E083-48EF-9C5E-1E6721135B17}">
      <dsp:nvSpPr>
        <dsp:cNvPr id="0" name=""/>
        <dsp:cNvSpPr/>
      </dsp:nvSpPr>
      <dsp:spPr>
        <a:xfrm>
          <a:off x="1844514" y="4471056"/>
          <a:ext cx="7297049" cy="1306691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103950"/>
            <a:satOff val="-30572"/>
            <a:lumOff val="3399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Эти способы позволяют выявить только общий характер и направление связи</a:t>
          </a:r>
        </a:p>
      </dsp:txBody>
      <dsp:txXfrm>
        <a:off x="1844514" y="4471056"/>
        <a:ext cx="7297049" cy="130669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B806A6-DD59-4E2C-8BF6-8193FEA56D5E}">
      <dsp:nvSpPr>
        <dsp:cNvPr id="0" name=""/>
        <dsp:cNvSpPr/>
      </dsp:nvSpPr>
      <dsp:spPr>
        <a:xfrm>
          <a:off x="0" y="378616"/>
          <a:ext cx="9405776" cy="1787182"/>
        </a:xfrm>
        <a:prstGeom prst="roundRect">
          <a:avLst>
            <a:gd name="adj" fmla="val 100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Основная задача факторного анализа - определить степень влияния каждого фактора на уровень результативного показателя. Для этой цели применяются </a:t>
          </a:r>
          <a:r>
            <a:rPr lang="ru-RU" sz="2400" i="0" kern="1200" dirty="0"/>
            <a:t>способы :</a:t>
          </a:r>
        </a:p>
      </dsp:txBody>
      <dsp:txXfrm>
        <a:off x="0" y="378616"/>
        <a:ext cx="9405776" cy="1787182"/>
      </dsp:txXfrm>
    </dsp:sp>
    <dsp:sp modelId="{E2723D40-0427-433B-AE30-76006C61EB0D}">
      <dsp:nvSpPr>
        <dsp:cNvPr id="0" name=""/>
        <dsp:cNvSpPr/>
      </dsp:nvSpPr>
      <dsp:spPr>
        <a:xfrm>
          <a:off x="0" y="2435207"/>
          <a:ext cx="1496715" cy="1496715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6A5D9-0223-4979-BA5E-7AB46C8B0175}">
      <dsp:nvSpPr>
        <dsp:cNvPr id="0" name=""/>
        <dsp:cNvSpPr/>
      </dsp:nvSpPr>
      <dsp:spPr>
        <a:xfrm>
          <a:off x="1586517" y="2435207"/>
          <a:ext cx="7819259" cy="1496715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i="0" kern="1200" dirty="0"/>
            <a:t>корреляционного факторного анализа,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i="0" kern="1200" dirty="0"/>
            <a:t>дисперсионного факторного анализа,</a:t>
          </a:r>
        </a:p>
      </dsp:txBody>
      <dsp:txXfrm>
        <a:off x="1586517" y="2435207"/>
        <a:ext cx="7819259" cy="1496715"/>
      </dsp:txXfrm>
    </dsp:sp>
    <dsp:sp modelId="{A627A338-51DA-432A-9E5B-73AD46C148DF}">
      <dsp:nvSpPr>
        <dsp:cNvPr id="0" name=""/>
        <dsp:cNvSpPr/>
      </dsp:nvSpPr>
      <dsp:spPr>
        <a:xfrm>
          <a:off x="0" y="4111528"/>
          <a:ext cx="1496715" cy="1496715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103950"/>
            <a:satOff val="-30572"/>
            <a:lumOff val="339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60A3-33A9-4582-B62A-B14FF6C0CB35}">
      <dsp:nvSpPr>
        <dsp:cNvPr id="0" name=""/>
        <dsp:cNvSpPr/>
      </dsp:nvSpPr>
      <dsp:spPr>
        <a:xfrm>
          <a:off x="1586517" y="4111528"/>
          <a:ext cx="7819259" cy="1496715"/>
        </a:xfrm>
        <a:prstGeom prst="roundRect">
          <a:avLst>
            <a:gd name="adj" fmla="val 16670"/>
          </a:avLst>
        </a:prstGeom>
        <a:solidFill>
          <a:schemeClr val="accent3">
            <a:shade val="80000"/>
            <a:hueOff val="103950"/>
            <a:satOff val="-30572"/>
            <a:lumOff val="339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i="0" kern="1200" dirty="0"/>
            <a:t>компонентного факторного анализа,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i="0" kern="1200" dirty="0"/>
            <a:t>современного многомерного факторного анализа. </a:t>
          </a:r>
        </a:p>
      </dsp:txBody>
      <dsp:txXfrm>
        <a:off x="1586517" y="4111528"/>
        <a:ext cx="7819259" cy="149671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C15CA35-7A86-4FB7-B091-85B4BDCA838E}">
      <dsp:nvSpPr>
        <dsp:cNvPr id="0" name=""/>
        <dsp:cNvSpPr/>
      </dsp:nvSpPr>
      <dsp:spPr>
        <a:xfrm>
          <a:off x="-5682900" y="-876630"/>
          <a:ext cx="6818555" cy="6818555"/>
        </a:xfrm>
        <a:prstGeom prst="blockArc">
          <a:avLst>
            <a:gd name="adj1" fmla="val 18900000"/>
            <a:gd name="adj2" fmla="val 2700000"/>
            <a:gd name="adj3" fmla="val 317"/>
          </a:avLst>
        </a:pr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68C9D7-3C4A-4894-87AC-AD561C8A32FE}">
      <dsp:nvSpPr>
        <dsp:cNvPr id="0" name=""/>
        <dsp:cNvSpPr/>
      </dsp:nvSpPr>
      <dsp:spPr>
        <a:xfrm>
          <a:off x="931127" y="620337"/>
          <a:ext cx="8252720" cy="165363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859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Наличие достаточно большого количества наблюдений о величине исследуемых факторных и результативных показателей (в динамике или за текущий год по совокупности однородных объектов).</a:t>
          </a:r>
        </a:p>
      </dsp:txBody>
      <dsp:txXfrm>
        <a:off x="931127" y="620337"/>
        <a:ext cx="8252720" cy="1653634"/>
      </dsp:txXfrm>
    </dsp:sp>
    <dsp:sp modelId="{415FE3F9-B12A-462B-8127-25F6AF546532}">
      <dsp:nvSpPr>
        <dsp:cNvPr id="0" name=""/>
        <dsp:cNvSpPr/>
      </dsp:nvSpPr>
      <dsp:spPr>
        <a:xfrm>
          <a:off x="26719" y="542746"/>
          <a:ext cx="1808816" cy="18088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7F71AC-B8F8-4D29-80F9-D69C97A7C94E}">
      <dsp:nvSpPr>
        <dsp:cNvPr id="0" name=""/>
        <dsp:cNvSpPr/>
      </dsp:nvSpPr>
      <dsp:spPr>
        <a:xfrm>
          <a:off x="931127" y="2894612"/>
          <a:ext cx="8252720" cy="1447053"/>
        </a:xfrm>
        <a:prstGeom prst="rect">
          <a:avLst/>
        </a:prstGeom>
        <a:solidFill>
          <a:schemeClr val="accent3">
            <a:shade val="80000"/>
            <a:hueOff val="103950"/>
            <a:satOff val="-30572"/>
            <a:lumOff val="339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8598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Исследуемые факторы должны иметь количественное измерение и отражение в тех или иных источниках информации.</a:t>
          </a:r>
        </a:p>
      </dsp:txBody>
      <dsp:txXfrm>
        <a:off x="931127" y="2894612"/>
        <a:ext cx="8252720" cy="1447053"/>
      </dsp:txXfrm>
    </dsp:sp>
    <dsp:sp modelId="{EEEAACDB-FC1F-4A22-961A-80276A490A3A}">
      <dsp:nvSpPr>
        <dsp:cNvPr id="0" name=""/>
        <dsp:cNvSpPr/>
      </dsp:nvSpPr>
      <dsp:spPr>
        <a:xfrm>
          <a:off x="26719" y="2713731"/>
          <a:ext cx="1808816" cy="18088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103950"/>
              <a:satOff val="-30572"/>
              <a:lumOff val="339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1E411F-8248-45B6-BECE-F88A9CE80C43}">
      <dsp:nvSpPr>
        <dsp:cNvPr id="0" name=""/>
        <dsp:cNvSpPr/>
      </dsp:nvSpPr>
      <dsp:spPr>
        <a:xfrm>
          <a:off x="160811" y="326176"/>
          <a:ext cx="9616611" cy="2758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/>
        </a:p>
      </dsp:txBody>
      <dsp:txXfrm>
        <a:off x="160811" y="326176"/>
        <a:ext cx="9616611" cy="275813"/>
      </dsp:txXfrm>
    </dsp:sp>
    <dsp:sp modelId="{53983D5D-1467-458D-9C84-5F4EDCCEFB4A}">
      <dsp:nvSpPr>
        <dsp:cNvPr id="0" name=""/>
        <dsp:cNvSpPr/>
      </dsp:nvSpPr>
      <dsp:spPr>
        <a:xfrm>
          <a:off x="160811" y="601989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EEDBFA-8275-4F19-8DEF-86C5308B107C}">
      <dsp:nvSpPr>
        <dsp:cNvPr id="0" name=""/>
        <dsp:cNvSpPr/>
      </dsp:nvSpPr>
      <dsp:spPr>
        <a:xfrm>
          <a:off x="1512479" y="601989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7996"/>
            <a:satOff val="-2352"/>
            <a:lumOff val="2615"/>
            <a:alphaOff val="0"/>
          </a:schemeClr>
        </a:solidFill>
        <a:ln w="25400" cap="flat" cmpd="sng" algn="ctr">
          <a:solidFill>
            <a:schemeClr val="accent3">
              <a:shade val="80000"/>
              <a:hueOff val="7996"/>
              <a:satOff val="-2352"/>
              <a:lumOff val="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FF3B31-E871-4A76-B682-7B7A6B5AD721}">
      <dsp:nvSpPr>
        <dsp:cNvPr id="0" name=""/>
        <dsp:cNvSpPr/>
      </dsp:nvSpPr>
      <dsp:spPr>
        <a:xfrm>
          <a:off x="2865216" y="601989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15992"/>
            <a:satOff val="-4703"/>
            <a:lumOff val="5230"/>
            <a:alphaOff val="0"/>
          </a:schemeClr>
        </a:solidFill>
        <a:ln w="25400" cap="flat" cmpd="sng" algn="ctr">
          <a:solidFill>
            <a:schemeClr val="accent3">
              <a:shade val="80000"/>
              <a:hueOff val="15992"/>
              <a:satOff val="-4703"/>
              <a:lumOff val="52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149A9-8B6F-4A1D-9C37-A6539CFDD184}">
      <dsp:nvSpPr>
        <dsp:cNvPr id="0" name=""/>
        <dsp:cNvSpPr/>
      </dsp:nvSpPr>
      <dsp:spPr>
        <a:xfrm>
          <a:off x="4216884" y="601989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23988"/>
            <a:satOff val="-7055"/>
            <a:lumOff val="7845"/>
            <a:alphaOff val="0"/>
          </a:schemeClr>
        </a:solidFill>
        <a:ln w="25400" cap="flat" cmpd="sng" algn="ctr">
          <a:solidFill>
            <a:schemeClr val="accent3">
              <a:shade val="80000"/>
              <a:hueOff val="23988"/>
              <a:satOff val="-7055"/>
              <a:lumOff val="78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1CED7B-03B2-4BA3-8094-1E63B9E4CFAF}">
      <dsp:nvSpPr>
        <dsp:cNvPr id="0" name=""/>
        <dsp:cNvSpPr/>
      </dsp:nvSpPr>
      <dsp:spPr>
        <a:xfrm>
          <a:off x="5569620" y="601989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31985"/>
            <a:satOff val="-9407"/>
            <a:lumOff val="10460"/>
            <a:alphaOff val="0"/>
          </a:schemeClr>
        </a:solidFill>
        <a:ln w="25400" cap="flat" cmpd="sng" algn="ctr">
          <a:solidFill>
            <a:schemeClr val="accent3">
              <a:shade val="80000"/>
              <a:hueOff val="31985"/>
              <a:satOff val="-9407"/>
              <a:lumOff val="104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6D63E4-4BB9-411B-8F5C-9C8D30FEE329}">
      <dsp:nvSpPr>
        <dsp:cNvPr id="0" name=""/>
        <dsp:cNvSpPr/>
      </dsp:nvSpPr>
      <dsp:spPr>
        <a:xfrm>
          <a:off x="6921289" y="601989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39981"/>
            <a:satOff val="-11758"/>
            <a:lumOff val="13075"/>
            <a:alphaOff val="0"/>
          </a:schemeClr>
        </a:solidFill>
        <a:ln w="25400" cap="flat" cmpd="sng" algn="ctr">
          <a:solidFill>
            <a:schemeClr val="accent3">
              <a:shade val="80000"/>
              <a:hueOff val="39981"/>
              <a:satOff val="-11758"/>
              <a:lumOff val="13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8366E8-7F9A-4608-AE75-46827631D4CB}">
      <dsp:nvSpPr>
        <dsp:cNvPr id="0" name=""/>
        <dsp:cNvSpPr/>
      </dsp:nvSpPr>
      <dsp:spPr>
        <a:xfrm>
          <a:off x="8274025" y="601989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47977"/>
            <a:satOff val="-14110"/>
            <a:lumOff val="15690"/>
            <a:alphaOff val="0"/>
          </a:schemeClr>
        </a:solidFill>
        <a:ln w="25400" cap="flat" cmpd="sng" algn="ctr">
          <a:solidFill>
            <a:schemeClr val="accent3">
              <a:shade val="80000"/>
              <a:hueOff val="47977"/>
              <a:satOff val="-14110"/>
              <a:lumOff val="156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F445E0-C6C8-4FFC-B940-8F0E27223CE6}">
      <dsp:nvSpPr>
        <dsp:cNvPr id="0" name=""/>
        <dsp:cNvSpPr/>
      </dsp:nvSpPr>
      <dsp:spPr>
        <a:xfrm>
          <a:off x="160811" y="780074"/>
          <a:ext cx="9741627" cy="14246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определить изменение результативного показателя под воздействием одного или нескольких факторов (в абсолютном измерении), то есть определить, на сколько единиц изменяется величина результативного показателя при изменении факторного на единицу;</a:t>
          </a:r>
        </a:p>
      </dsp:txBody>
      <dsp:txXfrm>
        <a:off x="160811" y="780074"/>
        <a:ext cx="9741627" cy="1424683"/>
      </dsp:txXfrm>
    </dsp:sp>
    <dsp:sp modelId="{F27C8BF7-7B3B-419F-87CF-6E2414B9040B}">
      <dsp:nvSpPr>
        <dsp:cNvPr id="0" name=""/>
        <dsp:cNvSpPr/>
      </dsp:nvSpPr>
      <dsp:spPr>
        <a:xfrm>
          <a:off x="160811" y="2482800"/>
          <a:ext cx="9616611" cy="4080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/>
        </a:p>
      </dsp:txBody>
      <dsp:txXfrm>
        <a:off x="160811" y="2482800"/>
        <a:ext cx="9616611" cy="408006"/>
      </dsp:txXfrm>
    </dsp:sp>
    <dsp:sp modelId="{4205F798-360C-41B0-B51E-991A6B349A67}">
      <dsp:nvSpPr>
        <dsp:cNvPr id="0" name=""/>
        <dsp:cNvSpPr/>
      </dsp:nvSpPr>
      <dsp:spPr>
        <a:xfrm>
          <a:off x="160811" y="2890806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55973"/>
            <a:satOff val="-16462"/>
            <a:lumOff val="18304"/>
            <a:alphaOff val="0"/>
          </a:schemeClr>
        </a:solidFill>
        <a:ln w="25400" cap="flat" cmpd="sng" algn="ctr">
          <a:solidFill>
            <a:schemeClr val="accent3">
              <a:shade val="80000"/>
              <a:hueOff val="55973"/>
              <a:satOff val="-16462"/>
              <a:lumOff val="183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E19F8E-0AB5-4243-B256-6218B166C13D}">
      <dsp:nvSpPr>
        <dsp:cNvPr id="0" name=""/>
        <dsp:cNvSpPr/>
      </dsp:nvSpPr>
      <dsp:spPr>
        <a:xfrm>
          <a:off x="1512479" y="2890806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63969"/>
            <a:satOff val="-18814"/>
            <a:lumOff val="20919"/>
            <a:alphaOff val="0"/>
          </a:schemeClr>
        </a:solidFill>
        <a:ln w="25400" cap="flat" cmpd="sng" algn="ctr">
          <a:solidFill>
            <a:schemeClr val="accent3">
              <a:shade val="80000"/>
              <a:hueOff val="63969"/>
              <a:satOff val="-18814"/>
              <a:lumOff val="209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6AACE8-A4F2-4924-A7EC-FE18F46D99ED}">
      <dsp:nvSpPr>
        <dsp:cNvPr id="0" name=""/>
        <dsp:cNvSpPr/>
      </dsp:nvSpPr>
      <dsp:spPr>
        <a:xfrm>
          <a:off x="2865216" y="2890806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71965"/>
            <a:satOff val="-21165"/>
            <a:lumOff val="23534"/>
            <a:alphaOff val="0"/>
          </a:schemeClr>
        </a:solidFill>
        <a:ln w="25400" cap="flat" cmpd="sng" algn="ctr">
          <a:solidFill>
            <a:schemeClr val="accent3">
              <a:shade val="80000"/>
              <a:hueOff val="71965"/>
              <a:satOff val="-21165"/>
              <a:lumOff val="235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6689EF-F8C8-43D3-87AD-AB5C586DC2B0}">
      <dsp:nvSpPr>
        <dsp:cNvPr id="0" name=""/>
        <dsp:cNvSpPr/>
      </dsp:nvSpPr>
      <dsp:spPr>
        <a:xfrm>
          <a:off x="4216884" y="2890806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79961"/>
            <a:satOff val="-23517"/>
            <a:lumOff val="26149"/>
            <a:alphaOff val="0"/>
          </a:schemeClr>
        </a:solidFill>
        <a:ln w="25400" cap="flat" cmpd="sng" algn="ctr">
          <a:solidFill>
            <a:schemeClr val="accent3">
              <a:shade val="80000"/>
              <a:hueOff val="79961"/>
              <a:satOff val="-23517"/>
              <a:lumOff val="261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DC2118-B405-45F9-9083-5D22E8539035}">
      <dsp:nvSpPr>
        <dsp:cNvPr id="0" name=""/>
        <dsp:cNvSpPr/>
      </dsp:nvSpPr>
      <dsp:spPr>
        <a:xfrm>
          <a:off x="5569620" y="2890806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87958"/>
            <a:satOff val="-25869"/>
            <a:lumOff val="28764"/>
            <a:alphaOff val="0"/>
          </a:schemeClr>
        </a:solidFill>
        <a:ln w="25400" cap="flat" cmpd="sng" algn="ctr">
          <a:solidFill>
            <a:schemeClr val="accent3">
              <a:shade val="80000"/>
              <a:hueOff val="87958"/>
              <a:satOff val="-25869"/>
              <a:lumOff val="287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6C29C5-5E11-42A2-9B8C-64AD9EA0E357}">
      <dsp:nvSpPr>
        <dsp:cNvPr id="0" name=""/>
        <dsp:cNvSpPr/>
      </dsp:nvSpPr>
      <dsp:spPr>
        <a:xfrm>
          <a:off x="6921289" y="2890806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95954"/>
            <a:satOff val="-28220"/>
            <a:lumOff val="31379"/>
            <a:alphaOff val="0"/>
          </a:schemeClr>
        </a:solidFill>
        <a:ln w="25400" cap="flat" cmpd="sng" algn="ctr">
          <a:solidFill>
            <a:schemeClr val="accent3">
              <a:shade val="80000"/>
              <a:hueOff val="95954"/>
              <a:satOff val="-28220"/>
              <a:lumOff val="313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92AAF-55AD-473F-AFE6-E8DE31CC5F81}">
      <dsp:nvSpPr>
        <dsp:cNvPr id="0" name=""/>
        <dsp:cNvSpPr/>
      </dsp:nvSpPr>
      <dsp:spPr>
        <a:xfrm>
          <a:off x="8274025" y="2890806"/>
          <a:ext cx="2250287" cy="1780854"/>
        </a:xfrm>
        <a:prstGeom prst="chevron">
          <a:avLst>
            <a:gd name="adj" fmla="val 70610"/>
          </a:avLst>
        </a:prstGeom>
        <a:solidFill>
          <a:schemeClr val="accent3">
            <a:shade val="80000"/>
            <a:hueOff val="103950"/>
            <a:satOff val="-30572"/>
            <a:lumOff val="33994"/>
            <a:alphaOff val="0"/>
          </a:schemeClr>
        </a:solidFill>
        <a:ln w="25400" cap="flat" cmpd="sng" algn="ctr">
          <a:solidFill>
            <a:schemeClr val="accent3">
              <a:shade val="80000"/>
              <a:hueOff val="103950"/>
              <a:satOff val="-30572"/>
              <a:lumOff val="339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27FD60-6627-4184-A1BF-0193B78FE49F}">
      <dsp:nvSpPr>
        <dsp:cNvPr id="0" name=""/>
        <dsp:cNvSpPr/>
      </dsp:nvSpPr>
      <dsp:spPr>
        <a:xfrm>
          <a:off x="160811" y="3068892"/>
          <a:ext cx="9741627" cy="14246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103950"/>
              <a:satOff val="-30572"/>
              <a:lumOff val="339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установить относительную степень зависимости результативного показателя от каждого фактора.</a:t>
          </a:r>
        </a:p>
      </dsp:txBody>
      <dsp:txXfrm>
        <a:off x="160811" y="3068892"/>
        <a:ext cx="9741627" cy="142468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CE9C1A-1132-4694-A3B0-40BB14B21E32}">
      <dsp:nvSpPr>
        <dsp:cNvPr id="0" name=""/>
        <dsp:cNvSpPr/>
      </dsp:nvSpPr>
      <dsp:spPr>
        <a:xfrm>
          <a:off x="-5434623" y="-838531"/>
          <a:ext cx="6520852" cy="6520852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8C934E-9C1A-45CC-8B8C-FE3D9AAC28EE}">
      <dsp:nvSpPr>
        <dsp:cNvPr id="0" name=""/>
        <dsp:cNvSpPr/>
      </dsp:nvSpPr>
      <dsp:spPr>
        <a:xfrm>
          <a:off x="890409" y="691983"/>
          <a:ext cx="8622166" cy="1383773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8370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/>
            <a:t>Корреляционная (стохастическая) связь - это неполная, вероятностная зависимость между показателями, которая проявляется только в массе наблюдений. </a:t>
          </a:r>
          <a:endParaRPr lang="x-none" sz="2400" kern="1200" dirty="0"/>
        </a:p>
      </dsp:txBody>
      <dsp:txXfrm>
        <a:off x="890409" y="691983"/>
        <a:ext cx="8622166" cy="1383773"/>
      </dsp:txXfrm>
    </dsp:sp>
    <dsp:sp modelId="{EF11A556-07EF-4D84-A10D-EEE3B2C13337}">
      <dsp:nvSpPr>
        <dsp:cNvPr id="0" name=""/>
        <dsp:cNvSpPr/>
      </dsp:nvSpPr>
      <dsp:spPr>
        <a:xfrm>
          <a:off x="25550" y="519011"/>
          <a:ext cx="1729717" cy="1729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CBB877-D967-45B0-90D0-BF8540E5D9C4}">
      <dsp:nvSpPr>
        <dsp:cNvPr id="0" name=""/>
        <dsp:cNvSpPr/>
      </dsp:nvSpPr>
      <dsp:spPr>
        <a:xfrm>
          <a:off x="890409" y="2768031"/>
          <a:ext cx="8622166" cy="1383773"/>
        </a:xfrm>
        <a:prstGeom prst="rect">
          <a:avLst/>
        </a:prstGeom>
        <a:solidFill>
          <a:schemeClr val="accent3">
            <a:shade val="80000"/>
            <a:hueOff val="103950"/>
            <a:satOff val="-30572"/>
            <a:lumOff val="339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8370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/>
            <a:t>Условия применения корреляционного анализа является наличие большого массива данных и данные должны иметь количественное измерение</a:t>
          </a:r>
        </a:p>
      </dsp:txBody>
      <dsp:txXfrm>
        <a:off x="890409" y="2768031"/>
        <a:ext cx="8622166" cy="1383773"/>
      </dsp:txXfrm>
    </dsp:sp>
    <dsp:sp modelId="{A7B6E746-D951-497F-BADE-0F758F0C4430}">
      <dsp:nvSpPr>
        <dsp:cNvPr id="0" name=""/>
        <dsp:cNvSpPr/>
      </dsp:nvSpPr>
      <dsp:spPr>
        <a:xfrm>
          <a:off x="25550" y="2595059"/>
          <a:ext cx="1729717" cy="17297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103950"/>
              <a:satOff val="-30572"/>
              <a:lumOff val="339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89E30E-6FD2-4CE0-9293-D3A9140AE24C}">
      <dsp:nvSpPr>
        <dsp:cNvPr id="0" name=""/>
        <dsp:cNvSpPr/>
      </dsp:nvSpPr>
      <dsp:spPr>
        <a:xfrm>
          <a:off x="0" y="141021"/>
          <a:ext cx="9720795" cy="1374750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Одной из основных задач корреляционного анализа является определение влияния факторов на величину результативного показателя (в абсолютном измерении). </a:t>
          </a:r>
        </a:p>
      </dsp:txBody>
      <dsp:txXfrm>
        <a:off x="0" y="141021"/>
        <a:ext cx="9720795" cy="1374750"/>
      </dsp:txXfrm>
    </dsp:sp>
    <dsp:sp modelId="{F85ADF6D-EE93-47F8-9555-D6DE51D4927F}">
      <dsp:nvSpPr>
        <dsp:cNvPr id="0" name=""/>
        <dsp:cNvSpPr/>
      </dsp:nvSpPr>
      <dsp:spPr>
        <a:xfrm>
          <a:off x="0" y="1451556"/>
          <a:ext cx="9720795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8635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</dsp:txBody>
      <dsp:txXfrm>
        <a:off x="0" y="1451556"/>
        <a:ext cx="9720795" cy="414000"/>
      </dsp:txXfrm>
    </dsp:sp>
    <dsp:sp modelId="{92A1849C-132D-4607-99C3-A0B8E8BF3D34}">
      <dsp:nvSpPr>
        <dsp:cNvPr id="0" name=""/>
        <dsp:cNvSpPr/>
      </dsp:nvSpPr>
      <dsp:spPr>
        <a:xfrm>
          <a:off x="0" y="1865556"/>
          <a:ext cx="9720795" cy="1374750"/>
        </a:xfrm>
        <a:prstGeom prst="roundRect">
          <a:avLst/>
        </a:prstGeom>
        <a:solidFill>
          <a:schemeClr val="accent3">
            <a:shade val="80000"/>
            <a:hueOff val="51975"/>
            <a:satOff val="-15286"/>
            <a:lumOff val="169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Для решения этой задачи подбирается соответствующий тип математического уравнения, которое наилучшим образом отражает характер изучаемой связи (прямолинейной, криволинейной и т.д.). </a:t>
          </a:r>
        </a:p>
      </dsp:txBody>
      <dsp:txXfrm>
        <a:off x="0" y="1865556"/>
        <a:ext cx="9720795" cy="1374750"/>
      </dsp:txXfrm>
    </dsp:sp>
    <dsp:sp modelId="{DE47C4D6-455B-4E73-85A1-617A421750CA}">
      <dsp:nvSpPr>
        <dsp:cNvPr id="0" name=""/>
        <dsp:cNvSpPr/>
      </dsp:nvSpPr>
      <dsp:spPr>
        <a:xfrm>
          <a:off x="0" y="3240306"/>
          <a:ext cx="9720795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8635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 dirty="0"/>
        </a:p>
      </dsp:txBody>
      <dsp:txXfrm>
        <a:off x="0" y="3240306"/>
        <a:ext cx="9720795" cy="414000"/>
      </dsp:txXfrm>
    </dsp:sp>
    <dsp:sp modelId="{AAE3AD42-A6DD-4230-AEAE-30252AC12AE9}">
      <dsp:nvSpPr>
        <dsp:cNvPr id="0" name=""/>
        <dsp:cNvSpPr/>
      </dsp:nvSpPr>
      <dsp:spPr>
        <a:xfrm>
          <a:off x="0" y="3654306"/>
          <a:ext cx="9720795" cy="1374750"/>
        </a:xfrm>
        <a:prstGeom prst="roundRect">
          <a:avLst/>
        </a:prstGeom>
        <a:solidFill>
          <a:schemeClr val="accent3">
            <a:shade val="80000"/>
            <a:hueOff val="103950"/>
            <a:satOff val="-30572"/>
            <a:lumOff val="339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Это играет важную роль в корреляционном анализе, потому что от правильного выбора уравнения регрессии зависит ход решения задачи и результаты расчетов.</a:t>
          </a:r>
        </a:p>
      </dsp:txBody>
      <dsp:txXfrm>
        <a:off x="0" y="3654306"/>
        <a:ext cx="9720795" cy="137475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1ED8C-487E-4E68-B4A5-4551D63619E9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2A5B3-EBD9-4A48-94DF-F99203A8A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2" y="332656"/>
            <a:ext cx="11329259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Экономико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математические методы и модели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indent="2889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 программа</a:t>
            </a:r>
            <a:r>
              <a:rPr kumimoji="0" lang="kk-KZ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6В04106 -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 и аудит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5. </a:t>
            </a:r>
            <a:r>
              <a:rPr lang="ru-RU" sz="6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Методика изучения стохастических взаимосвязей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0171" y="678096"/>
            <a:ext cx="9811820" cy="5948737"/>
          </a:xfrm>
        </p:spPr>
        <p:txBody>
          <a:bodyPr>
            <a:normAutofit/>
          </a:bodyPr>
          <a:lstStyle/>
          <a:p>
            <a:r>
              <a:rPr lang="ru-RU" sz="2000" b="1" i="1" dirty="0"/>
              <a:t>Обоснование уравнения связи</a:t>
            </a:r>
            <a:r>
              <a:rPr lang="ru-RU" sz="2000" dirty="0"/>
              <a:t> делается с помощью сопоставления параллельных рядов, группировки данных и линейных графиков. </a:t>
            </a:r>
          </a:p>
          <a:p>
            <a:r>
              <a:rPr lang="ru-RU" sz="2000" dirty="0"/>
              <a:t>Размещение точек на графике покажет, какая зависимость образовалась между изучаемыми показателями: прямолинейная или криволинейная.</a:t>
            </a:r>
          </a:p>
          <a:p>
            <a:r>
              <a:rPr lang="ru-RU" sz="2000" dirty="0"/>
              <a:t>Наиболее простым уравнением, которое характеризует прямолинейную зависимость между двумя показателями, является уравнение прямой:</a:t>
            </a:r>
          </a:p>
          <a:p>
            <a:pPr marL="0" indent="0" algn="ctr">
              <a:buNone/>
            </a:pPr>
            <a:r>
              <a:rPr lang="en-US" sz="2000" i="1" dirty="0"/>
              <a:t>Y</a:t>
            </a:r>
            <a:r>
              <a:rPr lang="ru-RU" sz="2000" i="1" baseline="-25000" dirty="0"/>
              <a:t>х</a:t>
            </a:r>
            <a:r>
              <a:rPr lang="ru-RU" sz="2000" i="1" dirty="0"/>
              <a:t>=</a:t>
            </a:r>
            <a:r>
              <a:rPr lang="en-US" sz="2000" i="1" dirty="0"/>
              <a:t>a</a:t>
            </a:r>
            <a:r>
              <a:rPr lang="ru-RU" sz="2000" i="1" dirty="0"/>
              <a:t>+</a:t>
            </a:r>
            <a:r>
              <a:rPr lang="en-US" sz="2000" i="1" dirty="0" err="1"/>
              <a:t>bx</a:t>
            </a:r>
            <a:r>
              <a:rPr lang="ru-RU" sz="2000" i="1" dirty="0"/>
              <a:t>,</a:t>
            </a:r>
            <a:r>
              <a:rPr lang="ru-RU" sz="2000" dirty="0"/>
              <a:t>                        </a:t>
            </a:r>
          </a:p>
          <a:p>
            <a:r>
              <a:rPr lang="ru-RU" sz="2000" dirty="0"/>
              <a:t>где </a:t>
            </a:r>
            <a:r>
              <a:rPr lang="ru-RU" sz="2000" i="1" dirty="0"/>
              <a:t>х -</a:t>
            </a:r>
            <a:r>
              <a:rPr lang="ru-RU" sz="2000" dirty="0"/>
              <a:t> факторный показатель; </a:t>
            </a:r>
            <a:r>
              <a:rPr lang="en-US" sz="2000" i="1" dirty="0"/>
              <a:t>Y</a:t>
            </a:r>
            <a:r>
              <a:rPr lang="ru-RU" sz="2000" dirty="0"/>
              <a:t> - результативный показатель;</a:t>
            </a:r>
          </a:p>
          <a:p>
            <a:r>
              <a:rPr lang="ru-RU" sz="2000" dirty="0"/>
              <a:t>а и </a:t>
            </a:r>
            <a:r>
              <a:rPr lang="en-US" sz="2000" i="1" dirty="0"/>
              <a:t>b</a:t>
            </a:r>
            <a:r>
              <a:rPr lang="ru-RU" sz="2000" i="1" dirty="0"/>
              <a:t> -</a:t>
            </a:r>
            <a:r>
              <a:rPr lang="ru-RU" sz="2000" dirty="0"/>
              <a:t> параметры уравнения регрессии, которые требуется отыскать.</a:t>
            </a:r>
          </a:p>
          <a:p>
            <a:r>
              <a:rPr lang="ru-RU" sz="2000" dirty="0"/>
              <a:t>Это уравнение описывает такую связь между двумя признаками, при которой с изменением факторного показателя на определенную величину наблюдается равномерное возрастание или убывание значений результативного показателя.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97604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9056" y="162991"/>
            <a:ext cx="10024307" cy="5828620"/>
          </a:xfrm>
        </p:spPr>
        <p:txBody>
          <a:bodyPr>
            <a:normAutofit/>
          </a:bodyPr>
          <a:lstStyle/>
          <a:p>
            <a:r>
              <a:rPr lang="ru-RU" sz="2000" dirty="0"/>
              <a:t>В качестве примера для иллюстрации корреляционного анализа прямолинейной зависимости могут быть использованы сведения об изменении урожайности зерновых культур (</a:t>
            </a:r>
            <a:r>
              <a:rPr lang="en-US" sz="2000" i="1" dirty="0"/>
              <a:t>Y</a:t>
            </a:r>
            <a:r>
              <a:rPr lang="ru-RU" sz="2000" dirty="0"/>
              <a:t>) в зависимости от качества пахотной земли </a:t>
            </a:r>
            <a:r>
              <a:rPr lang="ru-RU" sz="2000" i="1" dirty="0"/>
              <a:t>(х)</a:t>
            </a:r>
          </a:p>
          <a:p>
            <a:endParaRPr lang="ru-RU" sz="2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3196290"/>
              </p:ext>
            </p:extLst>
          </p:nvPr>
        </p:nvGraphicFramePr>
        <p:xfrm>
          <a:off x="2067046" y="1749231"/>
          <a:ext cx="9328326" cy="4815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198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335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107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203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025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412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17270">
                <a:tc>
                  <a:txBody>
                    <a:bodyPr/>
                    <a:lstStyle/>
                    <a:p>
                      <a:pPr algn="ctr"/>
                      <a:r>
                        <a:rPr lang="ru-RU" b="0" dirty="0"/>
                        <a:t>№</a:t>
                      </a:r>
                      <a:r>
                        <a:rPr lang="ru-RU" b="0" baseline="0" dirty="0"/>
                        <a:t> хоз-ва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/>
                        <a:t>Качество земли, балл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/>
                        <a:t>Урожайность, ц/га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/>
                        <a:t>№</a:t>
                      </a:r>
                      <a:r>
                        <a:rPr lang="ru-RU" b="0" baseline="0" dirty="0"/>
                        <a:t> хоз-ва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/>
                        <a:t>Качество земли, балл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/>
                        <a:t>Урожайность, ц/га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24,2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25,0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27,0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21,0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26,8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27,2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21,4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28,0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30,2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32,0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098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24,5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33,0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01471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152649" y="615472"/>
                <a:ext cx="9642083" cy="5828620"/>
              </a:xfrm>
            </p:spPr>
            <p:txBody>
              <a:bodyPr>
                <a:normAutofit/>
              </a:bodyPr>
              <a:lstStyle/>
              <a:p>
                <a:r>
                  <a:rPr lang="ru-RU" sz="2400" dirty="0"/>
                  <a:t>Значения коэффициентов а и </a:t>
                </a:r>
                <a:r>
                  <a:rPr lang="en-US" sz="2400" i="1" dirty="0"/>
                  <a:t>b</a:t>
                </a:r>
                <a:r>
                  <a:rPr lang="ru-RU" sz="2400" dirty="0"/>
                  <a:t> находят из системы уравнений, полученных по способу наименьших квадратов. В данном случае система уравнений имеет следующий вид:</a:t>
                </a:r>
              </a:p>
              <a:p>
                <a:endParaRPr lang="ru-RU" sz="24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𝑛𝑎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nary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nary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nary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𝑥𝑦</m:t>
                                  </m:r>
                                </m:e>
                              </m:nary>
                            </m:e>
                          </m:eqArr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ru-RU" sz="2400" dirty="0"/>
              </a:p>
              <a:p>
                <a:pPr marL="0" indent="0">
                  <a:buNone/>
                </a:pPr>
                <a:r>
                  <a:rPr lang="ru-RU" sz="2400" dirty="0"/>
                  <a:t>где </a:t>
                </a:r>
                <a:r>
                  <a:rPr lang="en-US" sz="2400" i="1" dirty="0"/>
                  <a:t>n</a:t>
                </a:r>
                <a:r>
                  <a:rPr lang="ru-RU" sz="2400" i="1" dirty="0"/>
                  <a:t> -</a:t>
                </a:r>
                <a:r>
                  <a:rPr lang="ru-RU" sz="2400" dirty="0"/>
                  <a:t> количество наблюдений</a:t>
                </a:r>
                <a:r>
                  <a:rPr lang="ru-RU" sz="2400" b="1" dirty="0"/>
                  <a:t> </a:t>
                </a:r>
                <a:r>
                  <a:rPr lang="ru-RU" sz="2400" dirty="0"/>
                  <a:t>(в нашем примере - 20)</a:t>
                </a:r>
                <a:endParaRPr lang="en-US" sz="2400" dirty="0"/>
              </a:p>
              <a:p>
                <a:pPr marL="0" indent="0">
                  <a:buNone/>
                </a:pPr>
                <a:r>
                  <a:rPr lang="ru-RU" sz="2400" dirty="0"/>
                  <a:t>Значения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nary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 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e>
                        </m:nary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 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nary>
                  </m:oMath>
                </a14:m>
                <a:r>
                  <a:rPr lang="en-US" sz="2400" dirty="0"/>
                  <a:t> </a:t>
                </a:r>
                <a:r>
                  <a:rPr lang="ru-RU" sz="2400" dirty="0"/>
                  <a:t>рассчитываются на основе фактических исходных данных.</a:t>
                </a:r>
                <a:endParaRPr lang="en-US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52649" y="615472"/>
                <a:ext cx="9642083" cy="5828620"/>
              </a:xfrm>
              <a:blipFill>
                <a:blip r:embed="rId2" cstate="print"/>
                <a:stretch>
                  <a:fillRect l="-948" t="-837" b="-8682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28082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6882" y="346708"/>
            <a:ext cx="10171415" cy="93756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+mn-lt"/>
              </a:rPr>
              <a:t>Расчет производных величин для определения параметров уравнения связи и коэффициента корреляции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91621876"/>
              </p:ext>
            </p:extLst>
          </p:nvPr>
        </p:nvGraphicFramePr>
        <p:xfrm>
          <a:off x="2448859" y="1385572"/>
          <a:ext cx="7917766" cy="5125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104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75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0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770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300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2881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xy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  <a:r>
                        <a:rPr lang="en-US" baseline="30000" dirty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  <a:r>
                        <a:rPr lang="en-US" baseline="30000" dirty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1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32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19,5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624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1024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380,3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2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33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19,0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627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1089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361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3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35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20,5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718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1225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420,3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4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37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21,0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777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1369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441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5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38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20,8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790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1444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432,6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6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39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21,4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835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1521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458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7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40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23,0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920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1600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529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8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000" dirty="0"/>
                        <a:t>41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23,3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955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1681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542,9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/>
                        <a:t>…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…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…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…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…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…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19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58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32,0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1856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3364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1024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20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60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33,0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1980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3600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1089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k-KZ" sz="2000" dirty="0"/>
                        <a:t>Итого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900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500,0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22900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41500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12860,00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71423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977988" y="611924"/>
                <a:ext cx="9138649" cy="6139543"/>
              </a:xfrm>
            </p:spPr>
            <p:txBody>
              <a:bodyPr/>
              <a:lstStyle/>
              <a:p>
                <a:r>
                  <a:rPr lang="ru-RU" sz="2400" dirty="0"/>
                  <a:t>Подставив полученные значения в систему уравнений, получим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4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ru-RU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+900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=500</m:t>
                              </m:r>
                            </m:e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900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+41500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=22900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400" dirty="0"/>
              </a:p>
              <a:p>
                <a:r>
                  <a:rPr lang="ru-RU" sz="2400" dirty="0"/>
                  <a:t>Умножив все члены первого уравнения на 45(900/20), получим следующую систему уравнений: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900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+40500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=22500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900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+41500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=22900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400" dirty="0"/>
              </a:p>
              <a:p>
                <a:r>
                  <a:rPr lang="ru-RU" sz="2400" dirty="0"/>
                  <a:t>Отнимем от второго уравнения первое. </a:t>
                </a:r>
                <a:endParaRPr lang="en-US" sz="2400" dirty="0"/>
              </a:p>
              <a:p>
                <a:r>
                  <a:rPr lang="ru-RU" sz="2400" dirty="0"/>
                  <a:t>Отсюда 1000b = 400; </a:t>
                </a:r>
                <a:r>
                  <a:rPr lang="en-US" sz="2400" i="1" dirty="0"/>
                  <a:t>b</a:t>
                </a:r>
                <a:r>
                  <a:rPr lang="ru-RU" sz="2400" i="1" dirty="0"/>
                  <a:t> =</a:t>
                </a:r>
                <a:r>
                  <a:rPr lang="ru-RU" sz="2400" dirty="0"/>
                  <a:t> 0,4</a:t>
                </a:r>
                <a:endParaRPr lang="en-US" sz="2400" dirty="0"/>
              </a:p>
              <a:p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500−(900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×0,4)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=7,0</m:t>
                      </m:r>
                    </m:oMath>
                  </m:oMathPara>
                </a14:m>
                <a:endParaRPr lang="ru-RU" sz="2400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77989" y="611926"/>
                <a:ext cx="9138649" cy="6139543"/>
              </a:xfrm>
              <a:blipFill>
                <a:blip r:embed="rId2" cstate="print"/>
                <a:stretch>
                  <a:fillRect l="-933" t="-794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671135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9360" y="892506"/>
            <a:ext cx="9487971" cy="5469392"/>
          </a:xfrm>
        </p:spPr>
        <p:txBody>
          <a:bodyPr>
            <a:normAutofit/>
          </a:bodyPr>
          <a:lstStyle/>
          <a:p>
            <a:r>
              <a:rPr lang="ru-RU" sz="2400" dirty="0"/>
              <a:t>Таким образом, уравнение связи, которое описывает зависимость урожайности от качества почвы, будет иметь вид:</a:t>
            </a:r>
          </a:p>
          <a:p>
            <a:pPr marL="0" indent="0" algn="ctr">
              <a:buNone/>
            </a:pPr>
            <a:r>
              <a:rPr lang="en-US" sz="2400" dirty="0" err="1"/>
              <a:t>Y</a:t>
            </a:r>
            <a:r>
              <a:rPr lang="en-US" sz="2400" baseline="-25000" dirty="0" err="1"/>
              <a:t>x</a:t>
            </a:r>
            <a:r>
              <a:rPr lang="ru-RU" sz="2400" dirty="0"/>
              <a:t>= 7,0 + 0,4</a:t>
            </a:r>
            <a:r>
              <a:rPr lang="en-US" sz="2400" dirty="0"/>
              <a:t>x</a:t>
            </a:r>
            <a:r>
              <a:rPr lang="ru-RU" sz="2400" dirty="0"/>
              <a:t>.</a:t>
            </a:r>
            <a:endParaRPr lang="ru-RU" sz="2400" b="1" dirty="0"/>
          </a:p>
          <a:p>
            <a:r>
              <a:rPr lang="ru-RU" sz="2400" i="1" dirty="0"/>
              <a:t>Коэффициент а -</a:t>
            </a:r>
            <a:r>
              <a:rPr lang="ru-RU" sz="2400" dirty="0"/>
              <a:t> постоянная величина результативного показателя, которая не связана с изменением данного фактора.</a:t>
            </a:r>
            <a:endParaRPr lang="en-US" sz="2400" dirty="0"/>
          </a:p>
          <a:p>
            <a:r>
              <a:rPr lang="ru-RU" sz="2400" dirty="0"/>
              <a:t> </a:t>
            </a:r>
            <a:r>
              <a:rPr lang="ru-RU" sz="2400" i="1" dirty="0"/>
              <a:t>Параметр </a:t>
            </a:r>
            <a:r>
              <a:rPr lang="en-US" sz="2400" i="1" dirty="0"/>
              <a:t>b</a:t>
            </a:r>
            <a:r>
              <a:rPr lang="ru-RU" sz="2400" dirty="0"/>
              <a:t> показывает среднее изменение результативного показателя с повышением или понижением величины фактора на единицу его измерения. </a:t>
            </a:r>
            <a:endParaRPr lang="en-US" sz="2400" dirty="0"/>
          </a:p>
          <a:p>
            <a:r>
              <a:rPr lang="ru-RU" sz="2400" dirty="0"/>
              <a:t>В данном примере с увеличением качества почвы на один балл урожайность зерновых культур повышается в среднем на 0,4 ц/га.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8016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9944" y="228603"/>
            <a:ext cx="10321369" cy="6466113"/>
          </a:xfrm>
        </p:spPr>
        <p:txBody>
          <a:bodyPr>
            <a:noAutofit/>
          </a:bodyPr>
          <a:lstStyle/>
          <a:p>
            <a:r>
              <a:rPr lang="ru-RU" sz="2400" dirty="0"/>
              <a:t>Подставив в уравнение регрессии соответствующие значения </a:t>
            </a:r>
            <a:r>
              <a:rPr lang="ru-RU" sz="2400" i="1" dirty="0"/>
              <a:t>х,</a:t>
            </a:r>
            <a:r>
              <a:rPr lang="ru-RU" sz="2400" dirty="0"/>
              <a:t> можно определить выравненные (теоретические) значения результативного показателя (</a:t>
            </a:r>
            <a:r>
              <a:rPr lang="en-US" sz="2400" dirty="0"/>
              <a:t>Y</a:t>
            </a:r>
            <a:r>
              <a:rPr lang="ru-RU" sz="2400" dirty="0"/>
              <a:t>) для каждого хозяйства. </a:t>
            </a:r>
            <a:endParaRPr lang="en-US" sz="2400" dirty="0"/>
          </a:p>
          <a:p>
            <a:r>
              <a:rPr lang="ru-RU" sz="2400" dirty="0"/>
              <a:t>Например, чтобы рассчитать урожайность зерновых культур для первого хозяйства, где качество почвы оценивается 32 баллами, необходимо это значение подставить в уравнение связи:</a:t>
            </a:r>
          </a:p>
          <a:p>
            <a:pPr marL="0" indent="0" algn="ctr">
              <a:buNone/>
            </a:pPr>
            <a:r>
              <a:rPr lang="en-US" sz="2400" dirty="0"/>
              <a:t>Y</a:t>
            </a:r>
            <a:r>
              <a:rPr lang="ru-RU" sz="2400" baseline="-25000" dirty="0"/>
              <a:t>x</a:t>
            </a:r>
            <a:r>
              <a:rPr lang="ru-RU" sz="2400" dirty="0"/>
              <a:t>= 7+0,4х32= 19,8 ц/га.</a:t>
            </a:r>
          </a:p>
          <a:p>
            <a:r>
              <a:rPr lang="ru-RU" sz="2400" dirty="0"/>
              <a:t>Полученная величина показывает, какой была бы урожайность при качестве почвы 32 балла, если бы данное хозяйство использовало свои производственные возможности в такой степени, как в среднем все хозяйства района.</a:t>
            </a:r>
            <a:endParaRPr lang="en-US" sz="2400" dirty="0"/>
          </a:p>
          <a:p>
            <a:r>
              <a:rPr lang="ru-RU" sz="2400" dirty="0"/>
              <a:t> Аналогичные расчеты сделаны для каждого хозяйства. Данные приведены в последней графе таблицы. Сравнение фактического уровня урожайности с расчетным позволяет оценить результаты работы отдельных предприятий.</a:t>
            </a:r>
          </a:p>
        </p:txBody>
      </p:sp>
    </p:spTree>
    <p:extLst>
      <p:ext uri="{BB962C8B-B14F-4D97-AF65-F5344CB8AC3E}">
        <p14:creationId xmlns:p14="http://schemas.microsoft.com/office/powerpoint/2010/main" xmlns="" val="1330535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6204" y="336436"/>
            <a:ext cx="10013465" cy="89646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+mn-lt"/>
              </a:rPr>
              <a:t>Расчет производных величин для определения параметров уравнения связи и коэффициента корреляции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65359397"/>
              </p:ext>
            </p:extLst>
          </p:nvPr>
        </p:nvGraphicFramePr>
        <p:xfrm>
          <a:off x="2204023" y="1395846"/>
          <a:ext cx="9128377" cy="5125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985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339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95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07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19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0959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0405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xy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  <a:r>
                        <a:rPr lang="en-US" baseline="30000" dirty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  <a:r>
                        <a:rPr lang="en-US" baseline="30000" dirty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Y</a:t>
                      </a:r>
                      <a:r>
                        <a:rPr lang="en-US" baseline="-25000" dirty="0" err="1"/>
                        <a:t>x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1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32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19,5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624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1024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380,3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19,8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2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33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19,0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627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1089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361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20,2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3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35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20,5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718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1225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420,3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4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37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21,0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777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1369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441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21,8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5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38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20,8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790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1444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432,6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22,2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6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39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21,4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835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1521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458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22,6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7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40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23,0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920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1600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529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8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000" dirty="0"/>
                        <a:t>41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23,3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955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1681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542,9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23,4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/>
                        <a:t>…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…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…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…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…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…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…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19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58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32,0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1856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3364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1024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30,2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20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60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33,0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1980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3600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1089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k-KZ" sz="2000" dirty="0"/>
                        <a:t>Итого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900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500,0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22900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41500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12860,00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500,0</a:t>
                      </a:r>
                      <a:endParaRPr lang="ru-RU" sz="2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446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41714" y="337458"/>
                <a:ext cx="10032470" cy="6411685"/>
              </a:xfrm>
            </p:spPr>
            <p:txBody>
              <a:bodyPr>
                <a:normAutofit/>
              </a:bodyPr>
              <a:lstStyle/>
              <a:p>
                <a:r>
                  <a:rPr lang="ru-RU" sz="2400" b="1" i="1" dirty="0"/>
                  <a:t>Для измерения тесноты связи</a:t>
                </a:r>
                <a:r>
                  <a:rPr lang="ru-RU" sz="2400" dirty="0"/>
                  <a:t> между факторными и результативными показателями определяется коэффициент корреляции.</a:t>
                </a:r>
              </a:p>
              <a:p>
                <a:r>
                  <a:rPr lang="ru-RU" sz="2400" dirty="0"/>
                  <a:t>В случае</a:t>
                </a:r>
                <a:r>
                  <a:rPr lang="ru-RU" sz="2400" b="1" dirty="0"/>
                  <a:t> </a:t>
                </a:r>
                <a:r>
                  <a:rPr lang="ru-RU" sz="2400" b="1" i="1" dirty="0"/>
                  <a:t>прямолинейной формы связи</a:t>
                </a:r>
                <a:r>
                  <a:rPr lang="ru-RU" sz="2400" dirty="0"/>
                  <a:t> между изучаемыми показателями коэффициент корреляции рассчитывается по следующей формуле:</a:t>
                </a:r>
              </a:p>
              <a:p>
                <a:endParaRPr lang="ru-RU" sz="2000" dirty="0"/>
              </a:p>
              <a:p>
                <a14:m>
                  <m:oMath xmlns:m="http://schemas.openxmlformats.org/officeDocument/2006/math">
                    <m:r>
                      <a:rPr lang="en-US" sz="2500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25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5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5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2500" i="1">
                                <a:latin typeface="Cambria Math" panose="02040503050406030204" pitchFamily="18" charset="0"/>
                              </a:rPr>
                              <m:t>𝑥𝑦</m:t>
                            </m:r>
                            <m:r>
                              <a:rPr lang="en-US" sz="25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nary>
                                      <m:naryPr>
                                        <m:chr m:val="∑"/>
                                        <m:subHide m:val="on"/>
                                        <m:supHide m:val="on"/>
                                        <m:ctrlP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/>
                                      <m:sup/>
                                      <m:e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</m:nary>
                                  </m:e>
                                </m:nary>
                              </m:num>
                              <m:den>
                                <m:r>
                                  <a:rPr lang="en-US" sz="25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5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nary>
                      </m:num>
                      <m:den>
                        <m:rad>
                          <m:radPr>
                            <m:degHide m:val="on"/>
                            <m:ctrlPr>
                              <a:rPr lang="en-US" sz="25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5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p>
                                          <m:sSupPr>
                                            <m:ctrlPr>
                                              <a:rPr lang="en-US" sz="2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2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nary>
                                                  <m:naryPr>
                                                    <m:chr m:val="∑"/>
                                                    <m:subHide m:val="on"/>
                                                    <m:supHide m:val="on"/>
                                                    <m:ctrlPr>
                                                      <a:rPr lang="en-US" sz="25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naryPr>
                                                  <m:sub/>
                                                  <m:sup/>
                                                  <m:e>
                                                    <m:r>
                                                      <a:rPr lang="en-US" sz="25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𝑥</m:t>
                                                    </m:r>
                                                  </m:e>
                                                </m:nary>
                                              </m:e>
                                            </m:d>
                                          </m:e>
                                          <m:sup>
                                            <m:r>
                                              <a:rPr lang="en-US" sz="2500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den>
                                    </m:f>
                                  </m:e>
                                </m:nary>
                              </m:e>
                            </m:d>
                            <m:d>
                              <m:dPr>
                                <m:ctrlPr>
                                  <a:rPr lang="en-US" sz="25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p>
                                          <m:sSupPr>
                                            <m:ctrlPr>
                                              <a:rPr lang="en-US" sz="2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2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nary>
                                                  <m:naryPr>
                                                    <m:chr m:val="∑"/>
                                                    <m:subHide m:val="on"/>
                                                    <m:supHide m:val="on"/>
                                                    <m:ctrlPr>
                                                      <a:rPr lang="en-US" sz="25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naryPr>
                                                  <m:sub/>
                                                  <m:sup/>
                                                  <m:e>
                                                    <m:r>
                                                      <a:rPr lang="en-US" sz="25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𝑦</m:t>
                                                    </m:r>
                                                  </m:e>
                                                </m:nary>
                                              </m:e>
                                            </m:d>
                                          </m:e>
                                          <m:sup>
                                            <m:r>
                                              <a:rPr lang="en-US" sz="2500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num>
                                      <m:den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den>
                                    </m:f>
                                  </m:e>
                                </m:nary>
                              </m:e>
                            </m:d>
                          </m:e>
                        </m:rad>
                      </m:den>
                    </m:f>
                    <m:r>
                      <a:rPr lang="en-US" sz="25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5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500" i="1">
                            <a:latin typeface="Cambria Math" panose="02040503050406030204" pitchFamily="18" charset="0"/>
                          </a:rPr>
                          <m:t>𝑛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5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2500" i="1">
                                <a:latin typeface="Cambria Math" panose="02040503050406030204" pitchFamily="18" charset="0"/>
                              </a:rPr>
                              <m:t>𝑥𝑦</m:t>
                            </m:r>
                            <m:r>
                              <a:rPr lang="en-US" sz="25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sz="25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r>
                                  <a:rPr lang="en-US" sz="25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nary>
                              </m:e>
                            </m:nary>
                          </m:e>
                        </m:nary>
                      </m:num>
                      <m:den>
                        <m:rad>
                          <m:radPr>
                            <m:degHide m:val="on"/>
                            <m:ctrlPr>
                              <a:rPr lang="en-US" sz="25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5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2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nary>
                                              <m:naryPr>
                                                <m:chr m:val="∑"/>
                                                <m:subHide m:val="on"/>
                                                <m:supHide m:val="on"/>
                                                <m:ctrlPr>
                                                  <a:rPr lang="en-US" sz="2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naryPr>
                                              <m:sub/>
                                              <m:sup/>
                                              <m:e>
                                                <m:r>
                                                  <a:rPr lang="en-US" sz="2500" i="1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</m:nary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d>
                            <m:d>
                              <m:dPr>
                                <m:ctrlPr>
                                  <a:rPr lang="en-US" sz="25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5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2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nary>
                                              <m:naryPr>
                                                <m:chr m:val="∑"/>
                                                <m:subHide m:val="on"/>
                                                <m:supHide m:val="on"/>
                                                <m:ctrlPr>
                                                  <a:rPr lang="en-US" sz="2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naryPr>
                                              <m:sub/>
                                              <m:sup/>
                                              <m:e>
                                                <m:r>
                                                  <a:rPr lang="en-US" sz="2500" i="1"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</m:nary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25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d>
                          </m:e>
                        </m:rad>
                      </m:den>
                    </m:f>
                  </m:oMath>
                </a14:m>
                <a:endParaRPr lang="ru-RU" sz="2500" dirty="0"/>
              </a:p>
              <a:p>
                <a:endParaRPr lang="en-US" sz="1400" dirty="0"/>
              </a:p>
              <a:p>
                <a:r>
                  <a:rPr lang="ru-RU" sz="2400" dirty="0"/>
                  <a:t>Подставляя значения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nary>
                                      <m:naryPr>
                                        <m:chr m:val="∑"/>
                                        <m:subHide m:val="on"/>
                                        <m:supHide m:val="on"/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/>
                                      <m:sup/>
                                      <m:e>
                                        <m:sSup>
                                          <m:sSup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e>
                                          <m:sup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e>
                                    </m:nary>
                                  </m:e>
                                </m:nary>
                              </m:e>
                            </m:nary>
                          </m:e>
                        </m:nary>
                      </m:e>
                    </m:nary>
                  </m:oMath>
                </a14:m>
                <a:r>
                  <a:rPr lang="en-US" sz="2400" dirty="0"/>
                  <a:t> </a:t>
                </a:r>
                <a:r>
                  <a:rPr lang="ru-RU" sz="2400" dirty="0"/>
                  <a:t>в формулу, получаем</a:t>
                </a:r>
                <a:endParaRPr lang="en-US" sz="2400" dirty="0"/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22900−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900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×500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41500−</m:t>
                                </m:r>
                                <m:f>
                                  <m:f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900</m:t>
                                        </m:r>
                                      </m:e>
                                      <m:sup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20</m:t>
                                    </m:r>
                                  </m:den>
                                </m:f>
                              </m:e>
                            </m:d>
                            <m:d>
                              <m: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12860−</m:t>
                                </m:r>
                                <m:f>
                                  <m:f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500</m:t>
                                        </m:r>
                                      </m:e>
                                      <m:sup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20</m:t>
                                    </m:r>
                                  </m:den>
                                </m:f>
                              </m:e>
                            </m:d>
                          </m:e>
                        </m:rad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=0,66</m:t>
                    </m:r>
                  </m:oMath>
                </a14:m>
                <a:endParaRPr lang="ru-RU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41714" y="337460"/>
                <a:ext cx="10032471" cy="6411685"/>
              </a:xfrm>
              <a:blipFill>
                <a:blip r:embed="rId2" cstate="print"/>
                <a:stretch>
                  <a:fillRect l="-851" t="-760" r="-1277"/>
                </a:stretch>
              </a:blipFill>
            </p:spPr>
            <p:txBody>
              <a:bodyPr/>
              <a:lstStyle/>
              <a:p>
                <a:r>
                  <a:rPr lang="x-non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908372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60914195"/>
              </p:ext>
            </p:extLst>
          </p:nvPr>
        </p:nvGraphicFramePr>
        <p:xfrm>
          <a:off x="1797979" y="636998"/>
          <a:ext cx="9739900" cy="5539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27917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361" y="332656"/>
            <a:ext cx="11617291" cy="64087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/>
              <a:t>1.	Понятие стохастической связи и задачи корреляционного анализа </a:t>
            </a:r>
          </a:p>
          <a:p>
            <a:pPr marL="0" indent="0">
              <a:buNone/>
            </a:pPr>
            <a:r>
              <a:rPr lang="ru-RU" sz="2800" dirty="0" smtClean="0"/>
              <a:t>2.	Использование способов парной корреляции для изучения стохастических зависимостей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Красс, М.С. Математика для экономического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учебник по направлению «Экономика» / М.С. Красс,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М.: ИНФРА-М, 2019. – 472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О.Е. Экономико-математические методы и модели: теория и практика с решением задач: учебное пособие / О.Е.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Лугинин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В.Н.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Фомишина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– Ростов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/Д: Феникс, 2020. – 440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Орлова, И.В. Экономико-математические методы и прикладные моде- ли: учебник для бакалавров / И.В. Орлова.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2013. – 328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Б.П. Математика в экономике: математические методы и модели: учебник для бакалавров / Б.П.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Чупрынов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М.С. Красс. – М.: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Юрайт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2018.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541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3490F3-83FD-64EA-1D89-795F9F08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731" y="418627"/>
            <a:ext cx="8911687" cy="886191"/>
          </a:xfrm>
        </p:spPr>
        <p:txBody>
          <a:bodyPr/>
          <a:lstStyle/>
          <a:p>
            <a:r>
              <a:rPr lang="ru-RU" dirty="0"/>
              <a:t>Выводы: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69611654"/>
              </p:ext>
            </p:extLst>
          </p:nvPr>
        </p:nvGraphicFramePr>
        <p:xfrm>
          <a:off x="2080729" y="1119885"/>
          <a:ext cx="9446875" cy="5506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8608622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6BACEBC8-728E-134B-1AD7-19954025B2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  <a:endParaRPr lang="x-none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7C70EE4D-BF15-2DAA-CEF4-5FFE5A11BF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Лекция окончена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119672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010" y="365127"/>
            <a:ext cx="8979613" cy="958348"/>
          </a:xfrm>
        </p:spPr>
        <p:txBody>
          <a:bodyPr>
            <a:normAutofit/>
          </a:bodyPr>
          <a:lstStyle/>
          <a:p>
            <a:r>
              <a:rPr lang="ru-RU" sz="2800" dirty="0"/>
              <a:t>1. Понятие стохастической связи и задачи корреляционного анализа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1324072"/>
              </p:ext>
            </p:extLst>
          </p:nvPr>
        </p:nvGraphicFramePr>
        <p:xfrm>
          <a:off x="1860884" y="1323475"/>
          <a:ext cx="9635899" cy="5281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26565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11504384"/>
              </p:ext>
            </p:extLst>
          </p:nvPr>
        </p:nvGraphicFramePr>
        <p:xfrm>
          <a:off x="2008812" y="715542"/>
          <a:ext cx="9600987" cy="5779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345189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57450554"/>
              </p:ext>
            </p:extLst>
          </p:nvPr>
        </p:nvGraphicFramePr>
        <p:xfrm>
          <a:off x="2152650" y="534256"/>
          <a:ext cx="9405777" cy="5986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8261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8779053" cy="105460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+mn-lt"/>
              </a:rPr>
              <a:t>Необходимые условия применения корреляционного анализа: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12511499"/>
              </p:ext>
            </p:extLst>
          </p:nvPr>
        </p:nvGraphicFramePr>
        <p:xfrm>
          <a:off x="2152651" y="1528011"/>
          <a:ext cx="9210568" cy="5065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177940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2639" y="624110"/>
            <a:ext cx="9531975" cy="128089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+mn-lt"/>
              </a:rPr>
              <a:t>Применение корреляционного анализа позволяет решить следующие задачи: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14036190"/>
              </p:ext>
            </p:extLst>
          </p:nvPr>
        </p:nvGraphicFramePr>
        <p:xfrm>
          <a:off x="1160979" y="1715785"/>
          <a:ext cx="10685124" cy="4997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39182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Выводы: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28E8EFA7-F155-6818-B619-8D05E72505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121329178"/>
              </p:ext>
            </p:extLst>
          </p:nvPr>
        </p:nvGraphicFramePr>
        <p:xfrm>
          <a:off x="1814819" y="1492845"/>
          <a:ext cx="9538127" cy="4843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60870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365127"/>
            <a:ext cx="9806469" cy="1090695"/>
          </a:xfrm>
        </p:spPr>
        <p:txBody>
          <a:bodyPr>
            <a:noAutofit/>
          </a:bodyPr>
          <a:lstStyle/>
          <a:p>
            <a:r>
              <a:rPr lang="ru-RU" sz="2800" dirty="0"/>
              <a:t>2. Использование способов парной корреляции для изучения стохастических зависимостей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69322296"/>
              </p:ext>
            </p:extLst>
          </p:nvPr>
        </p:nvGraphicFramePr>
        <p:xfrm>
          <a:off x="2002017" y="1455822"/>
          <a:ext cx="9720795" cy="5105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199380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1709</TotalTime>
  <Words>1176</Words>
  <Application>Microsoft Office PowerPoint</Application>
  <PresentationFormat>Произвольный</PresentationFormat>
  <Paragraphs>323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1. Понятие стохастической связи и задачи корреляционного анализа</vt:lpstr>
      <vt:lpstr>Слайд 4</vt:lpstr>
      <vt:lpstr>Слайд 5</vt:lpstr>
      <vt:lpstr>Необходимые условия применения корреляционного анализа:</vt:lpstr>
      <vt:lpstr>Применение корреляционного анализа позволяет решить следующие задачи:</vt:lpstr>
      <vt:lpstr>Выводы:</vt:lpstr>
      <vt:lpstr>2. Использование способов парной корреляции для изучения стохастических зависимостей</vt:lpstr>
      <vt:lpstr>Слайд 10</vt:lpstr>
      <vt:lpstr>Слайд 11</vt:lpstr>
      <vt:lpstr>Слайд 12</vt:lpstr>
      <vt:lpstr>Расчет производных величин для определения параметров уравнения связи и коэффициента корреляции</vt:lpstr>
      <vt:lpstr>Слайд 14</vt:lpstr>
      <vt:lpstr>Слайд 15</vt:lpstr>
      <vt:lpstr>Слайд 16</vt:lpstr>
      <vt:lpstr>Расчет производных величин для определения параметров уравнения связи и коэффициента корреляции</vt:lpstr>
      <vt:lpstr>Слайд 18</vt:lpstr>
      <vt:lpstr>Слайд 19</vt:lpstr>
      <vt:lpstr>Выводы: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изучения стохастических взаимосвязей в управленческом анализе</dc:title>
  <dc:creator>Домашний</dc:creator>
  <cp:lastModifiedBy>Асия</cp:lastModifiedBy>
  <cp:revision>28</cp:revision>
  <dcterms:created xsi:type="dcterms:W3CDTF">2021-02-17T12:59:20Z</dcterms:created>
  <dcterms:modified xsi:type="dcterms:W3CDTF">2024-06-25T13:43:47Z</dcterms:modified>
</cp:coreProperties>
</file>