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12"/>
  </p:notesMasterIdLst>
  <p:sldIdLst>
    <p:sldId id="317" r:id="rId2"/>
    <p:sldId id="318" r:id="rId3"/>
    <p:sldId id="319" r:id="rId4"/>
    <p:sldId id="320" r:id="rId5"/>
    <p:sldId id="321" r:id="rId6"/>
    <p:sldId id="322" r:id="rId7"/>
    <p:sldId id="323" r:id="rId8"/>
    <p:sldId id="325" r:id="rId9"/>
    <p:sldId id="326" r:id="rId10"/>
    <p:sldId id="327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69534" autoAdjust="0"/>
  </p:normalViewPr>
  <p:slideViewPr>
    <p:cSldViewPr snapToGrid="0">
      <p:cViewPr varScale="1">
        <p:scale>
          <a:sx n="51" d="100"/>
          <a:sy n="51" d="100"/>
        </p:scale>
        <p:origin x="14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769DC0-B046-492F-A10F-60F61F13B606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FCB4D0-64EA-4E1F-87A7-C2930B2A0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805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FCB4D0-64EA-4E1F-87A7-C2930B2A005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618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FCB4D0-64EA-4E1F-87A7-C2930B2A005B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8518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FCB4D0-64EA-4E1F-87A7-C2930B2A005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359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233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077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96051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6358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081821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3175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6989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559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271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058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814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373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73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745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322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790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018DE-7B89-47E0-B576-588B8CF38091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53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42A67CC-8392-7330-161E-48C5FE4EB6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ctr"/>
            <a:r>
              <a:rPr lang="en-US" sz="5800" b="1" dirty="0">
                <a:solidFill>
                  <a:srgbClr val="FF0000"/>
                </a:solidFill>
                <a:latin typeface="Algerian" panose="04020705040A02060702" pitchFamily="82" charset="0"/>
              </a:rPr>
              <a:t>SYNTAX I </a:t>
            </a:r>
          </a:p>
          <a:p>
            <a:pPr algn="ctr"/>
            <a:r>
              <a:rPr lang="en-US" sz="6000" b="1" dirty="0">
                <a:solidFill>
                  <a:srgbClr val="FF0000"/>
                </a:solidFill>
                <a:latin typeface="Algerian" panose="04020705040A02060702" pitchFamily="82" charset="0"/>
              </a:rPr>
              <a:t> </a:t>
            </a:r>
            <a:r>
              <a:rPr lang="en-US" sz="6000" dirty="0" err="1">
                <a:solidFill>
                  <a:srgbClr val="FF0000"/>
                </a:solidFill>
                <a:latin typeface="Algerian" panose="04020705040A02060702" pitchFamily="82" charset="0"/>
              </a:rPr>
              <a:t>Kakzhanova</a:t>
            </a:r>
            <a:r>
              <a:rPr lang="en-US" sz="6000" dirty="0">
                <a:solidFill>
                  <a:srgbClr val="FF0000"/>
                </a:solidFill>
                <a:latin typeface="Algerian" panose="04020705040A02060702" pitchFamily="82" charset="0"/>
              </a:rPr>
              <a:t> F.A.</a:t>
            </a:r>
            <a:endParaRPr lang="ru-KZ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8315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C25E0D-EBEF-FC96-6C64-EFC5F111A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97536"/>
            <a:ext cx="8596668" cy="56083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phrase-structure grammar </a:t>
            </a:r>
            <a:endParaRPr lang="ru-KZ" b="1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71FDBC-A000-9907-21B9-B56A2A2756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58368"/>
            <a:ext cx="11514666" cy="6102096"/>
          </a:xfrm>
        </p:spPr>
        <p:txBody>
          <a:bodyPr>
            <a:no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type of primitive generative grammar which offers an analysis of sentences by showing the structure which lies behind them, usually with the help of tree diagrams.</a:t>
            </a:r>
            <a:r>
              <a:rPr lang="en-US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</a:t>
            </a:r>
            <a:r>
              <a:rPr lang="en-US" sz="4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KZ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44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= NP + VP 2. NP = Art + N 3. VP = Aux + V + NP 4. Aux = (can, may, will, must, etc.) 5. V = (read, hit, eat, etc.) 6. Art = (a, the) 7. N = (boy, man, book, etc.)</a:t>
            </a:r>
            <a:endParaRPr lang="ru-KZ" sz="4400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8814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B17F1B-3AB8-BA9F-3D38-FD9CC68D9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</a:rPr>
              <a:t>clause </a:t>
            </a:r>
            <a:br>
              <a:rPr lang="en-US" sz="36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</a:rPr>
            </a:br>
            <a:br>
              <a:rPr lang="en-US" sz="36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</a:rPr>
            </a:br>
            <a:br>
              <a:rPr lang="en-US" sz="36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</a:rPr>
            </a:br>
            <a:endParaRPr lang="ru-KZ" b="1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1F3695-888F-5BAA-E185-41B2420842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84960"/>
            <a:ext cx="10380810" cy="5273039"/>
          </a:xfrm>
        </p:spPr>
        <p:txBody>
          <a:bodyPr>
            <a:normAutofit/>
          </a:bodyPr>
          <a:lstStyle/>
          <a:p>
            <a:endParaRPr lang="en-US" sz="4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</a:t>
            </a:r>
            <a:r>
              <a:rPr lang="en-US" sz="4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syntactical unit </a:t>
            </a:r>
            <a:r>
              <a:rPr lang="en-US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which is </a:t>
            </a:r>
            <a:r>
              <a:rPr lang="en-US" sz="4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smaller </a:t>
            </a:r>
            <a:r>
              <a:rPr lang="en-US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than </a:t>
            </a:r>
            <a:r>
              <a:rPr lang="en-US" sz="4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sentence</a:t>
            </a:r>
            <a:r>
              <a:rPr lang="en-US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r>
              <a:rPr lang="en-US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There are basically two types, </a:t>
            </a:r>
            <a:r>
              <a:rPr lang="en-US" sz="4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main clauses and subordinate clauses</a:t>
            </a:r>
            <a:r>
              <a:rPr lang="en-US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which are joined by certain grammatical words such as </a:t>
            </a:r>
            <a:r>
              <a:rPr lang="en-US" sz="4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conjunctions or subordinators</a:t>
            </a:r>
            <a:r>
              <a:rPr lang="en-US" sz="4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KZ" sz="44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KZ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59643EC-7646-7467-4848-FCBAD0C21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92761"/>
            <a:ext cx="1924049" cy="132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3074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CA7154-A35D-B376-01E2-B11087762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constituent</a:t>
            </a:r>
            <a:r>
              <a:rPr lang="en-US" sz="3600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KZ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7E2A59-8B5C-7221-58CE-51516890A2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524" y="2425700"/>
            <a:ext cx="10699326" cy="3617976"/>
          </a:xfrm>
        </p:spPr>
        <p:txBody>
          <a:bodyPr>
            <a:normAutofit fontScale="85000" lnSpcReduction="20000"/>
          </a:bodyPr>
          <a:lstStyle/>
          <a:p>
            <a:endParaRPr lang="en-US" sz="4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Any unit 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which </a:t>
            </a:r>
            <a:r>
              <a:rPr lang="en-US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 part of a larger one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This can be a recognizable part of a word as with </a:t>
            </a:r>
            <a:r>
              <a:rPr lang="en-US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lexical compounds 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 it can be </a:t>
            </a:r>
            <a:r>
              <a:rPr lang="en-US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phrase in a sentence 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indicated in tree representations in phrase </a:t>
            </a:r>
            <a:r>
              <a:rPr lang="en-US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structure grammar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Boardwalk- </a:t>
            </a:r>
            <a:r>
              <a:rPr lang="kk-KZ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дощатый настил</a:t>
            </a:r>
            <a:endParaRPr lang="ru-KZ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KZ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9FFDAB2-3C79-C5A6-2115-4637076B04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050" y="1104900"/>
            <a:ext cx="478155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4484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968F58-F0D7-EBB3-C0AE-527417D3F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deep structure</a:t>
            </a:r>
            <a:r>
              <a:rPr lang="en-US" sz="3600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KZ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68B8FC-A1BF-514A-C6AE-36CE8AB746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0"/>
            <a:ext cx="9271338" cy="10785047"/>
          </a:xfrm>
        </p:spPr>
        <p:txBody>
          <a:bodyPr/>
          <a:lstStyle/>
          <a:p>
            <a:r>
              <a:rPr lang="en-US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level in grammar 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specifically </a:t>
            </a:r>
            <a:r>
              <a:rPr lang="en-US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syntax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in which ambiguities in structure do not exist and in which the semantic interpretation of a sentence is clear.</a:t>
            </a:r>
          </a:p>
          <a:p>
            <a:endParaRPr lang="en-US" sz="4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0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KZ" dirty="0"/>
          </a:p>
        </p:txBody>
      </p:sp>
      <p:pic>
        <p:nvPicPr>
          <p:cNvPr id="3074" name="Picture 2" descr="Deep structure and surface structure | PPT">
            <a:extLst>
              <a:ext uri="{FF2B5EF4-FFF2-40B4-BE49-F238E27FC236}">
                <a16:creationId xmlns:a16="http://schemas.microsoft.com/office/drawing/2014/main" id="{EBF0D9D9-CD42-9A3E-28FB-5815814DDA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350" y="4705350"/>
            <a:ext cx="3886200" cy="21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9883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A9690B-B729-0B12-F98B-5669CF2BF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dependent</a:t>
            </a:r>
            <a:endParaRPr lang="ru-KZ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727F59-E795-3D84-E0F5-2166A5D76B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26465"/>
            <a:ext cx="8596668" cy="4614898"/>
          </a:xfrm>
        </p:spPr>
        <p:txBody>
          <a:bodyPr>
            <a:norm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Any linguistic element 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which requires the presence of another in a structure or whose form is determined by another element or a grammatical category.</a:t>
            </a:r>
            <a:endParaRPr lang="ru-KZ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This is </a:t>
            </a:r>
            <a:r>
              <a:rPr lang="en-US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cat. </a:t>
            </a:r>
            <a:r>
              <a:rPr lang="en-US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cat is fat.  (</a:t>
            </a:r>
            <a:r>
              <a:rPr lang="en-US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)Cats live with people</a:t>
            </a:r>
            <a:endParaRPr lang="ru-KZ" sz="4000" dirty="0"/>
          </a:p>
        </p:txBody>
      </p:sp>
    </p:spTree>
    <p:extLst>
      <p:ext uri="{BB962C8B-B14F-4D97-AF65-F5344CB8AC3E}">
        <p14:creationId xmlns:p14="http://schemas.microsoft.com/office/powerpoint/2010/main" val="26017867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90925F-0E66-7AFC-7D9C-CE2CE5C73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</a:rPr>
              <a:t>government</a:t>
            </a:r>
            <a:endParaRPr lang="ru-KZ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7348B8-04F3-78F5-6740-86A850356C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064511"/>
            <a:ext cx="8596668" cy="3976852"/>
          </a:xfrm>
        </p:spPr>
        <p:txBody>
          <a:bodyPr>
            <a:norm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In general any linguistic situation in which 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one form demands another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for instance in German the adverb </a:t>
            </a:r>
            <a:r>
              <a:rPr lang="en-US" sz="36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ungeachtet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governs the genitive case</a:t>
            </a:r>
            <a:endParaRPr lang="ru-KZ" sz="36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Definition &amp; Meaning of &quot;Picture&quot; | LanGeek">
            <a:extLst>
              <a:ext uri="{FF2B5EF4-FFF2-40B4-BE49-F238E27FC236}">
                <a16:creationId xmlns:a16="http://schemas.microsoft.com/office/drawing/2014/main" id="{36680B43-CC61-E411-7754-EAF22A217D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475489"/>
            <a:ext cx="19431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06934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13AF20-1FD6-4928-1FE3-21A99307E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</a:rPr>
              <a:t>sentence</a:t>
            </a:r>
            <a:r>
              <a:rPr lang="en-US" sz="3600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</a:rPr>
              <a:t> </a:t>
            </a:r>
            <a:endParaRPr lang="ru-KZ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6E7D4B-4FFB-C070-AB77-00D99FA7DD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36193"/>
            <a:ext cx="10295466" cy="4456402"/>
          </a:xfrm>
        </p:spPr>
        <p:txBody>
          <a:bodyPr/>
          <a:lstStyle/>
          <a:p>
            <a:r>
              <a:rPr lang="en-US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basic unit of syntax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 structural unit which contains at least </a:t>
            </a:r>
            <a:r>
              <a:rPr lang="en-US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subject and a verb 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possibly with other </a:t>
            </a:r>
            <a:r>
              <a:rPr lang="en-US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complements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and which may occur </a:t>
            </a:r>
            <a:r>
              <a:rPr lang="en-US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with subordinate elements 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(in relative clauses) or which may 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be 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concatenated.</a:t>
            </a:r>
            <a:endParaRPr lang="ru-KZ" sz="3600" b="1" dirty="0">
              <a:solidFill>
                <a:srgbClr val="FF0000"/>
              </a:solidFill>
            </a:endParaRPr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110934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303D6E-3BBD-75D7-D27F-E0ED2C524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surface structure</a:t>
            </a:r>
            <a:r>
              <a:rPr lang="en-US" sz="3600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KZ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26AAD20-B132-2B6A-52BF-994A73F31D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878" y="1930400"/>
            <a:ext cx="8596668" cy="3880773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form in which </a:t>
            </a:r>
            <a:r>
              <a:rPr lang="en-US" sz="4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sentence actually appears in speech</a:t>
            </a:r>
            <a:r>
              <a:rPr lang="en-US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contrast this with </a:t>
            </a:r>
            <a:r>
              <a:rPr lang="en-US" sz="4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deep structure</a:t>
            </a:r>
            <a:r>
              <a:rPr lang="en-US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815364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C0A35D-6E6E-6AD6-C083-0BF61DD96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31521"/>
          </a:xfrm>
        </p:spPr>
        <p:txBody>
          <a:bodyPr/>
          <a:lstStyle/>
          <a:p>
            <a:pPr algn="ctr"/>
            <a:r>
              <a:rPr lang="en-US" sz="36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preposition</a:t>
            </a:r>
            <a:endParaRPr lang="ru-KZ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A1C92A-3B2B-8621-DF22-C8B59EBB96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3295650"/>
            <a:ext cx="8596668" cy="2745712"/>
          </a:xfrm>
        </p:spPr>
        <p:txBody>
          <a:bodyPr>
            <a:normAutofit fontScale="85000" lnSpcReduction="20000"/>
          </a:bodyPr>
          <a:lstStyle/>
          <a:p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A grammatical word which occurs in </a:t>
            </a:r>
            <a:r>
              <a:rPr lang="en-US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conjunction with a noun or phrase 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 which expresses the relation it has to other elements in a sentence. In an analytic language like English prepositions play a central role in the grammar.</a:t>
            </a:r>
            <a:endParaRPr lang="ru-KZ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KZ" dirty="0"/>
          </a:p>
        </p:txBody>
      </p:sp>
      <p:pic>
        <p:nvPicPr>
          <p:cNvPr id="2050" name="Picture 2" descr="Preposition: Prepositions Of Place In English | Basic Prepositions With  Pictures">
            <a:extLst>
              <a:ext uri="{FF2B5EF4-FFF2-40B4-BE49-F238E27FC236}">
                <a16:creationId xmlns:a16="http://schemas.microsoft.com/office/drawing/2014/main" id="{A1815A07-D352-2089-AFAD-2A01B25CDA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997" y="1341121"/>
            <a:ext cx="4030491" cy="1687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497507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1397</TotalTime>
  <Words>408</Words>
  <Application>Microsoft Office PowerPoint</Application>
  <PresentationFormat>Широкоэкранный</PresentationFormat>
  <Paragraphs>38</Paragraphs>
  <Slides>10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Algerian</vt:lpstr>
      <vt:lpstr>Arial</vt:lpstr>
      <vt:lpstr>Calibri</vt:lpstr>
      <vt:lpstr>Times New Roman</vt:lpstr>
      <vt:lpstr>Trebuchet MS</vt:lpstr>
      <vt:lpstr>Wingdings 3</vt:lpstr>
      <vt:lpstr>Грань</vt:lpstr>
      <vt:lpstr>Презентация PowerPoint</vt:lpstr>
      <vt:lpstr>clause    </vt:lpstr>
      <vt:lpstr>constituent </vt:lpstr>
      <vt:lpstr>deep structure </vt:lpstr>
      <vt:lpstr>dependent</vt:lpstr>
      <vt:lpstr>government</vt:lpstr>
      <vt:lpstr>sentence </vt:lpstr>
      <vt:lpstr>surface structure </vt:lpstr>
      <vt:lpstr>preposition</vt:lpstr>
      <vt:lpstr>phrase-structure grammar 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Pusya</dc:creator>
  <cp:lastModifiedBy>lenovo 320</cp:lastModifiedBy>
  <cp:revision>123</cp:revision>
  <dcterms:created xsi:type="dcterms:W3CDTF">2016-10-22T07:18:22Z</dcterms:created>
  <dcterms:modified xsi:type="dcterms:W3CDTF">2024-06-07T03:49:32Z</dcterms:modified>
</cp:coreProperties>
</file>