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3"/>
  </p:notesMasterIdLst>
  <p:sldIdLst>
    <p:sldId id="329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69534" autoAdjust="0"/>
  </p:normalViewPr>
  <p:slideViewPr>
    <p:cSldViewPr snapToGrid="0">
      <p:cViewPr varScale="1">
        <p:scale>
          <a:sx n="51" d="100"/>
          <a:sy n="51" d="100"/>
        </p:scale>
        <p:origin x="149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69DC0-B046-492F-A10F-60F61F13B60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CB4D0-64EA-4E1F-87A7-C2930B2A0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805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159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605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925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731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292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270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CB4D0-64EA-4E1F-87A7-C2930B2A005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88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233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077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9605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635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08182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317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698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559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271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058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81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373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73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745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322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790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018DE-7B89-47E0-B576-588B8CF38091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CC1F181-BE86-47A0-BE26-47946DAD03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53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B96DD24-A620-441B-9CB8-D4093D7755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Algerian" panose="04020705040A02060702" pitchFamily="82" charset="0"/>
              </a:rPr>
              <a:t>APPLIED LINGUISTICS</a:t>
            </a:r>
            <a:endParaRPr lang="ru-KZ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910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15EA47-E645-51A7-3E8F-27EB29074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33350"/>
            <a:ext cx="8596668" cy="683288"/>
          </a:xfrm>
        </p:spPr>
        <p:txBody>
          <a:bodyPr/>
          <a:lstStyle/>
          <a:p>
            <a:pPr algn="ctr"/>
            <a:r>
              <a:rPr lang="en-US" b="1" i="1" dirty="0">
                <a:solidFill>
                  <a:srgbClr val="FF0000"/>
                </a:solidFill>
                <a:highlight>
                  <a:srgbClr val="FFFFFF"/>
                </a:highlight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3600" b="1" i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ynchronic</a:t>
            </a:r>
            <a:r>
              <a:rPr lang="en-US" sz="360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4CFEE5-C5A0-BA6B-05B5-43612EC7B9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600450"/>
            <a:ext cx="9171516" cy="253365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en-US" sz="3600" dirty="0">
              <a:solidFill>
                <a:srgbClr val="4D5156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solidFill>
                <a:srgbClr val="4D5156"/>
              </a:solidFill>
              <a:highlight>
                <a:srgbClr val="FFFFFF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solidFill>
                <a:srgbClr val="4D5156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solidFill>
                <a:srgbClr val="4D5156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1200" dirty="0">
                <a:solidFill>
                  <a:srgbClr val="4D5156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linguistics aims at describing a language at </a:t>
            </a:r>
            <a:r>
              <a:rPr lang="en-US" sz="112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specific point of time</a:t>
            </a:r>
            <a:r>
              <a:rPr lang="en-US" sz="11200" dirty="0">
                <a:solidFill>
                  <a:srgbClr val="4D5156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usually </a:t>
            </a:r>
            <a:r>
              <a:rPr lang="en-US" sz="112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present</a:t>
            </a:r>
            <a:endParaRPr lang="ru-KZ" sz="11200" b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SYNCHRONIC Soundtrack">
            <a:extLst>
              <a:ext uri="{FF2B5EF4-FFF2-40B4-BE49-F238E27FC236}">
                <a16:creationId xmlns:a16="http://schemas.microsoft.com/office/drawing/2014/main" id="{CB5212C2-39B5-AAB5-2871-B3FF81723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066800"/>
            <a:ext cx="501015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165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A36D3E-BB6C-3697-0461-1B2CAE082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09728"/>
            <a:ext cx="8596668" cy="706909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iachronic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EE231E-12AD-9227-73B4-E57C3B4DA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178" y="2933700"/>
            <a:ext cx="11838432" cy="3814572"/>
          </a:xfrm>
        </p:spPr>
        <p:txBody>
          <a:bodyPr>
            <a:normAutofit fontScale="25000" lnSpcReduction="20000"/>
          </a:bodyPr>
          <a:lstStyle/>
          <a:p>
            <a:pPr marL="95250" algn="just">
              <a:lnSpc>
                <a:spcPct val="170000"/>
              </a:lnSpc>
              <a:spcAft>
                <a:spcPts val="800"/>
              </a:spcAft>
            </a:pPr>
            <a:r>
              <a:rPr lang="en-US" sz="16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diachronic</a:t>
            </a:r>
            <a:r>
              <a:rPr lang="en-US" sz="160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is </a:t>
            </a:r>
            <a:r>
              <a:rPr lang="en-US" sz="16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historic approach </a:t>
            </a:r>
            <a:r>
              <a:rPr lang="en-US" sz="160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(the study of the materials in its historical development)</a:t>
            </a:r>
            <a:r>
              <a:rPr lang="en-US" sz="16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 r</a:t>
            </a:r>
            <a:r>
              <a:rPr lang="en-US" sz="16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efers to language viewed </a:t>
            </a:r>
            <a:r>
              <a:rPr lang="en-US" sz="16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over time </a:t>
            </a:r>
            <a:r>
              <a:rPr lang="en-US" sz="16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contrasts with </a:t>
            </a:r>
            <a:r>
              <a:rPr lang="en-US" sz="16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synchronic</a:t>
            </a:r>
            <a:r>
              <a:rPr lang="en-US" sz="16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which refers to a point in time. \</a:t>
            </a:r>
            <a:endParaRPr lang="ru-KZ" sz="1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800"/>
              </a:spcAft>
            </a:pPr>
            <a:r>
              <a:rPr lang="en-US" sz="16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sz="1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FC5FFC9-9EE5-5044-584A-2A48E5DF1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4" y="666751"/>
            <a:ext cx="4200525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95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A72750-4361-FA33-3F55-465860807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10200216" cy="66675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inguistic determinism</a:t>
            </a:r>
            <a:r>
              <a:rPr lang="en-US" sz="3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E2458B-9A44-F03F-372B-897B6C121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933450"/>
            <a:ext cx="13201650" cy="5391150"/>
          </a:xfrm>
        </p:spPr>
        <p:txBody>
          <a:bodyPr>
            <a:normAutofit fontScale="92500"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000" b="1" dirty="0">
                <a:solidFill>
                  <a:srgbClr val="FF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inguistic determinism</a:t>
            </a:r>
            <a:r>
              <a:rPr lang="en-US" sz="4000" dirty="0">
                <a:solidFill>
                  <a:srgbClr val="FF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r</a:t>
            </a:r>
            <a:r>
              <a:rPr lang="en-US" sz="4000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efers to the view, propounded by </a:t>
            </a:r>
            <a:r>
              <a:rPr lang="en-US" sz="4000" b="1" dirty="0">
                <a:solidFill>
                  <a:srgbClr val="FF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Edward Sapir and Benjamin Lee Whorf.</a:t>
            </a:r>
          </a:p>
          <a:p>
            <a:r>
              <a:rPr lang="en-US" sz="4000" dirty="0">
                <a:solidFill>
                  <a:srgbClr val="00000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endParaRPr lang="en-US" sz="4000" dirty="0">
              <a:solidFill>
                <a:srgbClr val="000000"/>
              </a:solidFill>
              <a:latin typeface="Trebuchet MS" panose="020B0603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solidFill>
                  <a:srgbClr val="00000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4000" b="1" dirty="0">
                <a:solidFill>
                  <a:srgbClr val="FF000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means:</a:t>
            </a:r>
          </a:p>
          <a:p>
            <a:r>
              <a:rPr lang="en-US" sz="4000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 language </a:t>
            </a:r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determines the way in which people think.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It is termed  the linguistic relativity hypothesis.</a:t>
            </a:r>
            <a:endParaRPr lang="ru-KZ" sz="40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1026" name="Picture 2" descr="Linguistic Determinism">
            <a:extLst>
              <a:ext uri="{FF2B5EF4-FFF2-40B4-BE49-F238E27FC236}">
                <a16:creationId xmlns:a16="http://schemas.microsoft.com/office/drawing/2014/main" id="{3B5420C1-568F-D717-B7A2-D7DD067C0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2095499"/>
            <a:ext cx="20193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540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1F647E-9BA4-2ECC-67EA-1CEABC550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36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unctional grammar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A79E95-7947-7B0C-A220-83F77F313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66800"/>
            <a:ext cx="12021312" cy="6601967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is the </a:t>
            </a:r>
            <a:r>
              <a:rPr lang="en-US" sz="4000" b="1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grammar</a:t>
            </a: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that </a:t>
            </a:r>
            <a:r>
              <a:rPr lang="en-US" sz="4000" b="1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puts together the patterns </a:t>
            </a: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the language; </a:t>
            </a:r>
          </a:p>
          <a:p>
            <a:pPr algn="ctr"/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it is based on the relation between </a:t>
            </a:r>
            <a:r>
              <a:rPr lang="en-US" sz="40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structure </a:t>
            </a: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a language</a:t>
            </a:r>
            <a:r>
              <a:rPr lang="en-US" sz="4000" dirty="0">
                <a:solidFill>
                  <a:srgbClr val="202124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 the </a:t>
            </a:r>
            <a:r>
              <a:rPr lang="en-US" sz="40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various functions </a:t>
            </a: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that the language perform</a:t>
            </a:r>
            <a:r>
              <a:rPr lang="en-US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grammar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4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3. it </a:t>
            </a:r>
            <a:r>
              <a:rPr lang="en-US" sz="4000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4000" b="1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ocuses that meaning is communicated for particular purposes</a:t>
            </a: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4000" b="1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a set of rules.</a:t>
            </a:r>
            <a:endParaRPr lang="ru-KZ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067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CE7329-78B1-267B-64ED-50E21865D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981266" cy="13208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b="1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tructuralism</a:t>
            </a:r>
            <a:endParaRPr lang="ru-KZ" sz="3200" dirty="0">
              <a:solidFill>
                <a:srgbClr val="00B05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A4D339-1EA0-2D6F-B73B-0B52C3B5D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0" y="1158240"/>
            <a:ext cx="12058650" cy="5509259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stresses the interrelatedness of all levels and sub-levels of language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was introduced at the beginning of the century by Ferdinand de Saussure (1957-1913).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deliberate reaction to the historically oriented linguistics of the 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19th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century and subsequently established itself as the standard paradigm until the 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1950'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 when it was joined, if not replaced, by generative grammar.</a:t>
            </a:r>
            <a:endParaRPr lang="ru-KZ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2050" name="Picture 2" descr="What is Functional Grammar? Meaning and Concept - YouTube">
            <a:extLst>
              <a:ext uri="{FF2B5EF4-FFF2-40B4-BE49-F238E27FC236}">
                <a16:creationId xmlns:a16="http://schemas.microsoft.com/office/drawing/2014/main" id="{CB180148-F363-473F-A8EC-85BD0E175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2177912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022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F8B97-A94D-23F4-EDB2-135278793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71450"/>
            <a:ext cx="8596668" cy="645187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B05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US" sz="3600" b="1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rescriptive grammar</a:t>
            </a:r>
            <a:r>
              <a:rPr lang="en-US" sz="3600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KZ" dirty="0">
              <a:solidFill>
                <a:srgbClr val="00B05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5AF616-E841-E69D-0347-1CDC65AC5B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552699"/>
            <a:ext cx="10258890" cy="34886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refers to a set of </a:t>
            </a:r>
            <a:r>
              <a:rPr lang="en-US" sz="36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norms or rules governing 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en-US" sz="36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how a language should or should not be used rather than describing the ways in which a language is actually used. 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202124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3.a</a:t>
            </a:r>
            <a:r>
              <a:rPr lang="en-US" sz="36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lso called </a:t>
            </a:r>
            <a:r>
              <a:rPr lang="en-US" sz="3600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normative </a:t>
            </a:r>
            <a:r>
              <a:rPr lang="en-US" sz="3600" b="1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grammar</a:t>
            </a:r>
            <a:r>
              <a:rPr lang="en-US" sz="3600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36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3600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prescriptivism.</a:t>
            </a:r>
            <a:endParaRPr lang="ru-KZ" sz="36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38C46F-FC2F-9167-B71C-B6D1C069F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0" y="816637"/>
            <a:ext cx="7514362" cy="173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23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1A17B-DC46-AB42-9C06-353ED602A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816637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B05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b="1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escriptive grammar</a:t>
            </a:r>
            <a:r>
              <a:rPr lang="en-US" sz="3600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dirty="0">
              <a:solidFill>
                <a:srgbClr val="00B05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2C1500-E444-EF7F-0897-65C7FAD8E3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4545"/>
            <a:ext cx="11076516" cy="4736818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202124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6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set of rules about language based on how it is actually used.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 In a </a:t>
            </a:r>
            <a:r>
              <a:rPr lang="en-US" sz="36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descriptive grammar</a:t>
            </a:r>
            <a:r>
              <a:rPr lang="en-US" sz="360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6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is no right or wrong language.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It can be compared with a </a:t>
            </a:r>
            <a:r>
              <a:rPr lang="en-US" sz="36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prescriptive grammar</a:t>
            </a:r>
            <a:r>
              <a:rPr lang="en-US" sz="36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which is a set of rules based on how people think language should be used.</a:t>
            </a:r>
            <a:endParaRPr lang="ru-KZ" sz="3600" dirty="0"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sp>
        <p:nvSpPr>
          <p:cNvPr id="4" name="AutoShape 2" descr="Prescriptive vs. Descriptive Approaches to Grammar ...">
            <a:extLst>
              <a:ext uri="{FF2B5EF4-FFF2-40B4-BE49-F238E27FC236}">
                <a16:creationId xmlns:a16="http://schemas.microsoft.com/office/drawing/2014/main" id="{30F8AC33-9712-0CB6-79FB-5EF0D12F0EF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52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B85CDA-C9C6-782D-4B1F-B63D4E37A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51435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Sy</a:t>
            </a:r>
            <a:r>
              <a:rPr lang="en-US" sz="36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ntagmatic relation</a:t>
            </a:r>
            <a:r>
              <a:rPr lang="en-US" sz="360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848756-E636-A203-CB71-E42D66E01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857500"/>
            <a:ext cx="11171766" cy="3848099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4000" dirty="0">
                <a:solidFill>
                  <a:srgbClr val="4D5156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immediate linear relations </a:t>
            </a:r>
            <a:r>
              <a:rPr lang="en-US" sz="4000" dirty="0">
                <a:solidFill>
                  <a:srgbClr val="4D5156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between </a:t>
            </a:r>
            <a:r>
              <a:rPr lang="en-US" sz="4000" b="1" dirty="0">
                <a:solidFill>
                  <a:srgbClr val="00B05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units in a segmental sequence</a:t>
            </a:r>
            <a:r>
              <a:rPr lang="en-US" sz="4000" dirty="0">
                <a:solidFill>
                  <a:srgbClr val="4D5156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KZ" sz="4000" dirty="0"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600" b="1" i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Paradigmatic</a:t>
            </a:r>
            <a:r>
              <a:rPr lang="en-US" sz="360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36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relation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is a different type of sematic </a:t>
            </a:r>
            <a:r>
              <a:rPr lang="en-US" sz="32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relations between words</a:t>
            </a:r>
            <a:r>
              <a:rPr lang="en-US" sz="3200" b="1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that can be </a:t>
            </a:r>
            <a:r>
              <a:rPr lang="en-US" sz="32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substituted </a:t>
            </a:r>
            <a:r>
              <a:rPr lang="en-US" sz="32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with another word in the same categories </a:t>
            </a:r>
            <a:r>
              <a:rPr lang="en-US" sz="32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 are changed grammatically </a:t>
            </a:r>
            <a:endParaRPr lang="ru-KZ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5122" name="Picture 2" descr="syntagmatic and paradigmatic relations with pictures, источник: medium.com">
            <a:extLst>
              <a:ext uri="{FF2B5EF4-FFF2-40B4-BE49-F238E27FC236}">
                <a16:creationId xmlns:a16="http://schemas.microsoft.com/office/drawing/2014/main" id="{C393D6A4-B70D-7A4F-2061-67B570276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14351"/>
            <a:ext cx="5524500" cy="196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703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D173C5-B09F-4413-26FD-87596C927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719328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36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enerative grammar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EA711F-1379-8400-E213-E47BF066FC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429000"/>
            <a:ext cx="12192000" cy="3295650"/>
          </a:xfrm>
        </p:spPr>
        <p:txBody>
          <a:bodyPr>
            <a:normAutofit fontScale="925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a </a:t>
            </a:r>
            <a:r>
              <a:rPr lang="en-US" sz="40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theory of grammar </a:t>
            </a: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that holds that human language is shaped by a s</a:t>
            </a:r>
            <a:r>
              <a:rPr lang="en-US" sz="4000" b="1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et of basic principles </a:t>
            </a: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that are part of the human brain (and even present in the brains of small children). This "universal </a:t>
            </a:r>
            <a:r>
              <a:rPr lang="en-US" sz="4000" b="1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grammar</a:t>
            </a:r>
            <a:r>
              <a:rPr lang="en-US" sz="4000" dirty="0">
                <a:solidFill>
                  <a:srgbClr val="20212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," according to linguists like Chomsky, comes from our innate language faculty.</a:t>
            </a:r>
            <a:endParaRPr lang="ru-KZ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6146" name="Picture 2" descr="What is generative grammar in linguistics? According to ...">
            <a:extLst>
              <a:ext uri="{FF2B5EF4-FFF2-40B4-BE49-F238E27FC236}">
                <a16:creationId xmlns:a16="http://schemas.microsoft.com/office/drawing/2014/main" id="{5A902121-2AE5-124C-3E49-1018614C6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719329"/>
            <a:ext cx="9152466" cy="270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515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AC4E1C-61E5-75B1-B0C6-16EAB5ABD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axonomic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97BC8B-051A-0034-FAD8-6EA5673046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981450"/>
            <a:ext cx="10924116" cy="272415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 reference to linguistics in which 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main aim is to list and classify features and phenomena.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It is usually implied that no attempt for linguistic </a:t>
            </a:r>
            <a:r>
              <a:rPr lang="en-US" sz="3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generalizations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made.</a:t>
            </a:r>
            <a:endParaRPr lang="ru-KZ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7170" name="Picture 2" descr="animal taxonomy">
            <a:extLst>
              <a:ext uri="{FF2B5EF4-FFF2-40B4-BE49-F238E27FC236}">
                <a16:creationId xmlns:a16="http://schemas.microsoft.com/office/drawing/2014/main" id="{F8BB8D86-35CA-7639-FA16-D3EB8A756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876300"/>
            <a:ext cx="82296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48197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1498</TotalTime>
  <Words>471</Words>
  <Application>Microsoft Office PowerPoint</Application>
  <PresentationFormat>Широкоэкранный</PresentationFormat>
  <Paragraphs>52</Paragraphs>
  <Slides>11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Algerian</vt:lpstr>
      <vt:lpstr>Arial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Linguistic determinism </vt:lpstr>
      <vt:lpstr>Functional grammar</vt:lpstr>
      <vt:lpstr>Structuralism</vt:lpstr>
      <vt:lpstr>Prescriptive grammar </vt:lpstr>
      <vt:lpstr>Descriptive grammar </vt:lpstr>
      <vt:lpstr>               Syntagmatic relation </vt:lpstr>
      <vt:lpstr>Generative grammar</vt:lpstr>
      <vt:lpstr>Taxonomic</vt:lpstr>
      <vt:lpstr>Synchronic </vt:lpstr>
      <vt:lpstr>Diachronic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Pusya</dc:creator>
  <cp:lastModifiedBy>lenovo 320</cp:lastModifiedBy>
  <cp:revision>134</cp:revision>
  <dcterms:created xsi:type="dcterms:W3CDTF">2016-10-22T07:18:22Z</dcterms:created>
  <dcterms:modified xsi:type="dcterms:W3CDTF">2024-06-06T16:27:40Z</dcterms:modified>
</cp:coreProperties>
</file>