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7" r:id="rId5"/>
    <p:sldId id="269" r:id="rId6"/>
    <p:sldId id="260" r:id="rId7"/>
    <p:sldId id="261" r:id="rId8"/>
    <p:sldId id="262" r:id="rId9"/>
    <p:sldId id="270" r:id="rId10"/>
    <p:sldId id="263" r:id="rId11"/>
    <p:sldId id="272" r:id="rId12"/>
    <p:sldId id="271" r:id="rId13"/>
    <p:sldId id="273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3CDC93-676C-3ED0-607A-B295B05DE3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6E7A9C-9AB8-BBE9-EDA3-314236EDDF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FEF5B1-EF84-E2E8-A50C-F2BEEDD53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F56BB0-C83B-9265-6EB8-0A2F14CE2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B5E772-1DFC-3B96-BACE-864B2CF9E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97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60CA15-FEE2-A359-6B52-2157B897B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8A3508-4EB7-E0D5-8F68-868B5CF0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B8F22B-B643-D16F-4920-E8C3C85FC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D5F0E0-ABA0-E6A3-8026-37CC3514B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4FB4EF-2125-A77E-55EA-E183A0A17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712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CAF0B45-E907-B383-0AF2-43B691F877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5DCE17D-E9A5-9FFD-2E6E-7ADAC2415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91C993-443D-155C-6959-6443D3F7A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36BFCC-6599-F6FD-4CA3-D38764F9D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5D7D18-E7BB-46BB-A680-42EB3ADD5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21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FB82C-21C9-4CEF-CD90-891E68031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52B858-914B-7B98-45D5-3C2D05F7F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536964-F0E5-80B8-F5EF-6457E602C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7C1C6C-7A23-E648-12BD-60B3221A6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9DBBE2-C1F4-71BA-9B03-34265256C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834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981A5-6DF5-8B52-5039-4A8038ED5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1AC806-2657-942B-0E8B-7C3906590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8CCD45-C0A4-C3FE-609E-73B63B799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7FE920-BFE8-8F3C-64AA-A107EA88B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169618-6FA7-726E-BAC0-CFF77519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37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E3815-C371-B046-BFD9-DE151C6AB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0035E4-8FDE-5702-B742-E8E59B5B6B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FEEE87E-4EE7-B2E0-04A6-63DB1C07C8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BB0B2F-3F91-83AF-ECC4-E965B97E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A18165-3C80-20D1-E878-99DD11065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D97D62-8A75-BABB-5D9B-0905A7454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273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30C40-2FA1-08B3-05B2-D278BB908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26FB86-55F7-7BD5-0561-8A87EDC6B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DF114F-5045-5EE1-E696-7115DEE701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8C52419-E576-6F85-2CCA-4570D0D16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820D62-A7F5-27B2-FEE8-7E8E52A1D0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25805D-59D7-CBF6-C35B-19B0B0974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D1FD014-69F0-3F69-6F0A-D6DBFD20E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219E112-9DBD-78BF-DBD7-9983A603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926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9DFD7A-AC91-993D-53AA-F6F80B960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FAB42B-FC88-8241-C81C-DA4A1D944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10A6537-34AD-C38E-FAA7-819964F03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A9EDC9-4913-723B-6F83-C7F4C6489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94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B9A5818-E94F-8107-CD34-C625F6638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BF1D8A9-0D7F-0569-5C4C-E799067F9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F552CB-ADD7-4BD3-E179-7A9F180B2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762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F6DCD-F331-BC05-AD58-F393C470E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44A377-ACB0-9B4D-422B-5F4529989A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3EFCA0-5C57-64DF-02F7-81D4D8A9B3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6DF36FE-A0B7-951C-7981-9C80A76F7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5D580B-8998-DF0E-3530-A96B3796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BA8876-8733-0F58-D4C7-2AE7C943C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01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2559E-081E-DFF4-7F5E-B0DFDECFE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80DCC42-9ECE-95F5-3C20-6BC8BA7A1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0C37A54-4449-C9FB-ED4F-51E60860F7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E31531-3BA0-0A28-01D8-255E45E2B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9D8A93-B0DE-122B-03C5-14435D92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8D4968-C212-6725-1966-C0FDEE3CE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608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29E187-F34B-7158-8D0E-266FA478D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DEAF43-B930-9060-AF84-638173E31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AE4066-78AF-3150-C82C-46AE5C27E8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25367-6BFF-4037-92F5-2FEB665846A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7E884B-C0D2-B6C6-6E22-D2538EBC05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23ADAC-60EF-BCFB-A853-C657B411B3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B493F-3E82-4B22-8FB4-2725B5B46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59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eurobiology" TargetMode="External"/><Relationship Id="rId2" Type="http://schemas.openxmlformats.org/officeDocument/2006/relationships/hyperlink" Target="https://en.wikipedia.org/wiki/Psychology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Language" TargetMode="External"/><Relationship Id="rId4" Type="http://schemas.openxmlformats.org/officeDocument/2006/relationships/hyperlink" Target="https://en.wikipedia.org/wiki/Human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97A7FD8-147C-C3C3-9456-DDF87FF8C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latin typeface="Algerian" panose="04020705040A02060702" pitchFamily="82" charset="0"/>
              </a:rPr>
              <a:t> APPLIED LINGUISTICS (II)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45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95629E6-027A-9710-150C-416A236F6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778"/>
            <a:ext cx="10515600" cy="5942185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8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rbitrariness</a:t>
            </a:r>
            <a:r>
              <a:rPr lang="en-US" sz="28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essential notion in structural linguistics which denies any necessary relationship between 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linguistic signs and their referents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e.g. objects in the outside world. </a:t>
            </a:r>
            <a:endParaRPr lang="kk-KZ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DOG – </a:t>
            </a:r>
            <a:r>
              <a:rPr lang="kk-KZ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ИТ-  СОБАКА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4E857F3-0FC1-8A75-59CE-E392237EC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118" y="2642416"/>
            <a:ext cx="3520131" cy="353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270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E918D-7671-49D1-E382-F54867AA6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224"/>
            <a:ext cx="10515600" cy="7544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>
                <a:solidFill>
                  <a:srgbClr val="4D5156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synthetic language</a:t>
            </a:r>
            <a:br>
              <a:rPr lang="kk-KZ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711D2C-83F3-8CC0-DA73-61F8CA590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484" y="-71276"/>
            <a:ext cx="12110516" cy="6858000"/>
          </a:xfrm>
        </p:spPr>
        <p:txBody>
          <a:bodyPr>
            <a:normAutofit fontScale="70000" lnSpcReduction="20000"/>
          </a:bodyPr>
          <a:lstStyle/>
          <a:p>
            <a:pPr marL="742950" indent="-7429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en-US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agglutination 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affix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-  to express syntactic relationships within a sentence,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- </a:t>
            </a:r>
            <a:r>
              <a:rPr lang="en-US" sz="3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flection is the addition of morphemes to a root word ...</a:t>
            </a:r>
            <a:endParaRPr lang="ru-RU" sz="3600" b="1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3600" b="1" dirty="0">
              <a:solidFill>
                <a:srgbClr val="FF0000"/>
              </a:solidFill>
              <a:latin typeface="Algerian" panose="04020705040A020607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Analytic languages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 </a:t>
            </a:r>
            <a:r>
              <a:rPr lang="en-US" sz="36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</a:t>
            </a: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that primarily conveys relationships between words in sentences by way of</a:t>
            </a: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helper words (particles, prepositions, etc.),</a:t>
            </a: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word order,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opposed to using inflections (changing the form of a word to convey its role in the sentence).</a:t>
            </a:r>
            <a:endParaRPr lang="ru-RU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E4711D2C-83F3-8CC0-DA73-61F8CA590FA3}"/>
              </a:ext>
            </a:extLst>
          </p:cNvPr>
          <p:cNvSpPr txBox="1">
            <a:spLocks/>
          </p:cNvSpPr>
          <p:nvPr/>
        </p:nvSpPr>
        <p:spPr>
          <a:xfrm flipV="1">
            <a:off x="10464918" y="-8307125"/>
            <a:ext cx="63690797" cy="8307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AutoNum type="arabicPeriod"/>
            </a:pPr>
            <a:endParaRPr lang="en-US" sz="36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agglutination 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affix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-  to express syntactic relationships within a sentence,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- inflection is the addition of morphemes to a root word ...</a:t>
            </a:r>
            <a:endParaRPr lang="ru-RU" sz="3600" b="1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600" b="1">
                <a:solidFill>
                  <a:srgbClr val="FF0000"/>
                </a:solidFill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an analytical language  </a:t>
            </a:r>
            <a:endParaRPr lang="kk-KZ" sz="3600" b="1">
              <a:solidFill>
                <a:srgbClr val="FF0000"/>
              </a:solidFill>
              <a:latin typeface="Algerian" panose="04020705040A020607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36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 </a:t>
            </a:r>
            <a:r>
              <a:rPr lang="en-US" sz="3600" b="1" i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</a:t>
            </a: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that primarily conveys relationships between words in sentences by way of</a:t>
            </a: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AutoNum type="arabicPeriod"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helper words (particles, prepositions, etc.),</a:t>
            </a: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AutoNum type="arabicPeriod"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word order,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 opposed to using inflections (changing the form of a word to convey its role in the sentence).</a:t>
            </a:r>
            <a:endParaRPr lang="ru-RU" sz="3600" b="1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2" name="Picture 6" descr="picture about language analytic and synthetic languages, источник: ferulang.wordpress.com">
            <a:extLst>
              <a:ext uri="{FF2B5EF4-FFF2-40B4-BE49-F238E27FC236}">
                <a16:creationId xmlns:a16="http://schemas.microsoft.com/office/drawing/2014/main" id="{69B49357-4524-6725-3573-5A959415E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791712" y="-23910798"/>
            <a:ext cx="4608576" cy="22347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about language analytic and synthetic languages, источник: ferulang.wordpress.com">
            <a:extLst>
              <a:ext uri="{FF2B5EF4-FFF2-40B4-BE49-F238E27FC236}">
                <a16:creationId xmlns:a16="http://schemas.microsoft.com/office/drawing/2014/main" id="{DD232C1A-60B7-6B34-D0AD-513072960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319" y="229383"/>
            <a:ext cx="8763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288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8C8C8-CC7F-F119-209F-41452784B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305"/>
            <a:ext cx="10515600" cy="84124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an </a:t>
            </a:r>
            <a:r>
              <a:rPr lang="en-US" sz="3200" b="1" i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agglutinative language</a:t>
            </a:r>
            <a:r>
              <a:rPr lang="en-US" sz="32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kk-KZ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F50D31-31C9-7348-4446-6ABA748CB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7735"/>
            <a:ext cx="10515600" cy="497922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synthetic </a:t>
            </a:r>
            <a:r>
              <a:rPr lang="en-US" sz="28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with morphology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that primarily uses agglutination. </a:t>
            </a:r>
            <a:endParaRPr lang="kk-KZ" sz="28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results in generally more easily </a:t>
            </a: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deducible word meanings if compared to fusional </a:t>
            </a:r>
            <a:r>
              <a:rPr lang="en-US" sz="28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languages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2.which allow modifications in either or both the </a:t>
            </a: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phonetics or spelling of one or more morphemes within a word.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1EAED6-C571-AF39-06CE-C362172F4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808" y="1060705"/>
            <a:ext cx="3749040" cy="106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156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A3DFA-13DF-9A8C-F43A-4114EF4B3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09"/>
            <a:ext cx="10515600" cy="850391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an </a:t>
            </a:r>
            <a:r>
              <a:rPr lang="en-US" sz="28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isolating language</a:t>
            </a:r>
            <a:r>
              <a:rPr lang="en-US" sz="28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kk-KZ" sz="44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8FFDE4-4B93-DD89-2894-3336BDB4D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35258"/>
            <a:ext cx="10515600" cy="560094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a type of language with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sz="20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sz="28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endParaRPr lang="en-US" sz="28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morpheme per word ratio of one </a:t>
            </a: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inflectional morphology</a:t>
            </a:r>
            <a:r>
              <a:rPr lang="en-US" sz="2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whatsoever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800" b="1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every word consists of a single morpheme</a:t>
            </a:r>
            <a:r>
              <a:rPr lang="kk-KZ" sz="2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514350" indent="-51435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endParaRPr lang="en-US" sz="2800" b="1" i="0" dirty="0"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Что такое Структурно-аналитический рисунок? | ВКонтакте">
            <a:extLst>
              <a:ext uri="{FF2B5EF4-FFF2-40B4-BE49-F238E27FC236}">
                <a16:creationId xmlns:a16="http://schemas.microsoft.com/office/drawing/2014/main" id="{72E0B0F8-235F-4216-27F0-699374924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454" y="1371601"/>
            <a:ext cx="1866900" cy="205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910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2069403-5A50-FEF5-B527-5BE1C4256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12537787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Polysemy</a:t>
            </a:r>
            <a:endParaRPr lang="kk-KZ" sz="3600" b="1" dirty="0">
              <a:solidFill>
                <a:srgbClr val="FF0000"/>
              </a:solidFill>
              <a:effectLst/>
              <a:latin typeface="Algerian" panose="04020705040A020607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 a word has more than one meaning, semantic structure consisting of a number of </a:t>
            </a:r>
            <a:r>
              <a:rPr lang="en-US" sz="4000" b="1" dirty="0" err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lexico</a:t>
            </a:r>
            <a:r>
              <a:rPr lang="en-US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-semantic variants.</a:t>
            </a:r>
          </a:p>
          <a:p>
            <a:endParaRPr lang="en-US" sz="4000" b="1" i="0" dirty="0">
              <a:solidFill>
                <a:srgbClr val="FF0000"/>
              </a:solidFill>
              <a:effectLst/>
              <a:latin typeface="Google Sans"/>
            </a:endParaRPr>
          </a:p>
          <a:p>
            <a:endParaRPr lang="en-US" sz="4000" b="1" dirty="0">
              <a:solidFill>
                <a:srgbClr val="FF0000"/>
              </a:solidFill>
              <a:latin typeface="Google Sans"/>
            </a:endParaRPr>
          </a:p>
          <a:p>
            <a:endParaRPr lang="en-US" sz="4000" b="1" i="0" dirty="0">
              <a:solidFill>
                <a:srgbClr val="FF0000"/>
              </a:solidFill>
              <a:effectLst/>
              <a:latin typeface="Google Sans"/>
            </a:endParaRPr>
          </a:p>
          <a:p>
            <a:endParaRPr lang="en-US" sz="4000" b="1" dirty="0">
              <a:solidFill>
                <a:srgbClr val="FF0000"/>
              </a:solidFill>
              <a:latin typeface="Google Sans"/>
            </a:endParaRPr>
          </a:p>
          <a:p>
            <a:r>
              <a:rPr lang="en-US" sz="4000" b="1" i="0" dirty="0">
                <a:solidFill>
                  <a:srgbClr val="FF0000"/>
                </a:solidFill>
                <a:effectLst/>
                <a:latin typeface="Google Sans"/>
              </a:rPr>
              <a:t>bright</a:t>
            </a:r>
            <a:r>
              <a:rPr lang="en-US" sz="4000" b="0" i="0" dirty="0">
                <a:solidFill>
                  <a:srgbClr val="FF0000"/>
                </a:solidFill>
                <a:effectLst/>
                <a:latin typeface="Google Sans"/>
              </a:rPr>
              <a:t> </a:t>
            </a:r>
            <a:r>
              <a:rPr lang="en-US" sz="4000" b="0" i="0" dirty="0">
                <a:solidFill>
                  <a:srgbClr val="4D5156"/>
                </a:solidFill>
                <a:effectLst/>
                <a:latin typeface="Google Sans"/>
              </a:rPr>
              <a:t>means “</a:t>
            </a:r>
            <a:r>
              <a:rPr lang="en-US" sz="4000" b="1" i="0" dirty="0">
                <a:solidFill>
                  <a:srgbClr val="00B050"/>
                </a:solidFill>
                <a:effectLst/>
                <a:latin typeface="Google Sans"/>
              </a:rPr>
              <a:t>shining” </a:t>
            </a:r>
            <a:r>
              <a:rPr lang="en-US" sz="4000" b="1" i="0" dirty="0">
                <a:effectLst/>
                <a:latin typeface="Google Sans"/>
              </a:rPr>
              <a:t>and </a:t>
            </a:r>
            <a:r>
              <a:rPr lang="en-US" sz="4000" b="1" i="0" dirty="0">
                <a:solidFill>
                  <a:srgbClr val="00B050"/>
                </a:solidFill>
                <a:effectLst/>
                <a:latin typeface="Google Sans"/>
              </a:rPr>
              <a:t>“intelligent”</a:t>
            </a:r>
          </a:p>
          <a:p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7172" name="Picture 4" descr="What is cognition? - Cambridge Cognition">
            <a:extLst>
              <a:ext uri="{FF2B5EF4-FFF2-40B4-BE49-F238E27FC236}">
                <a16:creationId xmlns:a16="http://schemas.microsoft.com/office/drawing/2014/main" id="{1F222361-14D5-87BB-D0D9-B61200C44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012" y="2953513"/>
            <a:ext cx="2162556" cy="225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307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13B98-35AD-6D3F-D409-1031E710E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790"/>
            <a:ext cx="10515600" cy="74697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32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theoretical linguistics</a:t>
            </a:r>
            <a:r>
              <a:rPr lang="en-US" sz="32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US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05F2A6-58F5-51CE-5375-4DA0721DF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608" y="618186"/>
            <a:ext cx="11616744" cy="61110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1F1E1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US" b="1" dirty="0">
                <a:solidFill>
                  <a:srgbClr val="1F1E1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TL f</a:t>
            </a: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ocuses on the examination of the structure of English in all its manifestations 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(phonetics, phonology, morphology, syntax, grammar at large). </a:t>
            </a:r>
            <a:endParaRPr lang="ru-RU" b="1" dirty="0">
              <a:solidFill>
                <a:srgbClr val="1F1E1E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1F1E1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Further objects </a:t>
            </a:r>
            <a:r>
              <a:rPr lang="ru-RU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study are:</a:t>
            </a:r>
          </a:p>
          <a:p>
            <a:pPr marL="514350" indent="-514350" algn="just">
              <a:buAutoNum type="arabicPeriod"/>
            </a:pP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significance and interpretation of language within </a:t>
            </a: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(semantics);</a:t>
            </a:r>
          </a:p>
          <a:p>
            <a:pPr marL="0" indent="0" algn="just">
              <a:buNone/>
            </a:pP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outside </a:t>
            </a: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(pragmatics) its structure, language change (historical linguistics); </a:t>
            </a:r>
          </a:p>
          <a:p>
            <a:pPr marL="0" indent="0" algn="just">
              <a:buNone/>
            </a:pP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 in the inner world of the individual (</a:t>
            </a:r>
            <a:r>
              <a:rPr lang="en-US" b="1" dirty="0">
                <a:solidFill>
                  <a:srgbClr val="1F1E1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first language acquisition with typical language development;</a:t>
            </a:r>
          </a:p>
          <a:p>
            <a:pPr marL="0" indent="0" algn="just">
              <a:buNone/>
            </a:pPr>
            <a:r>
              <a:rPr lang="en-US" b="1" dirty="0">
                <a:solidFill>
                  <a:srgbClr val="1F1E1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developmental and acquired language disorders), and comparative </a:t>
            </a:r>
          </a:p>
          <a:p>
            <a:pPr marL="0" indent="0" algn="just">
              <a:buNone/>
            </a:pPr>
            <a:r>
              <a:rPr lang="en-US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linguistics. </a:t>
            </a:r>
          </a:p>
          <a:p>
            <a:pPr marL="0" indent="0" algn="just">
              <a:buNone/>
            </a:pPr>
            <a:endParaRPr lang="ru-RU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1A78D6-A0EC-A9C1-D6DD-CE2AB6A5B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21" y="1906073"/>
            <a:ext cx="1943100" cy="118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668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1B359CC-AD80-62C9-6B6E-CED18DD04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352" y="452678"/>
            <a:ext cx="11353800" cy="578713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applied linguistics</a:t>
            </a:r>
            <a:endParaRPr lang="ru-RU" sz="4400" b="1" dirty="0">
              <a:solidFill>
                <a:srgbClr val="FF0000"/>
              </a:solidFill>
              <a:effectLst/>
              <a:latin typeface="Algerian" panose="04020705040A02060702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application of insights from theoretical linguistics to </a:t>
            </a:r>
            <a:r>
              <a:rPr lang="en-US" sz="4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practical matters </a:t>
            </a:r>
            <a:r>
              <a:rPr lang="en-US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such as</a:t>
            </a:r>
            <a:r>
              <a:rPr lang="kk-KZ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4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4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4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language teaching, </a:t>
            </a:r>
            <a:endParaRPr lang="ru-RU" sz="44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remedial</a:t>
            </a:r>
            <a:r>
              <a:rPr lang="ru-RU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correctional) linguistic therapy,</a:t>
            </a:r>
            <a:endParaRPr lang="ru-RU" sz="44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language planning or whatever.</a:t>
            </a:r>
            <a:endParaRPr lang="ru-RU" sz="4400" b="1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Applied Linguistics">
            <a:extLst>
              <a:ext uri="{FF2B5EF4-FFF2-40B4-BE49-F238E27FC236}">
                <a16:creationId xmlns:a16="http://schemas.microsoft.com/office/drawing/2014/main" id="{535D532A-17ED-7830-B5DC-6CC435272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602" y="2150772"/>
            <a:ext cx="1943100" cy="1574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323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A8013-6AEA-3D09-BA35-C0B86C4A7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504" y="-497760"/>
            <a:ext cx="10515600" cy="1592464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b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comparative linguistics </a:t>
            </a:r>
            <a:b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EEF40F-9BBC-4C03-0B80-B27DDEF2D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8380"/>
            <a:ext cx="10515600" cy="448858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C.L. finds </a:t>
            </a:r>
            <a:r>
              <a:rPr lang="en-US" sz="36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correspondences </a:t>
            </a:r>
            <a:r>
              <a:rPr lang="en-US" sz="36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between</a:t>
            </a:r>
            <a:r>
              <a:rPr lang="ru-RU" sz="3600" b="1" dirty="0">
                <a:solidFill>
                  <a:srgbClr val="20212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3600" b="1" dirty="0">
              <a:solidFill>
                <a:srgbClr val="20212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two or more languages</a:t>
            </a:r>
            <a:r>
              <a:rPr lang="kk-KZ" sz="36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en-US" sz="36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techniques </a:t>
            </a:r>
            <a:endParaRPr lang="ru-RU" sz="36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used to discover whether the languages 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have a common matrix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 example: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Altai family: Kazakh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Indo-European languages: English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409067D-4832-B9F4-82FF-07FA06FC1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54" y="95916"/>
            <a:ext cx="876300" cy="75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025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367BB-3DA9-EC49-50DE-A1815FE38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113"/>
            <a:ext cx="10515600" cy="73823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</a:t>
            </a:r>
            <a:r>
              <a:rPr lang="en-US" b="1" dirty="0">
                <a:solidFill>
                  <a:srgbClr val="FF0000"/>
                </a:solidFill>
                <a:latin typeface="Algerian" panose="04020705040A02060702" pitchFamily="82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Arial" panose="020B0604020202020204" pitchFamily="34" charset="0"/>
              </a:rPr>
              <a:t>ognitive linguistics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CE8235-6692-3C3F-4FFB-447816913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730" y="713232"/>
            <a:ext cx="11539470" cy="596440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4000" b="1" dirty="0">
              <a:solidFill>
                <a:srgbClr val="20212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00B0F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C.L</a:t>
            </a:r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is the study of language in its</a:t>
            </a:r>
            <a:endParaRPr lang="ru-RU" sz="4000" b="1" dirty="0">
              <a:solidFill>
                <a:srgbClr val="20212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cognitive 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US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function,     </a:t>
            </a:r>
            <a:endParaRPr lang="ru-RU" sz="40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  </a:t>
            </a:r>
            <a:r>
              <a:rPr lang="en-US" sz="40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cognitive refers </a:t>
            </a:r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intermediate</a:t>
            </a:r>
            <a:r>
              <a:rPr lang="ru-RU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</a:t>
            </a:r>
            <a:r>
              <a:rPr lang="ru-RU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4000" b="1" dirty="0" err="1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nal</a:t>
            </a:r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structures in our encounters with the world.  </a:t>
            </a:r>
          </a:p>
          <a:p>
            <a:pPr algn="ctr"/>
            <a:r>
              <a:rPr lang="en-US" sz="40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(How language   arranges  on the results of thinking process).</a:t>
            </a:r>
            <a:b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BFE6EB-BD21-B8E4-6F16-AB76FF5BB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974" y="1188720"/>
            <a:ext cx="1743075" cy="136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13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A6D05C2-8DAE-EA19-E169-506897981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351" y="549026"/>
            <a:ext cx="12006649" cy="12964075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ociolinguistics</a:t>
            </a:r>
            <a:r>
              <a:rPr lang="en-US" sz="280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descriptive study of the effect of any and all aspects of society,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including </a:t>
            </a:r>
            <a:r>
              <a:rPr lang="en-US" sz="28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cultural norms, expectations, and context</a:t>
            </a:r>
            <a:endParaRPr lang="ru-RU" sz="28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800" b="1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It differs from sociology of language, which focuses on the effect of language on society</a:t>
            </a:r>
            <a:r>
              <a:rPr lang="en-US" b="1" dirty="0">
                <a:solidFill>
                  <a:srgbClr val="20212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20212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>
                <a:solidFill>
                  <a:srgbClr val="20212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b="1" dirty="0">
                <a:solidFill>
                  <a:srgbClr val="20212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economics: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arket, tax, finance, budget, education system, health system.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politics: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political institutions, parties, ruling party,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parlament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рисунок рисованной линии рисования стопку книг иллюстрации ...">
            <a:extLst>
              <a:ext uri="{FF2B5EF4-FFF2-40B4-BE49-F238E27FC236}">
                <a16:creationId xmlns:a16="http://schemas.microsoft.com/office/drawing/2014/main" id="{18A13B60-980F-5DBA-1124-875F707A3B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60" y="5452844"/>
            <a:ext cx="5760720" cy="129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231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94C0C4-0684-3F46-F771-67F7394FB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205" y="0"/>
            <a:ext cx="11528854" cy="6709719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psycholinguistics</a:t>
            </a:r>
            <a:r>
              <a:rPr lang="en-US" sz="1800" b="1" dirty="0">
                <a:solidFill>
                  <a:srgbClr val="4D515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solidFill>
                  <a:srgbClr val="4D515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 psychology of language 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study of the interrelation between linguistic factors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psychological aspects</a:t>
            </a:r>
            <a:r>
              <a:rPr lang="en-US" sz="1600" b="1" i="0" dirty="0">
                <a:solidFill>
                  <a:srgbClr val="00B0F0"/>
                </a:solidFill>
                <a:effectLst/>
                <a:latin typeface="Arial" panose="020B0604020202020204" pitchFamily="34" charset="0"/>
              </a:rPr>
              <a:t>  (</a:t>
            </a:r>
            <a:r>
              <a:rPr lang="en-US" sz="2400" b="1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 </a:t>
            </a:r>
            <a:r>
              <a:rPr lang="en-US" sz="2400" b="1" i="0" u="none" strike="noStrike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 tooltip="Psycholog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psychological</a:t>
            </a:r>
            <a:r>
              <a:rPr lang="en-US" sz="2400" b="1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sz="2400" b="1" i="0" u="none" strike="noStrike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 tooltip="Neurobiology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neurobiological</a:t>
            </a:r>
            <a:r>
              <a:rPr lang="en-US" sz="2400" b="1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factors that enable </a:t>
            </a:r>
            <a:r>
              <a:rPr lang="en-US" sz="2400" b="1" i="0" u="none" strike="noStrike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4" tooltip="Huma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humans</a:t>
            </a:r>
            <a:r>
              <a:rPr lang="en-US" sz="2400" b="1" i="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to acquire, use, comprehend, and produce 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Languag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language</a:t>
            </a:r>
            <a:r>
              <a:rPr lang="en-US" sz="2400" b="1" i="0" u="none" strike="noStrike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400" b="1" i="0" u="none" strike="noStrike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sz="2000" b="1" dirty="0">
              <a:solidFill>
                <a:srgbClr val="FF0000"/>
              </a:solidFill>
              <a:latin typeface="Algerian" panose="04020705040A02060702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areas of linguistics</a:t>
            </a:r>
            <a:r>
              <a:rPr lang="ru-RU" sz="2000" b="1" dirty="0">
                <a:solidFill>
                  <a:srgbClr val="FF0000"/>
                </a:solidFill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</a:t>
            </a:r>
            <a:r>
              <a:rPr lang="en-US" sz="20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Extralinguistic</a:t>
            </a: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en-US" sz="2000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ny of a number of areas of study in which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 phenomenon which lies outside of language. 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linguistic insights have been brought to bear,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extralinguistic reason for a linguistic feature would 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instance sociolinguistics in which scholars study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 one which is not to be found in the language itself.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society and the way language is used in it.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Other examples are psycholinguistics which is concerned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with the psychological and linguistic development of the child.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09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AE1823A-28F9-07D0-BDF7-06F44BA97E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854" y="210065"/>
            <a:ext cx="11726562" cy="647494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Figurative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 use of a word in a non-literal sense, e.g. </a:t>
            </a:r>
            <a:r>
              <a:rPr lang="en-US" sz="24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the foot of the mountain</a:t>
            </a:r>
            <a:r>
              <a:rPr lang="en-US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 </a:t>
            </a:r>
            <a:r>
              <a:rPr lang="en-US" sz="2400" b="1" i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r>
              <a:rPr lang="en-US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is employed figuratively to indicate the bottom of the mountain</a:t>
            </a:r>
            <a:r>
              <a:rPr lang="en-US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igurative usage is the source of the second meaning of polysemous words.</a:t>
            </a:r>
            <a:endParaRPr lang="ru-RU" sz="24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1DA789-D700-5624-B4D2-498566B36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317" y="3428999"/>
            <a:ext cx="5897461" cy="298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36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83C694-0ECB-586E-21B3-6208C56B4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559"/>
            <a:ext cx="10515600" cy="629173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FF0000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    hierarchy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 </a:t>
            </a:r>
            <a:r>
              <a:rPr lang="en-US" sz="4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hairaki</a:t>
            </a:r>
            <a:r>
              <a:rPr lang="en-US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4BD3FA-04C5-5B96-8F1A-9957B9155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57" y="374054"/>
            <a:ext cx="11696344" cy="5981351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Any order of elements from the most 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central or basic to the most peripheral, 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e.g. a 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hierarchy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 word classes in English would include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lnSpc>
                <a:spcPct val="100000"/>
              </a:lnSpc>
              <a:spcAft>
                <a:spcPts val="800"/>
              </a:spcAft>
              <a:buNone/>
            </a:pPr>
            <a:r>
              <a:rPr lang="en-US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nouns </a:t>
            </a:r>
          </a:p>
          <a:p>
            <a:pPr marL="0" indent="0" algn="ctr">
              <a:lnSpc>
                <a:spcPct val="100000"/>
              </a:lnSpc>
              <a:spcAft>
                <a:spcPts val="800"/>
              </a:spcAft>
              <a:buNone/>
            </a:pP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verbs </a:t>
            </a:r>
          </a:p>
          <a:p>
            <a:pPr marL="0" indent="0" algn="ctr">
              <a:lnSpc>
                <a:spcPct val="100000"/>
              </a:lnSpc>
              <a:spcAft>
                <a:spcPts val="800"/>
              </a:spcAft>
              <a:buNone/>
            </a:pPr>
            <a:r>
              <a:rPr lang="en-US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adjectives </a:t>
            </a:r>
          </a:p>
          <a:p>
            <a:pPr marL="0" indent="0" algn="ctr">
              <a:lnSpc>
                <a:spcPct val="100000"/>
              </a:lnSpc>
              <a:spcAft>
                <a:spcPts val="800"/>
              </a:spcAft>
              <a:buNone/>
            </a:pP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3200" b="1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adverbs 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notions of top and bottom are intended in a metaphorical sense.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/>
          </a:p>
        </p:txBody>
      </p:sp>
      <p:pic>
        <p:nvPicPr>
          <p:cNvPr id="4098" name="Picture 2" descr="12 Visual Hierarchy Principles Non-Designers Needs to Know">
            <a:extLst>
              <a:ext uri="{FF2B5EF4-FFF2-40B4-BE49-F238E27FC236}">
                <a16:creationId xmlns:a16="http://schemas.microsoft.com/office/drawing/2014/main" id="{96C0A992-2603-ED95-1649-87CFADACC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570" y="2409380"/>
            <a:ext cx="1648672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9712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847</Words>
  <Application>Microsoft Office PowerPoint</Application>
  <PresentationFormat>Широкоэкранный</PresentationFormat>
  <Paragraphs>117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Algerian</vt:lpstr>
      <vt:lpstr>Arial</vt:lpstr>
      <vt:lpstr>Calibri</vt:lpstr>
      <vt:lpstr>Calibri Light</vt:lpstr>
      <vt:lpstr>Google Sans</vt:lpstr>
      <vt:lpstr>Times New Roman</vt:lpstr>
      <vt:lpstr>Тема Office</vt:lpstr>
      <vt:lpstr>Презентация PowerPoint</vt:lpstr>
      <vt:lpstr>                        theoretical linguistics  </vt:lpstr>
      <vt:lpstr>Презентация PowerPoint</vt:lpstr>
      <vt:lpstr>           comparative linguistics  </vt:lpstr>
      <vt:lpstr>         Cognitive linguistics</vt:lpstr>
      <vt:lpstr>Презентация PowerPoint</vt:lpstr>
      <vt:lpstr>Презентация PowerPoint</vt:lpstr>
      <vt:lpstr>Презентация PowerPoint</vt:lpstr>
      <vt:lpstr>        hierarchy  [ hairaki) </vt:lpstr>
      <vt:lpstr>Презентация PowerPoint</vt:lpstr>
      <vt:lpstr> synthetic language </vt:lpstr>
      <vt:lpstr>an agglutinative language  </vt:lpstr>
      <vt:lpstr>                                     an isolating language 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 320</dc:creator>
  <cp:lastModifiedBy>lenovo 320</cp:lastModifiedBy>
  <cp:revision>51</cp:revision>
  <dcterms:created xsi:type="dcterms:W3CDTF">2024-02-07T12:06:56Z</dcterms:created>
  <dcterms:modified xsi:type="dcterms:W3CDTF">2024-06-06T16:04:14Z</dcterms:modified>
</cp:coreProperties>
</file>