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ru-K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EEAEF8-2099-F3AD-BF64-9615985346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0E5737-4773-9D70-9FFB-F6D2458998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AB7979-B2E5-553A-6A13-D1D38EBEA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F8B633-13A2-FD24-5AAF-7952D764F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712F38-92FB-3A76-7D4A-B4CFDF4D5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317638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85739A-7A7C-80F9-68ED-DA9F6B21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674441-F199-2BC3-70E7-44817E0084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577D07-C715-16B5-BE06-7D5FAC56F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367BDD-822A-A20B-31A2-A51760D9C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35D486-8229-E767-080A-F7E1F84C1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04194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43DBB-38BB-F75B-9C38-AD0D0EE433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AD51686-04D9-6E9A-2CED-0B7818D97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41F297-AD19-442D-2A2F-C1B34FE52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77F671-AA7D-F982-7E36-8946A18A2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0CA2C9-7459-8862-374E-593302D7A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419562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F90609-7B74-E217-17F7-99A158FE4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23F073-D98B-EC28-7231-257E6937A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8B0351-3ABC-5569-42B9-9AE9038E7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BEAF47-CA6A-4411-3A61-72667403B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0A94A2-FE87-2589-8222-DA435FF6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466280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30B714-0BBF-121A-D801-BBBF799BC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8DCB2D-C242-9AE1-9844-D5CC58A8B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F4E7ED-041D-71C6-0681-C9013DE88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7D2EF9-A091-F811-338C-B9F4B92A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1E72DC-F5DD-7D86-8DF9-8462B55BA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8122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E44CC-9D84-C2BB-001E-ECBCAD84E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88C479-FE01-CCF6-1A1C-9D6EC9E3F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158118-551D-B0FB-637A-7ED6C339A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B9C94C-A659-0744-9DD3-DDFF817C5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758E55-9200-15DA-3BD1-078805816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B11996-F1AA-BCF1-F836-A69BA7B1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57389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3A2A24-F3E5-BB22-DE9D-B52832F9E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F9A7DF-AC81-D6BB-CB52-13AF93348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27E59A-859C-145E-B489-A257CBC19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A83B8D-B186-F017-78A5-465697B1B1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FAC4D35-4AD2-D89F-82F6-9C0DBBA499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6B1BA27-F0A6-4B45-A54C-2C22ECD6C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58BFA0-A12D-13DE-F2A7-67CA85173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7C5A653-B4D4-0EA0-2CB2-2F6DE6FAF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45584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98B74E-C847-E09A-5DF5-195A19AC5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9E82CA9-E4E2-7ADE-FAE9-B2038AED7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CFCCE8-02E9-01B2-30C4-A8C207324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B636876-2E3C-E64A-6783-404F5F4C2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687303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FB798B0-0B40-9BF7-5695-98642724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EF2893-4CFE-191F-DF92-12183064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8C2021-AD10-46FC-8C3E-5056319FC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878872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77881-1B77-6DA1-A62E-9CE4123B7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5D760D-EAE0-BEC9-7FAD-43249E7A6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F70FEE5-927C-9477-77F9-FA5F80274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D24AC4-53E3-4E85-A3B9-CC42F1CA6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A72246-EBAD-E1EE-FA0B-A9C5EB31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55427D-88D2-F4E0-1CC9-D82D7A6FD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6304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B1F72D-3FFB-FBAD-578A-EA15A4E2B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7553A6D-3576-CC28-BC67-014824B57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Z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88FA1B-D078-494C-BE31-B5FF9E3E0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C1999B-8DA6-EEF5-7BF4-643228140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8997DF-D589-AA1C-CBB9-9F78ADD5C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95EB01-75DF-67C0-F100-54FC4EF8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74657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C3195C-6138-BE23-7053-9169661B8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381D2C-CF82-C12E-7E5D-6D01CD2D4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D3E431-CE87-0869-BDBF-108B3BF1F1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D6980-CA8A-4938-BFA1-2BA8DD01BA66}" type="datetimeFigureOut">
              <a:rPr lang="ru-KZ" smtClean="0"/>
              <a:t>07.06.2024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E1AA6F-58D2-6C68-DFEE-4E44A7E67E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F5E325-5DDA-2144-549D-7D9CA149F3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44F97-B888-4B5C-8F9B-6A79466DC108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888970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21B6198-61F5-AFFF-DC35-CB987B19E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6000" b="1" dirty="0">
                <a:solidFill>
                  <a:srgbClr val="FF0000"/>
                </a:solidFill>
                <a:latin typeface="Algerian" panose="04020705040A02060702" pitchFamily="82" charset="0"/>
              </a:rPr>
              <a:t>Lexicology 1</a:t>
            </a:r>
          </a:p>
          <a:p>
            <a:pPr marL="0" indent="0">
              <a:buNone/>
            </a:pPr>
            <a:endParaRPr lang="ru-KZ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11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DC258-7604-6195-7D11-AF54AC538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479"/>
            <a:ext cx="10515600" cy="73697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sz="3200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743287-69CF-9EA3-ADBA-A0383706E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set of words in a language.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These are usually grouped into word fields so that the vocabulary can be said to show an internal structure.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term </a:t>
            </a:r>
            <a:r>
              <a:rPr lang="en-US" sz="36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lexicon</a:t>
            </a:r>
            <a:r>
              <a:rPr lang="en-US" sz="36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is also found here but the latter has two meanings (the words of a language and one's mental storehouse for these words).</a:t>
            </a:r>
            <a:endParaRPr lang="ru-KZ" sz="36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2050" name="Picture 2" descr="Learn 1000 Common English Words with Pictures used in Daily Conversation">
            <a:extLst>
              <a:ext uri="{FF2B5EF4-FFF2-40B4-BE49-F238E27FC236}">
                <a16:creationId xmlns:a16="http://schemas.microsoft.com/office/drawing/2014/main" id="{0A5348AF-6664-F413-91CE-2FE38B8A9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167" y="873457"/>
            <a:ext cx="4995081" cy="107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585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EB570-0ED0-60B1-08AA-2E45565D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1036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abbreviation</a:t>
            </a:r>
            <a:endParaRPr lang="ru-KZ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DC2F2-F0DD-3667-E6A2-FAB8E8883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3408" y="795814"/>
            <a:ext cx="10515600" cy="545406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1,syn. 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clipping</a:t>
            </a:r>
            <a:r>
              <a:rPr lang="en-US" sz="32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shortening</a:t>
            </a:r>
            <a:r>
              <a:rPr lang="en-US" sz="32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a shortened form of a word or phrase, e.g., </a:t>
            </a:r>
            <a:r>
              <a:rPr lang="en-US" sz="32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 – professor, pike - turnpike, 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etc.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abbreviation, lexical</a:t>
            </a:r>
            <a:r>
              <a:rPr lang="en-US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(syn. 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acronym</a:t>
            </a:r>
            <a:r>
              <a:rPr lang="en-US" sz="32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– a 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 formed from the first (or first few)letters of several words which constitute a compound word or word-group,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e.g.,</a:t>
            </a:r>
            <a:r>
              <a:rPr lang="en-US" sz="3200" i="1" dirty="0" err="1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U.N.E.S.C.O</a:t>
            </a:r>
            <a:r>
              <a:rPr lang="en-US" sz="32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– 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United Nations Educational Scientific and Cultural Organization, </a:t>
            </a:r>
            <a:r>
              <a:rPr lang="en-US" sz="32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B.B.C. – 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British Broadcasting Corporation, </a:t>
            </a:r>
            <a:r>
              <a:rPr lang="en-US" sz="32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S.O.S. – 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Save Our Souls, </a:t>
            </a:r>
            <a:r>
              <a:rPr lang="en-US" sz="32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B.A. –</a:t>
            </a:r>
            <a:r>
              <a:rPr lang="en-US" sz="32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Bachelor of Arts, etc.</a:t>
            </a:r>
            <a:r>
              <a:rPr lang="en-US" sz="3200" b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KZ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852520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D5ED96-A4DD-14B3-A140-5CCC34CEB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Clipping</a:t>
            </a:r>
            <a:endParaRPr lang="ru-KZ" sz="3600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8EA25C-94ED-A129-D943-7A3440803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b="1" dirty="0">
                <a:solidFill>
                  <a:srgbClr val="12121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formation of a word by cutting off one or several syllables 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a word, e.g., </a:t>
            </a:r>
            <a:r>
              <a:rPr lang="en-US" sz="28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 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(from </a:t>
            </a:r>
            <a:r>
              <a:rPr lang="en-US" sz="28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doctor), phone 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(from </a:t>
            </a:r>
            <a:r>
              <a:rPr lang="en-US" sz="28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telephone), 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etc. (see </a:t>
            </a:r>
            <a:r>
              <a:rPr lang="en-US" sz="2800" b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abbreviation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b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apocope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b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aphaeresis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b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syncope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KZ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412034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84FD1-8ED8-2AD5-6C71-58EE3D96F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Borrowings</a:t>
            </a:r>
            <a:endParaRPr lang="ru-KZ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5A8F4E-BD5D-1B1A-AE26-AEED673B9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 taken over from another language </a:t>
            </a: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(partially or totally) modified: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phonetic shape, 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spelling,</a:t>
            </a:r>
          </a:p>
          <a:p>
            <a:pPr>
              <a:lnSpc>
                <a:spcPct val="200000"/>
              </a:lnSpc>
            </a:pPr>
            <a:r>
              <a:rPr lang="en-US" sz="28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paradigm or meaning according to the standards of the English language</a:t>
            </a:r>
            <a:endParaRPr lang="ru-KZ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745214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F1577-53E3-0011-3F06-C27057002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09181"/>
            <a:ext cx="10515600" cy="790218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lexicon</a:t>
            </a:r>
            <a:r>
              <a:rPr lang="en-US" sz="44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353790-652F-FD08-AFE4-3611C7F18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vocabulary of a language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can refer to t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 book form of a dictionary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(usually with an alphabetic listing of words)</a:t>
            </a:r>
          </a:p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precise nature and organization of this mental lexicon is much debated in linguistic literature as it is generally assumed to be radically different in organization from a conventional dictionary.</a:t>
            </a:r>
            <a:endParaRPr lang="ru-KZ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1026" name="Picture 2" descr="4,648 Lexicon Images, Stock Photos, 3D objects, &amp; Vectors ...">
            <a:extLst>
              <a:ext uri="{FF2B5EF4-FFF2-40B4-BE49-F238E27FC236}">
                <a16:creationId xmlns:a16="http://schemas.microsoft.com/office/drawing/2014/main" id="{3F22F2D3-B35D-8064-41AF-8CA605677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579" y="681038"/>
            <a:ext cx="4012442" cy="11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705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798CC4-0473-4026-C00C-004347CEC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654"/>
            <a:ext cx="12086948" cy="116297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lexical</a:t>
            </a:r>
            <a:endParaRPr lang="ru-KZ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BF8EBA-C9A0-5786-049E-005C46593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767"/>
            <a:ext cx="10515600" cy="384319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1) </a:t>
            </a:r>
            <a:r>
              <a:rPr lang="en-US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Pertaining to the vocabulary of a language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and/or information which is deposited in the mental lexicon of the speaker.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Irregular, 'quirky', not conforming to a given pattern.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second use implies that a form cannot be derived by rule. </a:t>
            </a:r>
            <a:endParaRPr lang="ru-KZ" dirty="0"/>
          </a:p>
        </p:txBody>
      </p:sp>
      <p:pic>
        <p:nvPicPr>
          <p:cNvPr id="2050" name="Picture 2" descr="1,782 Lexical Images, Stock Photos, 3D objects, &amp; Vectors ...">
            <a:extLst>
              <a:ext uri="{FF2B5EF4-FFF2-40B4-BE49-F238E27FC236}">
                <a16:creationId xmlns:a16="http://schemas.microsoft.com/office/drawing/2014/main" id="{B6F1309D-DA9E-DD4B-C8B1-D04852510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91" y="259307"/>
            <a:ext cx="2906973" cy="167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048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1B9DB-8F56-A239-20F7-784A5577A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2143"/>
            <a:ext cx="10515600" cy="74318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lexeme</a:t>
            </a:r>
            <a:endParaRPr lang="ru-KZ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D7B53A-BE9B-91D9-5713-1730F2F23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20872"/>
            <a:ext cx="10515600" cy="2956091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6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smallest (abstract) unit 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is </a:t>
            </a:r>
            <a:r>
              <a:rPr lang="en-US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recognised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semantically independent in the lexicon of a language.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lexeme subsumes 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set of forms which are related semantically, e.g. the lexeme walk unites the various forms </a:t>
            </a:r>
            <a:r>
              <a:rPr lang="en-US" sz="36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3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walks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3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3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3074" name="Picture 2" descr="Lexeme hi-res stock photography and images - Alamy">
            <a:extLst>
              <a:ext uri="{FF2B5EF4-FFF2-40B4-BE49-F238E27FC236}">
                <a16:creationId xmlns:a16="http://schemas.microsoft.com/office/drawing/2014/main" id="{248B26F9-F627-A700-1FBA-36804190A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681036"/>
            <a:ext cx="9315450" cy="2307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953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202426-1558-3112-A513-A58FC8D17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1255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neologism</a:t>
            </a:r>
            <a:r>
              <a:rPr lang="en-US" sz="3200" dirty="0">
                <a:solidFill>
                  <a:srgbClr val="C0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DE2C45-67D2-D83B-C962-7EC9AA74C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2559"/>
            <a:ext cx="10515600" cy="5564404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9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new word</a:t>
            </a:r>
            <a:r>
              <a:rPr lang="en-US" sz="3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the vocabulary of a language. </a:t>
            </a:r>
            <a:r>
              <a:rPr lang="en-US" sz="39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Frequently a borrowing </a:t>
            </a:r>
            <a:r>
              <a:rPr lang="en-US" sz="39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not necessarily so.</a:t>
            </a:r>
            <a:endParaRPr lang="ru-KZ" sz="3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24250" lvl="8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200" b="1" dirty="0">
                <a:solidFill>
                  <a:srgbClr val="C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archaisms</a:t>
            </a:r>
            <a:endParaRPr lang="en-US" sz="3200" dirty="0">
              <a:solidFill>
                <a:srgbClr val="12121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algn="just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words which have come out of active usage</a:t>
            </a:r>
            <a:r>
              <a:rPr lang="en-US" sz="36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and have been ousted by their synonyms. They are used as stylistic devices to express solemnity. Many lexical archaisms belong to the poetic style: </a:t>
            </a:r>
            <a:r>
              <a:rPr lang="en-US" sz="3600" i="1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woe (sorrow), betwixt (between), to chide (to scold), save (except) </a:t>
            </a:r>
            <a:r>
              <a:rPr lang="en-US" sz="3600" dirty="0">
                <a:solidFill>
                  <a:srgbClr val="12121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etc.</a:t>
            </a:r>
            <a:endParaRPr lang="ru-KZ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779F35-CB08-A97E-779D-0D0CB8D97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636" y="1978925"/>
            <a:ext cx="2266239" cy="94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12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BD381-CB7D-2C93-1F17-ECC4F15D7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59306"/>
            <a:ext cx="10515600" cy="940344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C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loan-word</a:t>
            </a:r>
            <a:endParaRPr lang="ru-KZ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400DE6-CBAA-01BE-15C4-5E0D128AF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ny word which can be shown to have been </a:t>
            </a:r>
            <a:r>
              <a:rPr lang="en-US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imported 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one language into another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 is which does not represent an historical continuation of an earlier form (although loan-words may be related at a greater time depth).</a:t>
            </a:r>
          </a:p>
          <a:p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word 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cardiac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is a Greek loan as it is derived from the word for 'heart' in the latter language although it is ultimately related to English </a:t>
            </a:r>
            <a:r>
              <a:rPr lang="en-US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as both stem from the same root in Indo-European *</a:t>
            </a:r>
            <a:r>
              <a:rPr lang="en-US" sz="32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kerd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BFCAC6-AAD1-B467-7ECA-88EB3FBB2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225" y="436728"/>
            <a:ext cx="2495550" cy="138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3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043454-4851-7136-7C7B-FAF528448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9480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>
                <a:solidFill>
                  <a:srgbClr val="C0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thesaurus</a:t>
            </a:r>
            <a:r>
              <a:rPr lang="en-US" sz="3100" dirty="0">
                <a:solidFill>
                  <a:srgbClr val="C0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sz="31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318051-3636-590C-E382-6BC03D111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0326"/>
            <a:ext cx="10515600" cy="467663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kind of dictionary which consists of words grouped according to similarity in meaning.</a:t>
            </a:r>
            <a:endParaRPr lang="ru-KZ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254964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54AA6-477B-8B18-E7F7-456FD84D0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C0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collocatioN</a:t>
            </a:r>
            <a:endParaRPr lang="ru-KZ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55FB72-6D82-1C39-4923-07E1FC1F9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habitual </a:t>
            </a:r>
            <a:r>
              <a:rPr lang="en-US" sz="4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lexico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-phraseological association 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a word in a language with other particular words in a sentence, 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e.g., </a:t>
            </a:r>
            <a:r>
              <a:rPr lang="en-US" sz="40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pay attention to, to meet the demands, cold war, </a:t>
            </a:r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etc.</a:t>
            </a:r>
            <a:endParaRPr lang="ru-KZ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749025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E6E99E-5CE9-56CD-7C20-9AF90C1B6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5195"/>
            <a:ext cx="10515600" cy="8207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 formation</a:t>
            </a:r>
            <a:r>
              <a:rPr lang="en-US" sz="3600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KZ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322DDF-9A71-AAA3-FE06-55C624355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7290"/>
            <a:ext cx="10515600" cy="397967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second main branch of morphology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(the other being inflection) and the chief process in lexicology (the study of the vocabulary of a language).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Word formational processes are closely connected to a language's type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German as a synthetic language has much compounding but English as an analytic language has somewhat less, though in this sphere a tendency towards complex formations is noticeable,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e.g.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part-financed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low-intensity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small-scale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pic>
        <p:nvPicPr>
          <p:cNvPr id="1026" name="Picture 2" descr="2470293961">
            <a:extLst>
              <a:ext uri="{FF2B5EF4-FFF2-40B4-BE49-F238E27FC236}">
                <a16:creationId xmlns:a16="http://schemas.microsoft.com/office/drawing/2014/main" id="{CF392E4B-805F-319D-5E6B-D39CB989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92" y="573207"/>
            <a:ext cx="7124131" cy="141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1871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727</Words>
  <Application>Microsoft Office PowerPoint</Application>
  <PresentationFormat>Широкоэкранный</PresentationFormat>
  <Paragraphs>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Algerian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lexicon </vt:lpstr>
      <vt:lpstr>lexical</vt:lpstr>
      <vt:lpstr>lexeme</vt:lpstr>
      <vt:lpstr>neologism </vt:lpstr>
      <vt:lpstr>loan-word</vt:lpstr>
      <vt:lpstr> thesaurus </vt:lpstr>
      <vt:lpstr>collocatioN</vt:lpstr>
      <vt:lpstr>word formation </vt:lpstr>
      <vt:lpstr>vocabulary </vt:lpstr>
      <vt:lpstr>abbreviation</vt:lpstr>
      <vt:lpstr>Clipping</vt:lpstr>
      <vt:lpstr>Borrowings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DELL</dc:creator>
  <cp:lastModifiedBy>lenovo 320</cp:lastModifiedBy>
  <cp:revision>17</cp:revision>
  <dcterms:created xsi:type="dcterms:W3CDTF">2024-05-03T04:05:38Z</dcterms:created>
  <dcterms:modified xsi:type="dcterms:W3CDTF">2024-06-07T03:56:55Z</dcterms:modified>
</cp:coreProperties>
</file>