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9" r:id="rId4"/>
    <p:sldId id="264" r:id="rId5"/>
    <p:sldId id="260" r:id="rId6"/>
    <p:sldId id="268" r:id="rId7"/>
    <p:sldId id="261" r:id="rId8"/>
    <p:sldId id="262" r:id="rId9"/>
    <p:sldId id="270" r:id="rId10"/>
    <p:sldId id="266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5" autoAdjust="0"/>
    <p:restoredTop sz="94660"/>
  </p:normalViewPr>
  <p:slideViewPr>
    <p:cSldViewPr snapToGrid="0">
      <p:cViewPr varScale="1">
        <p:scale>
          <a:sx n="74" d="100"/>
          <a:sy n="74" d="100"/>
        </p:scale>
        <p:origin x="54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E95EC8-131B-9099-F2BD-BB0431E2B1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7E4F962-4390-E4C0-086E-9ECEADF346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364BF44-8DB6-7615-E5CC-7BFDB1FAF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9CBEC-ACA8-4852-97AE-03DE03E179E3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F3E3B9F-B12D-6A2C-7D2B-C72B426F7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1C9E451-1B5C-A3D3-4E32-23ABA3990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A4955-107D-4BA5-AD75-F5157EAB3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784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572758-C6BB-4CD0-7989-7F1D4E5D87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93B1798-F280-5944-C5A5-82D2E21CDB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88F976A-DB90-27F9-3F06-E941302FDC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9CBEC-ACA8-4852-97AE-03DE03E179E3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F5B454E-BE68-D143-ECB9-5249791E6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48DD46A-AD33-14B8-8DE6-C67CE5B52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A4955-107D-4BA5-AD75-F5157EAB3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591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7F1435C-E065-1A30-33D7-101FAB3D3E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7F19810-71EC-CD25-F30B-F997581132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DB3BB26-F7D4-CBFE-699E-B2D93A108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9CBEC-ACA8-4852-97AE-03DE03E179E3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E419A61-0136-06A7-6E54-4BD4CF47E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48E91E-9578-DE39-EB1B-4101C0920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A4955-107D-4BA5-AD75-F5157EAB3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337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BAC597-C596-2001-4056-AE87ADE10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7EBED4-836C-C856-B125-C08A28D730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B7DDFD-2DA1-3E22-906D-E7B54AE06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9CBEC-ACA8-4852-97AE-03DE03E179E3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9AC03E0-BA75-2977-6617-7A65DC8B3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D61FC7B-677D-BD29-90AF-5A9942B10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A4955-107D-4BA5-AD75-F5157EAB3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581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DEE67B-C8D9-863A-0E42-326EA401C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717BCE0-7A64-CA52-2D33-531A1A31EA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B6F1907-929F-6592-3B15-B56FAA246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9CBEC-ACA8-4852-97AE-03DE03E179E3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DDFC173-3DA6-56FB-B098-062602270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08F5D7D-0B47-CF9F-A34E-012F7F3E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A4955-107D-4BA5-AD75-F5157EAB3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1530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31886C-BF5C-176A-418B-480F6A1702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52DE228-BD90-9B4C-E6A0-C1DD08CEBD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82A1508-C85C-7D10-86EE-AFF72723A0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9580886-B85D-1D99-EB12-7AEBB1245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9CBEC-ACA8-4852-97AE-03DE03E179E3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7D46582-7EDB-2000-D1EB-3397F47BA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8D9DC99-5289-E595-53DA-323FE8D19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A4955-107D-4BA5-AD75-F5157EAB3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512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CAB1C5-EC0E-63D8-A87E-F950D500AC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EB1E7C9-F517-4F6C-8722-68608206D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DAFF449-B0B8-633B-D2FB-CF660D6EFC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A1D1751-E05F-62E0-FCBA-0DDD4382CB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9652C7B-A776-B50E-0A36-F692D97F07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B55FFFE-B759-8ED3-11FB-FDD37D77E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9CBEC-ACA8-4852-97AE-03DE03E179E3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AD77872-03C9-973C-319C-DC9439D4D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D88144D-A13A-0FFB-53EF-AA4298882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A4955-107D-4BA5-AD75-F5157EAB3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868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EA16B1-159B-9F2A-C92E-A2C409627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2BA7A45-2E72-C3DF-FA71-9802AD6CD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9CBEC-ACA8-4852-97AE-03DE03E179E3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AB1BC74-894E-758E-8EA7-DB020CE67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3ED156F-0C49-F6B0-BD77-ABDD0033F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A4955-107D-4BA5-AD75-F5157EAB3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810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A1BAF77-CF9C-13CB-EBEE-5E2288885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9CBEC-ACA8-4852-97AE-03DE03E179E3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6D9FB6C-CF11-89DC-52CF-34FFC971F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4B91254-BEE7-B6A0-FAC3-03CE90C6F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A4955-107D-4BA5-AD75-F5157EAB3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0888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AFC14F-C1C7-3D72-054A-C77ED12EB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260E27-4D8C-2A56-1D74-836B9FE23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DD8ABD5-7496-C5DC-3806-866139AC5E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4168892-40AB-0ACF-E812-96E9D6750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9CBEC-ACA8-4852-97AE-03DE03E179E3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4C829D7-B02D-30BA-BEF2-1BAD2F3A8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3E06D3A-4F79-57E9-188F-B292CFA41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A4955-107D-4BA5-AD75-F5157EAB3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409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8895D7-F29D-DD32-998C-9C20D02F7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B0D8143-8933-7E2A-3ABE-D8D3963449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DE450E4-12FC-C3CD-9D50-260C0A2DA1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45F045A-5EB8-FB69-216F-8D40620E7D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9CBEC-ACA8-4852-97AE-03DE03E179E3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FB6DC3C-3CFB-87B2-B691-809534131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2AB21A-CBAC-AB34-564A-92FDE7E35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A4955-107D-4BA5-AD75-F5157EAB3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984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89E9A0-F500-9EF2-47D6-A2401CA8C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01F31E7-A79E-C1C9-621E-7A48328398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79C290A-B00A-6430-B878-F6742C771C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9CBEC-ACA8-4852-97AE-03DE03E179E3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442A97-175E-5997-2874-FCD076F56D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E26D00-6A57-8C28-726A-EBF795E1F5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1A4955-107D-4BA5-AD75-F5157EAB31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127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Suffix" TargetMode="External"/><Relationship Id="rId3" Type="http://schemas.openxmlformats.org/officeDocument/2006/relationships/hyperlink" Target="https://en.wikipedia.org/wiki/Help:IPA/English" TargetMode="External"/><Relationship Id="rId7" Type="http://schemas.openxmlformats.org/officeDocument/2006/relationships/hyperlink" Target="https://en.wikipedia.org/wiki/Prefix" TargetMode="External"/><Relationship Id="rId2" Type="http://schemas.openxmlformats.org/officeDocument/2006/relationships/hyperlink" Target="https://en.wikipedia.org/wiki/Linguistic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Root_(linguistics)" TargetMode="External"/><Relationship Id="rId5" Type="http://schemas.openxmlformats.org/officeDocument/2006/relationships/hyperlink" Target="https://en.wikipedia.org/wiki/Stem_(linguistics)" TargetMode="External"/><Relationship Id="rId4" Type="http://schemas.openxmlformats.org/officeDocument/2006/relationships/hyperlink" Target="https://en.wikipedia.org/wiki/Help:Pronunciation_respelling_key" TargetMode="External"/><Relationship Id="rId9" Type="http://schemas.openxmlformats.org/officeDocument/2006/relationships/hyperlink" Target="https://en.wikipedia.org/wiki/Part_of_speech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azkurs.org/ecophysiological-studies.html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980C75-C5AF-9C65-ED9A-76B343AB4A7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en-US" b="1">
                <a:solidFill>
                  <a:srgbClr val="00B050"/>
                </a:solidFill>
                <a:latin typeface="Algerian" panose="04020705040A02060702" pitchFamily="82" charset="0"/>
              </a:rPr>
              <a:t>MORPHOLOGY 1</a:t>
            </a:r>
            <a:br>
              <a:rPr lang="en-US" b="1">
                <a:solidFill>
                  <a:srgbClr val="00B050"/>
                </a:solidFill>
                <a:latin typeface="Algerian" panose="04020705040A02060702" pitchFamily="82" charset="0"/>
              </a:rPr>
            </a:br>
            <a:r>
              <a:rPr lang="en-US" b="1">
                <a:solidFill>
                  <a:srgbClr val="00B050"/>
                </a:solidFill>
                <a:latin typeface="Algerian" panose="04020705040A02060702" pitchFamily="82" charset="0"/>
              </a:rPr>
              <a:t>KAKZHANOVA F.A.</a:t>
            </a:r>
            <a:endParaRPr lang="ru-RU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1668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863234D-7310-A617-5AB2-825C6853DE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4778"/>
            <a:ext cx="10515600" cy="5942185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 </a:t>
            </a:r>
            <a:r>
              <a:rPr lang="en-US" b="1" dirty="0">
                <a:solidFill>
                  <a:srgbClr val="00B050"/>
                </a:solidFill>
                <a:latin typeface="Algerian" panose="04020705040A02060702" pitchFamily="82" charset="0"/>
              </a:rPr>
              <a:t>MORPHOLOGY</a:t>
            </a:r>
          </a:p>
          <a:p>
            <a:pPr algn="ctr"/>
            <a:endParaRPr lang="en-US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 </a:t>
            </a:r>
            <a:r>
              <a:rPr lang="en-US" b="0" i="0" u="none" strike="noStrike" dirty="0">
                <a:solidFill>
                  <a:srgbClr val="3366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 tooltip="Linguistics"/>
              </a:rPr>
              <a:t>linguistics</a:t>
            </a:r>
            <a:r>
              <a:rPr lang="en-US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US" b="1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morphology</a:t>
            </a:r>
            <a:r>
              <a:rPr lang="en-US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en-US" b="0" i="0" u="none" strike="noStrike" dirty="0">
                <a:solidFill>
                  <a:srgbClr val="3366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3" tooltip="Help:IPA/English"/>
              </a:rPr>
              <a:t>/</a:t>
            </a:r>
            <a:r>
              <a:rPr lang="en-US" b="0" i="0" u="none" strike="noStrike" dirty="0" err="1">
                <a:solidFill>
                  <a:srgbClr val="3366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3" tooltip="Help:IPA/English"/>
              </a:rPr>
              <a:t>mɔːrˈfɒlədʒi</a:t>
            </a:r>
            <a:r>
              <a:rPr lang="en-US" b="0" i="0" u="none" strike="noStrike" dirty="0">
                <a:solidFill>
                  <a:srgbClr val="3366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3" tooltip="Help:IPA/English"/>
              </a:rPr>
              <a:t>/</a:t>
            </a:r>
            <a:r>
              <a:rPr lang="en-US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b="0" i="1" u="none" strike="noStrike" dirty="0">
                <a:solidFill>
                  <a:srgbClr val="3366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4" tooltip="Help:Pronunciation respelling key"/>
              </a:rPr>
              <a:t>mor-FOL-ə-</a:t>
            </a:r>
            <a:r>
              <a:rPr lang="en-US" b="0" i="1" u="none" strike="noStrike" dirty="0" err="1">
                <a:solidFill>
                  <a:srgbClr val="3366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4" tooltip="Help:Pronunciation respelling key"/>
              </a:rPr>
              <a:t>jee</a:t>
            </a:r>
            <a:r>
              <a:rPr lang="en-US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 is the </a:t>
            </a:r>
            <a:r>
              <a:rPr lang="en-US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study of words</a:t>
            </a:r>
            <a:r>
              <a:rPr lang="en-US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how they are formed</a:t>
            </a:r>
            <a:r>
              <a:rPr lang="en-US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and </a:t>
            </a:r>
            <a:r>
              <a:rPr lang="en-US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their relationship to other words in the same language</a:t>
            </a:r>
            <a:r>
              <a:rPr lang="en-US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It analyzes </a:t>
            </a:r>
            <a:r>
              <a:rPr lang="en-US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structure of words and parts of words </a:t>
            </a:r>
            <a:r>
              <a:rPr lang="en-US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such as </a:t>
            </a:r>
            <a:r>
              <a:rPr lang="en-US" b="1" i="0" u="none" strike="noStrike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5" tooltip="Stem (linguistics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stems</a:t>
            </a:r>
            <a:r>
              <a:rPr lang="en-US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US" b="1" i="0" u="none" strike="noStrike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6" tooltip="Root (linguistics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root words</a:t>
            </a:r>
            <a:r>
              <a:rPr lang="en-US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US" b="1" i="0" u="none" strike="noStrike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7" tooltip="Prefix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prefixes</a:t>
            </a:r>
            <a:r>
              <a:rPr lang="en-US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and </a:t>
            </a:r>
            <a:r>
              <a:rPr lang="en-US" b="1" i="0" u="none" strike="noStrike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8" tooltip="Suffix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suffixes</a:t>
            </a:r>
            <a:r>
              <a:rPr lang="en-US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Morphology also looks at </a:t>
            </a:r>
            <a:r>
              <a:rPr lang="en-US" b="1" i="0" u="none" strike="noStrike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9" tooltip="Part of speech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parts of speech</a:t>
            </a:r>
            <a:r>
              <a:rPr lang="en-US" u="none" strike="noStrike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807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07FCF4-E55B-82E7-1975-FA68DF4D9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72002"/>
          </a:xfrm>
        </p:spPr>
        <p:txBody>
          <a:bodyPr>
            <a:normAutofit fontScale="90000"/>
          </a:bodyPr>
          <a:lstStyle/>
          <a:p>
            <a:r>
              <a:rPr lang="ru-RU" sz="4400" b="1" dirty="0">
                <a:solidFill>
                  <a:srgbClr val="00B05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en-US" sz="4400" b="1" dirty="0">
                <a:solidFill>
                  <a:srgbClr val="00B05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Morpheme</a:t>
            </a:r>
            <a:r>
              <a:rPr lang="en-US" sz="44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en-US" sz="4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B49CC53-67EB-6A67-A4AF-77A65A90A8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459865"/>
            <a:ext cx="10881575" cy="4398134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1.The smallest unit in a grammar 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which can contrast with another and which carries meaning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morpheme can be an inflection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e.g. /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ri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:-/ in 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rewrite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or a lexical word, 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house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tree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sick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morpheme 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 an abstract unit and is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realised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by a morph; it is the approximate equivalent of a phoneme on the level of phonology.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1026" name="Picture 2" descr="Morpheme Overview, Types &amp; Examples - Lesson | Study.com">
            <a:extLst>
              <a:ext uri="{FF2B5EF4-FFF2-40B4-BE49-F238E27FC236}">
                <a16:creationId xmlns:a16="http://schemas.microsoft.com/office/drawing/2014/main" id="{90CFA64C-09D5-963E-C0F6-10A43BA814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0479" y="669701"/>
            <a:ext cx="4146997" cy="1790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3201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4868993-674A-BF4D-9197-624EF012BF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84204"/>
            <a:ext cx="10515600" cy="6437871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n-US" sz="2400" dirty="0">
                <a:solidFill>
                  <a:srgbClr val="00B05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</a:rPr>
              <a:t>Semantic features </a:t>
            </a:r>
            <a:r>
              <a:rPr lang="en-US" sz="240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is  </a:t>
            </a:r>
            <a:r>
              <a:rPr lang="en-US" sz="26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root morphemes </a:t>
            </a:r>
            <a:r>
              <a:rPr lang="en-US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(have individual lexical meaning) and </a:t>
            </a:r>
            <a:r>
              <a:rPr lang="en-US" sz="2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non-root morphemes </a:t>
            </a:r>
            <a:r>
              <a:rPr lang="en-US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(have generalized meaning).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Read </a:t>
            </a: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has </a:t>
            </a:r>
            <a:r>
              <a:rPr lang="en-US" sz="26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lexical</a:t>
            </a: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meaning, re-read – re </a:t>
            </a:r>
            <a:r>
              <a:rPr lang="en-US" sz="2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has a</a:t>
            </a: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specific </a:t>
            </a:r>
            <a:r>
              <a:rPr lang="en-US" sz="2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meaning. </a:t>
            </a:r>
            <a:br>
              <a:rPr lang="en-US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en-US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26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Root-morphemes</a:t>
            </a:r>
            <a:r>
              <a:rPr lang="en-US" sz="26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are the </a:t>
            </a:r>
            <a:r>
              <a:rPr lang="en-US" sz="2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semantic </a:t>
            </a:r>
            <a:r>
              <a:rPr lang="en-US" sz="2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centre</a:t>
            </a:r>
            <a:r>
              <a:rPr lang="en-US" sz="2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of the words </a:t>
            </a:r>
            <a:r>
              <a:rPr lang="en-US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and the </a:t>
            </a:r>
            <a:r>
              <a:rPr lang="en-US" sz="2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basic constituent part without which the word is inconceivable. Help-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help</a:t>
            </a:r>
            <a:r>
              <a:rPr lang="en-US" sz="2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er, 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help</a:t>
            </a:r>
            <a:r>
              <a:rPr lang="en-US" sz="2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ful, </a:t>
            </a:r>
            <a:r>
              <a:rPr lang="en-US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help</a:t>
            </a:r>
            <a:r>
              <a:rPr lang="en-US" sz="2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less</a:t>
            </a:r>
            <a:br>
              <a:rPr lang="en-US" sz="2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 sz="26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6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Non-root morphemes </a:t>
            </a:r>
            <a:r>
              <a:rPr lang="en-US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include </a:t>
            </a:r>
            <a:r>
              <a:rPr lang="en-US" sz="2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</a:t>
            </a:r>
            <a:r>
              <a:rPr lang="en-US" sz="26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rammatical morphemes </a:t>
            </a:r>
            <a:r>
              <a:rPr lang="en-US" sz="2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(inflections</a:t>
            </a:r>
            <a:r>
              <a:rPr lang="en-US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and </a:t>
            </a:r>
            <a:r>
              <a:rPr lang="en-US" sz="2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derivational morphemes (affixes). </a:t>
            </a:r>
            <a:endParaRPr lang="ru-RU" sz="26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6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Inflections (inflectional morpheme</a:t>
            </a:r>
            <a:r>
              <a:rPr lang="en-US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 carry only grammatical meaning reflecting grammatical categories (tense, number, person, degree, etc.).</a:t>
            </a:r>
            <a:br>
              <a:rPr lang="en-US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6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36144374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A3E7BCEF-019B-4DFA-9D50-F37FB57935A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7327241"/>
              </p:ext>
            </p:extLst>
          </p:nvPr>
        </p:nvGraphicFramePr>
        <p:xfrm>
          <a:off x="114300" y="364410"/>
          <a:ext cx="9381184" cy="5845890"/>
        </p:xfrm>
        <a:graphic>
          <a:graphicData uri="http://schemas.openxmlformats.org/drawingml/2006/table">
            <a:tbl>
              <a:tblPr/>
              <a:tblGrid>
                <a:gridCol w="2169222">
                  <a:extLst>
                    <a:ext uri="{9D8B030D-6E8A-4147-A177-3AD203B41FA5}">
                      <a16:colId xmlns:a16="http://schemas.microsoft.com/office/drawing/2014/main" val="420698920"/>
                    </a:ext>
                  </a:extLst>
                </a:gridCol>
                <a:gridCol w="3605981">
                  <a:extLst>
                    <a:ext uri="{9D8B030D-6E8A-4147-A177-3AD203B41FA5}">
                      <a16:colId xmlns:a16="http://schemas.microsoft.com/office/drawing/2014/main" val="615218658"/>
                    </a:ext>
                  </a:extLst>
                </a:gridCol>
                <a:gridCol w="3605981">
                  <a:extLst>
                    <a:ext uri="{9D8B030D-6E8A-4147-A177-3AD203B41FA5}">
                      <a16:colId xmlns:a16="http://schemas.microsoft.com/office/drawing/2014/main" val="4263071581"/>
                    </a:ext>
                  </a:extLst>
                </a:gridCol>
              </a:tblGrid>
              <a:tr h="767617">
                <a:tc>
                  <a:txBody>
                    <a:bodyPr/>
                    <a:lstStyle/>
                    <a:p>
                      <a:pPr fontAlgn="t"/>
                      <a:r>
                        <a:rPr lang="en-US" sz="2000" b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English inflectional morphemes</a:t>
                      </a:r>
                      <a:endParaRPr lang="en-US" sz="20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16" marR="63616" marT="63616" marB="63616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b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Grammatical functions</a:t>
                      </a:r>
                      <a:endParaRPr lang="en-US" sz="20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16" marR="63616" marT="63616" marB="63616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b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Examples</a:t>
                      </a:r>
                      <a:endParaRPr lang="en-US" sz="20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16" marR="63616" marT="63616" marB="63616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9624518"/>
                  </a:ext>
                </a:extLst>
              </a:tr>
              <a:tr h="767617">
                <a:tc>
                  <a:txBody>
                    <a:bodyPr/>
                    <a:lstStyle/>
                    <a:p>
                      <a:pPr fontAlgn="t"/>
                      <a:r>
                        <a:rPr lang="en-US" sz="20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-s</a:t>
                      </a:r>
                    </a:p>
                  </a:txBody>
                  <a:tcPr marL="63616" marR="63616" marT="63616" marB="63616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third PERSON, singular NUMBER, present TENSE</a:t>
                      </a:r>
                    </a:p>
                  </a:txBody>
                  <a:tcPr marL="63616" marR="63616" marT="63616" marB="63616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My father work</a:t>
                      </a:r>
                      <a:r>
                        <a:rPr lang="en-US" sz="20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-s</a:t>
                      </a: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in Pretoria.</a:t>
                      </a:r>
                    </a:p>
                  </a:txBody>
                  <a:tcPr marL="63616" marR="63616" marT="63616" marB="63616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1782953"/>
                  </a:ext>
                </a:extLst>
              </a:tr>
              <a:tr h="767617">
                <a:tc>
                  <a:txBody>
                    <a:bodyPr/>
                    <a:lstStyle/>
                    <a:p>
                      <a:pPr fontAlgn="t"/>
                      <a:r>
                        <a:rPr lang="en-US" sz="20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-ed</a:t>
                      </a:r>
                    </a:p>
                  </a:txBody>
                  <a:tcPr marL="63616" marR="63616" marT="63616" marB="63616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past TENSE</a:t>
                      </a:r>
                    </a:p>
                  </a:txBody>
                  <a:tcPr marL="63616" marR="63616" marT="63616" marB="63616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My father work-</a:t>
                      </a:r>
                      <a:r>
                        <a:rPr lang="en-US" sz="20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ed</a:t>
                      </a: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in Pretoria.</a:t>
                      </a:r>
                    </a:p>
                  </a:txBody>
                  <a:tcPr marL="63616" marR="63616" marT="63616" marB="63616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499295"/>
                  </a:ext>
                </a:extLst>
              </a:tr>
              <a:tr h="467245">
                <a:tc>
                  <a:txBody>
                    <a:bodyPr/>
                    <a:lstStyle/>
                    <a:p>
                      <a:pPr fontAlgn="t"/>
                      <a:r>
                        <a:rPr lang="en-US" sz="2000" b="1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-ing</a:t>
                      </a:r>
                    </a:p>
                  </a:txBody>
                  <a:tcPr marL="63616" marR="63616" marT="63616" marB="63616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progressive ASPECT</a:t>
                      </a:r>
                    </a:p>
                  </a:txBody>
                  <a:tcPr marL="63616" marR="63616" marT="63616" marB="63616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 is milk-</a:t>
                      </a:r>
                      <a:r>
                        <a:rPr lang="kk-KZ" sz="20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</a:t>
                      </a:r>
                      <a:r>
                        <a:rPr lang="en-US" sz="20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 </a:t>
                      </a: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cows.</a:t>
                      </a:r>
                    </a:p>
                  </a:txBody>
                  <a:tcPr marL="63616" marR="63616" marT="63616" marB="63616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1811973"/>
                  </a:ext>
                </a:extLst>
              </a:tr>
              <a:tr h="767617">
                <a:tc>
                  <a:txBody>
                    <a:bodyPr/>
                    <a:lstStyle/>
                    <a:p>
                      <a:pPr fontAlgn="t"/>
                      <a:r>
                        <a:rPr lang="en-US" sz="2000" b="1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-en</a:t>
                      </a:r>
                    </a:p>
                  </a:txBody>
                  <a:tcPr marL="63616" marR="63616" marT="63616" marB="63616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past participle PERFECT ASPECT</a:t>
                      </a:r>
                    </a:p>
                  </a:txBody>
                  <a:tcPr marL="63616" marR="63616" marT="63616" marB="63616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Julius has eat-</a:t>
                      </a:r>
                      <a:r>
                        <a:rPr lang="en-US" sz="2000" b="1" dirty="0" err="1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</a:t>
                      </a: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the cake.</a:t>
                      </a:r>
                    </a:p>
                  </a:txBody>
                  <a:tcPr marL="63616" marR="63616" marT="63616" marB="63616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6446226"/>
                  </a:ext>
                </a:extLst>
              </a:tr>
              <a:tr h="467245">
                <a:tc>
                  <a:txBody>
                    <a:bodyPr/>
                    <a:lstStyle/>
                    <a:p>
                      <a:pPr fontAlgn="t"/>
                      <a:r>
                        <a:rPr lang="en-US" sz="2000" b="1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-s</a:t>
                      </a:r>
                    </a:p>
                  </a:txBody>
                  <a:tcPr marL="63616" marR="63616" marT="63616" marB="63616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plural NUMBER</a:t>
                      </a:r>
                    </a:p>
                  </a:txBody>
                  <a:tcPr marL="63616" marR="63616" marT="63616" marB="63616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She loves doughnut-</a:t>
                      </a:r>
                      <a:r>
                        <a:rPr lang="en-US" sz="20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63616" marR="63616" marT="63616" marB="63616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16269"/>
                  </a:ext>
                </a:extLst>
              </a:tr>
              <a:tr h="467245">
                <a:tc>
                  <a:txBody>
                    <a:bodyPr/>
                    <a:lstStyle/>
                    <a:p>
                      <a:pPr fontAlgn="t"/>
                      <a:r>
                        <a:rPr lang="en-US" sz="2000" b="1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-’s</a:t>
                      </a:r>
                    </a:p>
                  </a:txBody>
                  <a:tcPr marL="63616" marR="63616" marT="63616" marB="63616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possessive CASE</a:t>
                      </a:r>
                    </a:p>
                  </a:txBody>
                  <a:tcPr marL="63616" marR="63616" marT="63616" marB="63616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My son</a:t>
                      </a:r>
                      <a:r>
                        <a:rPr lang="en-US" sz="20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’s</a:t>
                      </a: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hair is curly.</a:t>
                      </a:r>
                    </a:p>
                  </a:txBody>
                  <a:tcPr marL="63616" marR="63616" marT="63616" marB="63616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650069"/>
                  </a:ext>
                </a:extLst>
              </a:tr>
              <a:tr h="467245">
                <a:tc>
                  <a:txBody>
                    <a:bodyPr/>
                    <a:lstStyle/>
                    <a:p>
                      <a:pPr fontAlgn="t"/>
                      <a:r>
                        <a:rPr lang="en-US" sz="2000" b="1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-er</a:t>
                      </a:r>
                    </a:p>
                  </a:txBody>
                  <a:tcPr marL="63616" marR="63616" marT="63616" marB="63616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comparative DEGREE</a:t>
                      </a:r>
                    </a:p>
                  </a:txBody>
                  <a:tcPr marL="63616" marR="63616" marT="63616" marB="63616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Ncedile</a:t>
                      </a: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is tall-</a:t>
                      </a:r>
                      <a:r>
                        <a:rPr lang="en-US" sz="20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er</a:t>
                      </a: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than I.</a:t>
                      </a:r>
                    </a:p>
                  </a:txBody>
                  <a:tcPr marL="63616" marR="63616" marT="63616" marB="63616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5937593"/>
                  </a:ext>
                </a:extLst>
              </a:tr>
              <a:tr h="632427">
                <a:tc>
                  <a:txBody>
                    <a:bodyPr/>
                    <a:lstStyle/>
                    <a:p>
                      <a:pPr fontAlgn="t"/>
                      <a:r>
                        <a:rPr lang="en-US" sz="20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000" b="1" dirty="0" err="1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est</a:t>
                      </a:r>
                      <a:endParaRPr lang="en-US" sz="2000" b="1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616" marR="63616" marT="63616" marB="63616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superlative DEGREE</a:t>
                      </a:r>
                    </a:p>
                  </a:txBody>
                  <a:tcPr marL="63616" marR="63616" marT="63616" marB="63616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 is the short-</a:t>
                      </a:r>
                      <a:r>
                        <a:rPr lang="en-US" sz="2000" b="1" dirty="0" err="1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est</a:t>
                      </a:r>
                      <a:r>
                        <a:rPr lang="en-US" sz="20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 the team.</a:t>
                      </a:r>
                    </a:p>
                  </a:txBody>
                  <a:tcPr marL="63616" marR="63616" marT="63616" marB="63616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8414547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058DB4EF-F006-016C-AE37-37F971722A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658165" y="0"/>
            <a:ext cx="1685016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94540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1525963-0B1C-F32C-5E2D-E33E133DFC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6562" y="243740"/>
            <a:ext cx="11627708" cy="6614259"/>
          </a:xfrm>
        </p:spPr>
        <p:txBody>
          <a:bodyPr>
            <a:normAutofit fontScale="25000" lnSpcReduction="2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b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5900" b="1" dirty="0">
                <a:solidFill>
                  <a:srgbClr val="00B05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Affixes  (AFFIX MORPHEME</a:t>
            </a:r>
            <a:r>
              <a:rPr lang="en-US" sz="59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US" sz="1800" b="1" dirty="0">
              <a:solidFill>
                <a:srgbClr val="00B05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US" sz="1800" b="1" dirty="0">
              <a:solidFill>
                <a:srgbClr val="00B05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US" sz="1800" b="1" dirty="0">
              <a:solidFill>
                <a:srgbClr val="00B05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US" sz="1800" b="1" dirty="0">
              <a:solidFill>
                <a:srgbClr val="00B05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US" sz="1800" b="1" dirty="0">
              <a:solidFill>
                <a:srgbClr val="00B05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US" sz="1800" b="1" dirty="0">
              <a:solidFill>
                <a:srgbClr val="00B05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US" sz="1800" b="1" dirty="0">
              <a:solidFill>
                <a:srgbClr val="00B05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US" sz="4200" b="1" dirty="0">
              <a:solidFill>
                <a:srgbClr val="00B05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Affixes are relevant for building various types of stems – the part of a word that remains unchanged throughout its paradigm.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9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Lexicology is concerned o</a:t>
            </a:r>
            <a:r>
              <a:rPr lang="en-US" sz="9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nly with affixational morphemes, </a:t>
            </a:r>
            <a:r>
              <a:rPr lang="en-US" sz="9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but not </a:t>
            </a:r>
            <a:r>
              <a:rPr lang="en-US" sz="9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inflectional ones</a:t>
            </a:r>
            <a:r>
              <a:rPr lang="en-US" sz="9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unless they are important </a:t>
            </a:r>
            <a:r>
              <a:rPr lang="en-US" sz="9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word building</a:t>
            </a:r>
            <a:r>
              <a:rPr lang="en-US" sz="9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9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9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Affixes are classified into </a:t>
            </a:r>
            <a:r>
              <a:rPr lang="en-US" sz="9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prefix</a:t>
            </a:r>
            <a:r>
              <a:rPr lang="en-US" sz="9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morpheme and </a:t>
            </a:r>
            <a:r>
              <a:rPr lang="en-US" sz="9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suffix</a:t>
            </a:r>
            <a:r>
              <a:rPr lang="en-US" sz="9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morpheme: a prefix</a:t>
            </a:r>
            <a:r>
              <a:rPr lang="en-US" sz="96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9600" b="1" u="sng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precedes the root-morpheme</a:t>
            </a:r>
            <a:r>
              <a:rPr lang="en-US" sz="9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 a suffix follows ( </a:t>
            </a:r>
            <a:r>
              <a:rPr lang="en-US" sz="9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en-US" sz="9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en-US" sz="9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r>
              <a:rPr lang="en-US" sz="9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it. </a:t>
            </a:r>
            <a:endParaRPr lang="ru-RU" sz="9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9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Besides, we also distinguish infixes (a few) and semi-affixes.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9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 </a:t>
            </a:r>
            <a:r>
              <a:rPr lang="kk-KZ" sz="9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реш</a:t>
            </a:r>
            <a:r>
              <a:rPr lang="kk-KZ" sz="9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kk-KZ" sz="9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ть- реш</a:t>
            </a:r>
            <a:r>
              <a:rPr lang="kk-KZ" sz="9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kk-KZ" sz="9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ть) </a:t>
            </a:r>
            <a:endParaRPr lang="ru-RU" sz="96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050" name="Picture 2" descr="Affixes Vocabulary Cards - This Reading Mama">
            <a:extLst>
              <a:ext uri="{FF2B5EF4-FFF2-40B4-BE49-F238E27FC236}">
                <a16:creationId xmlns:a16="http://schemas.microsoft.com/office/drawing/2014/main" id="{D75DFDAC-B976-76A5-4E32-5CEE82484B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814" y="811368"/>
            <a:ext cx="5048517" cy="1819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4367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43EA41-4F24-DC75-523F-EE544F813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dirty="0">
                <a:solidFill>
                  <a:srgbClr val="00B05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free morpheme</a:t>
            </a:r>
            <a:br>
              <a:rPr lang="en-US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BC46C1-CD4F-9CCE-AA9E-E7CE7A2145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62130"/>
            <a:ext cx="10515600" cy="4914833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coincides with the </a:t>
            </a:r>
            <a:r>
              <a:rPr lang="en-US" sz="36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stem or a word-form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great many root-morphemes are free morphemes, for example;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root-morpheme friend of the noun </a:t>
            </a:r>
            <a:r>
              <a:rPr lang="en-US" sz="3600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ship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is naturally qualified as a 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free morpheme;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because it coincides with the noun 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friend.</a:t>
            </a:r>
            <a:b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2316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EF88847-1C2B-B686-D0F1-498191781A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211" y="271848"/>
            <a:ext cx="12080789" cy="6462583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00B05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empty morph</a:t>
            </a:r>
            <a:r>
              <a:rPr lang="en-US" dirty="0">
                <a:solidFill>
                  <a:srgbClr val="00B05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kk-KZ" dirty="0">
              <a:solidFill>
                <a:srgbClr val="00B050"/>
              </a:solidFill>
              <a:latin typeface="Algerian" panose="04020705040A02060702" pitchFamily="8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70000"/>
              </a:lnSpc>
              <a:spcAft>
                <a:spcPts val="800"/>
              </a:spcAft>
              <a:buNone/>
            </a:pPr>
            <a:r>
              <a:rPr lang="en-US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some morphological analyses, an element which is posited as the carrier of a grammatical category but not present on the surface, for instance the word </a:t>
            </a:r>
            <a:r>
              <a:rPr lang="en-US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sheep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c</a:t>
            </a:r>
            <a:r>
              <a:rPr lang="en-US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ould be said to contain an empty plural morph: </a:t>
            </a:r>
            <a:r>
              <a:rPr lang="en-US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sheep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+ Ø.</a:t>
            </a:r>
            <a:endParaRPr lang="ru-RU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US" b="1" dirty="0">
                <a:solidFill>
                  <a:srgbClr val="00B05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</a:rPr>
              <a:t>A bound morpheme</a:t>
            </a:r>
            <a:endParaRPr lang="kk-KZ" b="1" dirty="0">
              <a:solidFill>
                <a:srgbClr val="00B050"/>
              </a:solidFill>
              <a:effectLst/>
              <a:latin typeface="Algerian" panose="04020705040A02060702" pitchFamily="82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</a:rPr>
              <a:t> </a:t>
            </a:r>
            <a:r>
              <a:rPr lang="en-US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occurs only as a constituent part of a word</a:t>
            </a:r>
            <a:r>
              <a:rPr lang="en-US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Affixes are, naturally, bound morphemes</a:t>
            </a:r>
            <a:r>
              <a:rPr lang="en-US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for they always make a part of a word, e.g. the suffixes -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ness, -ship, -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ise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(-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ize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), etc., the prefixes un-, dis-, de-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etc. (e.g. readi</a:t>
            </a:r>
            <a:r>
              <a:rPr lang="en-US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ness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comrade</a:t>
            </a:r>
            <a:r>
              <a:rPr lang="en-US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ship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to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activ</a:t>
            </a:r>
            <a:r>
              <a:rPr lang="en-US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ise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r>
              <a:rPr lang="kk-KZ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un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natur</a:t>
            </a:r>
            <a:r>
              <a:rPr lang="en-US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al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to </a:t>
            </a:r>
            <a:r>
              <a:rPr lang="en-US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dis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please) and can not be used separately.</a:t>
            </a:r>
            <a:b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3380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DBB9976-29CD-3154-B1E8-3C873F928C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3568"/>
            <a:ext cx="10515600" cy="6734432"/>
          </a:xfrm>
        </p:spPr>
        <p:txBody>
          <a:bodyPr>
            <a:normAutofit fontScale="32500" lnSpcReduction="2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8000" b="1" dirty="0">
                <a:solidFill>
                  <a:srgbClr val="00B05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Semi-bound (semi-free) morphemes</a:t>
            </a:r>
            <a:r>
              <a:rPr lang="en-US" sz="8000" dirty="0">
                <a:solidFill>
                  <a:srgbClr val="00B05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kk-KZ" sz="8000" dirty="0">
              <a:solidFill>
                <a:srgbClr val="00B050"/>
              </a:solidFill>
              <a:effectLst/>
              <a:latin typeface="Algerian" panose="04020705040A02060702" pitchFamily="8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60000"/>
              </a:lnSpc>
              <a:spcAft>
                <a:spcPts val="800"/>
              </a:spcAft>
              <a:buNone/>
            </a:pPr>
            <a:r>
              <a:rPr lang="en-US" sz="8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are morphemes that can function in </a:t>
            </a:r>
            <a:r>
              <a:rPr lang="en-US" sz="8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morphemic sequence </a:t>
            </a:r>
            <a:r>
              <a:rPr lang="en-US" sz="8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both as an affix and as </a:t>
            </a:r>
            <a:r>
              <a:rPr lang="en-US" sz="8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free morpheme </a:t>
            </a:r>
            <a:r>
              <a:rPr lang="en-US" sz="8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(a word). </a:t>
            </a:r>
          </a:p>
          <a:p>
            <a:pPr marL="0" indent="0" algn="just">
              <a:lnSpc>
                <a:spcPct val="160000"/>
              </a:lnSpc>
              <a:spcAft>
                <a:spcPts val="800"/>
              </a:spcAft>
              <a:buNone/>
            </a:pPr>
            <a:r>
              <a:rPr lang="en-US" sz="8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the </a:t>
            </a:r>
            <a:r>
              <a:rPr lang="en-US" sz="8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morpheme well and half</a:t>
            </a:r>
            <a:r>
              <a:rPr lang="en-US" sz="8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 on the one hand, occur as:</a:t>
            </a:r>
          </a:p>
          <a:p>
            <a:pPr marL="1371600" indent="-1371600" algn="just">
              <a:lnSpc>
                <a:spcPct val="160000"/>
              </a:lnSpc>
              <a:spcAft>
                <a:spcPts val="800"/>
              </a:spcAft>
              <a:buAutoNum type="alphaLcParenR"/>
            </a:pPr>
            <a:r>
              <a:rPr lang="en-US" sz="8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free morphemes that coincide </a:t>
            </a:r>
            <a:r>
              <a:rPr lang="en-US" sz="8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b) the </a:t>
            </a:r>
            <a:r>
              <a:rPr lang="en-US" sz="8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stem and the word-form in </a:t>
            </a:r>
          </a:p>
          <a:p>
            <a:pPr marL="1371600" indent="-1371600" algn="just">
              <a:lnSpc>
                <a:spcPct val="160000"/>
              </a:lnSpc>
              <a:spcAft>
                <a:spcPts val="800"/>
              </a:spcAft>
              <a:buAutoNum type="alphaLcParenR"/>
            </a:pPr>
            <a:r>
              <a:rPr lang="en-US" sz="8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utterances </a:t>
            </a:r>
            <a:r>
              <a:rPr lang="en-US" sz="8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like sleep well, half an hour, on the other hand, they occur as bound morphemes in words like </a:t>
            </a:r>
            <a:r>
              <a:rPr lang="en-US" sz="8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well-known, half-eaten, half-done</a:t>
            </a:r>
            <a:r>
              <a:rPr lang="en-US" sz="8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80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60000"/>
              </a:lnSpc>
              <a:spcAft>
                <a:spcPts val="800"/>
              </a:spcAft>
              <a:buNone/>
            </a:pPr>
            <a:endParaRPr lang="ru-RU" sz="8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9822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2E8E8D-EFB4-9D92-BF6F-30CB91EFB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881"/>
            <a:ext cx="10515600" cy="24315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1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</a:rPr>
              <a:t>Suppletive forms</a:t>
            </a:r>
            <a:br>
              <a:rPr lang="ru-RU" sz="4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08DDC9-AE85-F8A5-9335-049CC698AF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349" y="633643"/>
            <a:ext cx="10515600" cy="6176964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1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term used to refer to inflectional forms in which the regular rules do not apply</a:t>
            </a:r>
            <a:endParaRPr lang="ru-RU" sz="11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7200"/>
            <a:r>
              <a:rPr lang="en-US" sz="11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Old-older</a:t>
            </a:r>
            <a:r>
              <a:rPr lang="en-US" sz="11200" b="1" dirty="0"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1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</a:t>
            </a:r>
            <a:r>
              <a:rPr lang="en-US" sz="1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better, best	</a:t>
            </a:r>
            <a:r>
              <a:rPr lang="en-US" sz="11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Help-helped</a:t>
            </a:r>
            <a:r>
              <a:rPr lang="en-US" sz="1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</a:t>
            </a:r>
            <a:r>
              <a:rPr lang="en-US" sz="1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went, gone	  </a:t>
            </a:r>
            <a:r>
              <a:rPr lang="en-US" sz="11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Tell –told</a:t>
            </a:r>
            <a:r>
              <a:rPr lang="en-US" sz="1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</a:t>
            </a:r>
            <a:r>
              <a:rPr lang="en-US" sz="1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am, are, is</a:t>
            </a:r>
          </a:p>
          <a:p>
            <a:pPr indent="0">
              <a:buNone/>
            </a:pPr>
            <a:r>
              <a:rPr lang="en-US" sz="1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	</a:t>
            </a:r>
            <a:r>
              <a:rPr lang="en-US" sz="1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</a:t>
            </a:r>
            <a:r>
              <a:rPr lang="en-US" sz="1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was, were</a:t>
            </a:r>
            <a:endParaRPr lang="ru-RU" sz="11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US" sz="16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Paradigm </a:t>
            </a:r>
            <a:endParaRPr lang="ru-RU" sz="16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0">
              <a:buNone/>
            </a:pPr>
            <a:r>
              <a:rPr lang="en-US" sz="1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full set of inflected forms of a given stem </a:t>
            </a:r>
            <a:endParaRPr lang="ru-RU" sz="11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85800"/>
            <a:r>
              <a:rPr lang="en-US" sz="1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declension </a:t>
            </a:r>
            <a:endParaRPr lang="ru-RU" sz="11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0">
              <a:buNone/>
            </a:pPr>
            <a:r>
              <a:rPr lang="en-US" sz="1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paradigm of nominal forms (nouns, adjectives, numerals, pronouns)</a:t>
            </a:r>
          </a:p>
          <a:p>
            <a:pPr marL="457200" indent="0">
              <a:buNone/>
            </a:pPr>
            <a:r>
              <a:rPr lang="en-US" sz="1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N. </a:t>
            </a:r>
            <a:r>
              <a:rPr lang="ru-RU" sz="11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Сестр</a:t>
            </a:r>
            <a:r>
              <a:rPr lang="ru-RU" sz="1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11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</a:p>
          <a:p>
            <a:pPr marL="457200" indent="0">
              <a:buNone/>
            </a:pPr>
            <a:r>
              <a:rPr lang="en-US" sz="1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G </a:t>
            </a:r>
            <a:r>
              <a:rPr lang="ru-RU" sz="1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Сестр</a:t>
            </a:r>
            <a:r>
              <a:rPr lang="ru-RU" sz="1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ru-RU" sz="11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Ы</a:t>
            </a:r>
          </a:p>
          <a:p>
            <a:pPr marL="457200" indent="0">
              <a:buNone/>
            </a:pPr>
            <a:r>
              <a:rPr lang="en-US" sz="1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D. </a:t>
            </a:r>
            <a:r>
              <a:rPr lang="ru-RU" sz="112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Сестр</a:t>
            </a:r>
            <a:r>
              <a:rPr lang="ru-RU" sz="1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ru-RU" sz="11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endParaRPr lang="en-US" sz="11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855370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794</Words>
  <Application>Microsoft Office PowerPoint</Application>
  <PresentationFormat>Широкоэкранный</PresentationFormat>
  <Paragraphs>83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Algerian</vt:lpstr>
      <vt:lpstr>Arial</vt:lpstr>
      <vt:lpstr>Calibri</vt:lpstr>
      <vt:lpstr>Calibri Light</vt:lpstr>
      <vt:lpstr>Times New Roman</vt:lpstr>
      <vt:lpstr>Тема Office</vt:lpstr>
      <vt:lpstr> MORPHOLOGY 1 KAKZHANOVA F.A.</vt:lpstr>
      <vt:lpstr>                            Morpheme  </vt:lpstr>
      <vt:lpstr>Презентация PowerPoint</vt:lpstr>
      <vt:lpstr>Презентация PowerPoint</vt:lpstr>
      <vt:lpstr>Презентация PowerPoint</vt:lpstr>
      <vt:lpstr>A free morpheme </vt:lpstr>
      <vt:lpstr>Презентация PowerPoint</vt:lpstr>
      <vt:lpstr>Презентация PowerPoint</vt:lpstr>
      <vt:lpstr>Suppletive forms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MORPHOLOGY</dc:title>
  <dc:creator>lenovo 320</dc:creator>
  <cp:lastModifiedBy>lenovo 320</cp:lastModifiedBy>
  <cp:revision>43</cp:revision>
  <dcterms:created xsi:type="dcterms:W3CDTF">2024-02-14T08:57:09Z</dcterms:created>
  <dcterms:modified xsi:type="dcterms:W3CDTF">2024-06-07T03:10:18Z</dcterms:modified>
</cp:coreProperties>
</file>