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 snapToGrid="0">
      <p:cViewPr varScale="1">
        <p:scale>
          <a:sx n="68" d="100"/>
          <a:sy n="68" d="100"/>
        </p:scale>
        <p:origin x="8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601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23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41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041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761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792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4730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979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027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253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0269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49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FAA56F4-F6F3-48B4-F41D-8CBF13E71D36}"/>
              </a:ext>
            </a:extLst>
          </p:cNvPr>
          <p:cNvSpPr txBox="1">
            <a:spLocks/>
          </p:cNvSpPr>
          <p:nvPr/>
        </p:nvSpPr>
        <p:spPr>
          <a:xfrm>
            <a:off x="2384089" y="135708"/>
            <a:ext cx="8686800" cy="10969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:a16="http://schemas.microsoft.com/office/drawing/2014/main" id="{CE9AB58B-B318-A6E1-19C8-7047A6200FCF}"/>
              </a:ext>
            </a:extLst>
          </p:cNvPr>
          <p:cNvSpPr txBox="1">
            <a:spLocks/>
          </p:cNvSpPr>
          <p:nvPr/>
        </p:nvSpPr>
        <p:spPr>
          <a:xfrm>
            <a:off x="1921027" y="1385349"/>
            <a:ext cx="9612923" cy="4987316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Инвестиционный менеджмент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Тема 2. Инвестиционная политика и ее государственное регулирование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Образовательные  программы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                                                   6В04101 – Менеджмент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450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5D5291-62D6-DA3A-D061-82DF4F496C6A}"/>
              </a:ext>
            </a:extLst>
          </p:cNvPr>
          <p:cNvSpPr txBox="1"/>
          <p:nvPr/>
        </p:nvSpPr>
        <p:spPr>
          <a:xfrm>
            <a:off x="263768" y="215610"/>
            <a:ext cx="11721905" cy="665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indent="25273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Государственное регулирование инвестиционной деятельности осуществляется за счет проведения следующих мер: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750CCD-82D0-2C38-F779-F1B73B0E2CF0}"/>
              </a:ext>
            </a:extLst>
          </p:cNvPr>
          <p:cNvSpPr txBox="1"/>
          <p:nvPr/>
        </p:nvSpPr>
        <p:spPr>
          <a:xfrm>
            <a:off x="263768" y="1088460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Подавление инфляции. 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87C593-A6D3-28CF-2470-F7C6ABF78CC5}"/>
              </a:ext>
            </a:extLst>
          </p:cNvPr>
          <p:cNvSpPr txBox="1"/>
          <p:nvPr/>
        </p:nvSpPr>
        <p:spPr>
          <a:xfrm>
            <a:off x="263767" y="1457792"/>
            <a:ext cx="76282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Изменение структуры направления источников инвестиций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36EFDD-09EB-16B5-5067-BF530106D741}"/>
              </a:ext>
            </a:extLst>
          </p:cNvPr>
          <p:cNvSpPr txBox="1"/>
          <p:nvPr/>
        </p:nvSpPr>
        <p:spPr>
          <a:xfrm>
            <a:off x="263767" y="1873290"/>
            <a:ext cx="82753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 Снижение стоимости банковских инвестиционных кредитов.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C68E65-B0E6-EE43-CD08-5BD966AFAFD6}"/>
              </a:ext>
            </a:extLst>
          </p:cNvPr>
          <p:cNvSpPr txBox="1"/>
          <p:nvPr/>
        </p:nvSpPr>
        <p:spPr>
          <a:xfrm>
            <a:off x="263767" y="2196456"/>
            <a:ext cx="95976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 Финансовый лизинг. Это — способ инвестирования через различные формы аренды. 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0422D2-8F27-73A6-1074-E562F765F182}"/>
              </a:ext>
            </a:extLst>
          </p:cNvPr>
          <p:cNvSpPr txBox="1"/>
          <p:nvPr/>
        </p:nvSpPr>
        <p:spPr>
          <a:xfrm>
            <a:off x="1" y="2565788"/>
            <a:ext cx="11928232" cy="961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indent="25273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Иностранные инвестиции. Привлечение иностранного капитала относится к стратегическим задачам развития отечественной экономики. Это необходимо прежде всего для привлечения иностранного технологического и управленческого опыта.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3C2B0F-A83E-3638-A2AF-A1AB19A76C63}"/>
              </a:ext>
            </a:extLst>
          </p:cNvPr>
          <p:cNvSpPr txBox="1"/>
          <p:nvPr/>
        </p:nvSpPr>
        <p:spPr>
          <a:xfrm>
            <a:off x="263767" y="3512184"/>
            <a:ext cx="116644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6. Промышленная политика. Выработка грамотной политики приоритетов в промышленности является важным аспектом развития инвестиционного процесса.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F1863C-3218-E721-53B5-F17E4B11A7B4}"/>
              </a:ext>
            </a:extLst>
          </p:cNvPr>
          <p:cNvSpPr txBox="1"/>
          <p:nvPr/>
        </p:nvSpPr>
        <p:spPr>
          <a:xfrm>
            <a:off x="263765" y="4177303"/>
            <a:ext cx="11721907" cy="1257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indent="252730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новой инвестиционной культуры предпринимателей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Достижение конкурентоспособности, в том числе посредством снижения издержек производства на основе современных технологий, становится одной из основных задач, которую  отечественным предпринимателям придется решать в ходе развития инвестиционной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519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81192D-059C-74C1-1C67-B9408B19F4B7}"/>
              </a:ext>
            </a:extLst>
          </p:cNvPr>
          <p:cNvSpPr txBox="1"/>
          <p:nvPr/>
        </p:nvSpPr>
        <p:spPr>
          <a:xfrm>
            <a:off x="759654" y="436927"/>
            <a:ext cx="9734843" cy="2146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indent="252730" algn="ctr">
              <a:lnSpc>
                <a:spcPct val="107000"/>
              </a:lnSpc>
              <a:spcAft>
                <a:spcPts val="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 для самоконтроля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6200" indent="25273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Перечислите основные задачи инвестиционной политики государства.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Что Вы понимаете под инвестиционной политикой?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Что обеспечивает прямое участие государства в инвестиционном процессе?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Что представляет механизм реализации инвестиционной политики?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5.Что предусматривает государственное регулирование инвестиционной деятельности?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083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58D2D9-4A9B-7D4A-D770-29BAD9D928E1}"/>
              </a:ext>
            </a:extLst>
          </p:cNvPr>
          <p:cNvSpPr txBox="1"/>
          <p:nvPr/>
        </p:nvSpPr>
        <p:spPr>
          <a:xfrm>
            <a:off x="0" y="196948"/>
            <a:ext cx="12192000" cy="589905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литературы:</a:t>
            </a:r>
            <a:endParaRPr lang="ru-RU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	 Патрушева, Елена Григорьевна. Инвестиционный менеджмент : учебное пособие/ Е. Г. Патрушева ;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ун-т им. П. Г. Демидова. — Ярославль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ЯрГУ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2017. — 120 с. 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Основы инвестирования : учеб. пособие / Д. Г.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Тусмаганбетова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- 150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Управление инновационными проектами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Алшынбай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Э. Б.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Оразгалиева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Туголбаева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Лантар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Трейд, 2020. - 172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	Крутиков В.К., Якунина М.В., Дорожкина Т.В., Трутнева Н.Ю Инвестиционный менеджмент: теория и практика. Учебно-методическое пособие. Калуга: ИП Стрельцов И.А. (Изд-во «Эйдос»). </a:t>
            </a:r>
            <a:r>
              <a:rPr lang="ru-RU" sz="16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2021. – 290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 Инвестиции : учебник / О. В. Борисова, Н. И. Малых, Л.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Овешникова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2020 - . - ISBN 978-5-584-01719-9. - Текст : непосредственный. Т.2 : Инвестиционный менеджмент / Финансовый ун-т при Правительстве РФ.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 - 309 с. </a:t>
            </a:r>
          </a:p>
          <a:p>
            <a:pPr algn="ctr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Финансовый менеджмент : учеб. пособие / Казахский нац. ун-т им. аль-Фараби ; сост.: С.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Осербайулы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др.]. - Второе изд.,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доп.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Қазақ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2019. - 259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Финансовый менеджмент : учеб. пособие для студентов вузов / Н.В.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Ювица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2014. - 244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Анализ и прогнозирование инвестиционных проектов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Байдильдина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Казах. нац. ун-т им. аль-Фараби.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2015. - 262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Инвестиционные проекты: от моделирования до реализации : учеб. пособие / Д. А.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Калдияров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 Ю. Дашкова, О.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Лемещенко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New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2018. - 327 с.</a:t>
            </a:r>
          </a:p>
        </p:txBody>
      </p:sp>
    </p:spTree>
    <p:extLst>
      <p:ext uri="{BB962C8B-B14F-4D97-AF65-F5344CB8AC3E}">
        <p14:creationId xmlns:p14="http://schemas.microsoft.com/office/powerpoint/2010/main" val="7030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BF4021D-33CA-8278-7F06-477541CC81F5}"/>
              </a:ext>
            </a:extLst>
          </p:cNvPr>
          <p:cNvSpPr txBox="1"/>
          <p:nvPr/>
        </p:nvSpPr>
        <p:spPr>
          <a:xfrm>
            <a:off x="1923756" y="314738"/>
            <a:ext cx="6098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ctr">
              <a:spcAft>
                <a:spcPts val="800"/>
              </a:spcAft>
            </a:pPr>
            <a:r>
              <a:rPr lang="ru-RU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A52FA-1B3F-BFC9-7D9D-002AA99A8B85}"/>
              </a:ext>
            </a:extLst>
          </p:cNvPr>
          <p:cNvSpPr txBox="1"/>
          <p:nvPr/>
        </p:nvSpPr>
        <p:spPr>
          <a:xfrm>
            <a:off x="488852" y="1240024"/>
            <a:ext cx="1132801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1.	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Инвестиционная политика государства: ее сущность  и роль в современных условиях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Принципы формирования и реализации инвестиционной политики государства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Государственное регулирование инвестиционного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913567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F21E2A-5692-8894-1441-2F1FC4714642}"/>
              </a:ext>
            </a:extLst>
          </p:cNvPr>
          <p:cNvSpPr txBox="1"/>
          <p:nvPr/>
        </p:nvSpPr>
        <p:spPr>
          <a:xfrm>
            <a:off x="235633" y="2505670"/>
            <a:ext cx="1151088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политика государства — комплекс целенаправленных мероприятий, проводимых государством по созданию благоприятных условий для всех субъектов хозяйствования с целью оживления инвестиционной деятельности, подъема экономики, повышения эффективности производства и решения социальных проблем.</a:t>
            </a:r>
          </a:p>
        </p:txBody>
      </p:sp>
      <p:pic>
        <p:nvPicPr>
          <p:cNvPr id="1026" name="Picture 2" descr="Инвестиционная политика">
            <a:extLst>
              <a:ext uri="{FF2B5EF4-FFF2-40B4-BE49-F238E27FC236}">
                <a16:creationId xmlns:a16="http://schemas.microsoft.com/office/drawing/2014/main" id="{EA43AB08-7372-C1C3-8067-36BC2E478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24" y="433242"/>
            <a:ext cx="4498364" cy="195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Инвестиционная деятельность предприятия | Visotsky Inc. | Дзен">
            <a:extLst>
              <a:ext uri="{FF2B5EF4-FFF2-40B4-BE49-F238E27FC236}">
                <a16:creationId xmlns:a16="http://schemas.microsoft.com/office/drawing/2014/main" id="{5F3DEB57-55BF-A05C-DE55-CB927F9F6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51" y="433242"/>
            <a:ext cx="6172271" cy="195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D0B638-D8FA-3829-04B7-DEE418646D73}"/>
              </a:ext>
            </a:extLst>
          </p:cNvPr>
          <p:cNvSpPr txBox="1"/>
          <p:nvPr/>
        </p:nvSpPr>
        <p:spPr>
          <a:xfrm>
            <a:off x="235633" y="3567780"/>
            <a:ext cx="11102925" cy="2544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Разработанная и принятая инвестиционная политика проводится в жизнь с помощью четко работающего механизма ее реализации, который включает: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выбор надежных источников и методов финансирования инвестиций;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определение сроков и выбор ответственных органов за ее реализацию;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создание нормативно-правовой основы для функционирования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рынка инвестиций;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создание благоприятных условий для привлечения инвестиций.</a:t>
            </a:r>
          </a:p>
        </p:txBody>
      </p:sp>
    </p:spTree>
    <p:extLst>
      <p:ext uri="{BB962C8B-B14F-4D97-AF65-F5344CB8AC3E}">
        <p14:creationId xmlns:p14="http://schemas.microsoft.com/office/powerpoint/2010/main" val="4019244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D8A6C8-64FF-641A-6C36-72BA65C56B80}"/>
              </a:ext>
            </a:extLst>
          </p:cNvPr>
          <p:cNvSpPr txBox="1"/>
          <p:nvPr/>
        </p:nvSpPr>
        <p:spPr>
          <a:xfrm>
            <a:off x="464234" y="515600"/>
            <a:ext cx="11240086" cy="499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инвестиционной политики заключается в реализации стратегического плана экономического и социального развития страны. Но ее конечной целью является оживление инвестиционной деятельности, направленной на подъем отечественной экономики и повышение эффективности общественного производства.</a:t>
            </a:r>
          </a:p>
          <a:p>
            <a:pPr indent="270510" algn="just">
              <a:spcAft>
                <a:spcPts val="800"/>
              </a:spcAft>
            </a:pP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инвестиционной политики зависят от поставленной цели и сложившейся экономической ситуации в стране. К ним могут относиться: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выбор и поддержка развития отдельных секторов экономики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видов экономической деятельности;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обеспечение конкурентоспособности отечественной продукции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(услуг);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поддержка развития малого и среднего бизнеса;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поддержка развития экспортных производств;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обеспечение сбалансированности в развитии всех сфер экономики;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реализация программы жилищного строительства в стране и др.</a:t>
            </a:r>
          </a:p>
        </p:txBody>
      </p:sp>
    </p:spTree>
    <p:extLst>
      <p:ext uri="{BB962C8B-B14F-4D97-AF65-F5344CB8AC3E}">
        <p14:creationId xmlns:p14="http://schemas.microsoft.com/office/powerpoint/2010/main" val="1915024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F5988A-323B-4A82-0A53-C51DFD128EEF}"/>
              </a:ext>
            </a:extLst>
          </p:cNvPr>
          <p:cNvSpPr txBox="1"/>
          <p:nvPr/>
        </p:nvSpPr>
        <p:spPr>
          <a:xfrm>
            <a:off x="756137" y="585376"/>
            <a:ext cx="108778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Региональная инвестиционная политика — это система мер, проводимых на уровне региона, способствующих мобилизации инвестиционных ресурсов и определению направлений наиболее эффективного и рационального их использования в интересах населения регионов и отдельных инвесторов. Она направлена на подъем экономики и повышение эффективности производства в регионе, обеспечение самофинансирования и хорошего задела развития региона в будущем.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77AC3F-661A-6BD5-AC39-EA41A3270F9F}"/>
              </a:ext>
            </a:extLst>
          </p:cNvPr>
          <p:cNvSpPr txBox="1"/>
          <p:nvPr/>
        </p:nvSpPr>
        <p:spPr>
          <a:xfrm>
            <a:off x="417927" y="2626284"/>
            <a:ext cx="11356146" cy="2544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политика в каждом регионе  имеет свои особенности, которые обусловлены следующими факторами: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экономической и социальной политикой, проводимой в регионе;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величиной имеющегося производственного потенциала;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географическим местоположением;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природно-климатическими условиями;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 привлекательностью региона для иностранных инвесторов и др.</a:t>
            </a:r>
          </a:p>
        </p:txBody>
      </p:sp>
    </p:spTree>
    <p:extLst>
      <p:ext uri="{BB962C8B-B14F-4D97-AF65-F5344CB8AC3E}">
        <p14:creationId xmlns:p14="http://schemas.microsoft.com/office/powerpoint/2010/main" val="3693216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4D4EE2-0C69-FB89-93DB-D6C5FDF6DF26}"/>
              </a:ext>
            </a:extLst>
          </p:cNvPr>
          <p:cNvSpPr txBox="1"/>
          <p:nvPr/>
        </p:nvSpPr>
        <p:spPr>
          <a:xfrm>
            <a:off x="689317" y="403205"/>
            <a:ext cx="966450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разработке инвестиционной политики в организации необходимо придерживаться следующих основных принципов: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нацеленность инвестиционной политики на достижение стратегических планов организации и ее финансовую устойчивость;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учет инфляции и фактора риска;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экономическое обоснование инвестиций;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формирование оптимальной структуры портфельных и реальных инвестиций;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ранжирование проектов и инвестиций по их важности и последовательности реализации, исходя из имеющихся ресурсов и с учетом привлечения внешних источников;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6) выбор надежных и более дешевых источников и методов финансирования инвестиций.</a:t>
            </a:r>
          </a:p>
        </p:txBody>
      </p:sp>
    </p:spTree>
    <p:extLst>
      <p:ext uri="{BB962C8B-B14F-4D97-AF65-F5344CB8AC3E}">
        <p14:creationId xmlns:p14="http://schemas.microsoft.com/office/powerpoint/2010/main" val="2954519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654E4124-300A-62CF-7288-45299C1AAF86}"/>
              </a:ext>
            </a:extLst>
          </p:cNvPr>
          <p:cNvSpPr txBox="1"/>
          <p:nvPr/>
        </p:nvSpPr>
        <p:spPr>
          <a:xfrm>
            <a:off x="844061" y="435842"/>
            <a:ext cx="10185009" cy="4565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направления создания  инвестиционного механизма уже сформулированы:</a:t>
            </a:r>
          </a:p>
          <a:p>
            <a:pPr indent="270510" algn="just">
              <a:spcAft>
                <a:spcPts val="800"/>
              </a:spcAft>
            </a:pP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	усиление программно-целевой составляющей государственного регулирования;</a:t>
            </a:r>
          </a:p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	развитие проектных форм сотрудничества государства и бизнеса на основе совместного финансирования проектов, связанных с поддержкой инфраструктуры и усилением конкурентных позиций корпоративного сектора экономики;</a:t>
            </a:r>
          </a:p>
          <a:p>
            <a:pPr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	предоставление на долевой основе капитальных трансфертов в целях социально-экономического развития территорий.</a:t>
            </a:r>
          </a:p>
        </p:txBody>
      </p:sp>
    </p:spTree>
    <p:extLst>
      <p:ext uri="{BB962C8B-B14F-4D97-AF65-F5344CB8AC3E}">
        <p14:creationId xmlns:p14="http://schemas.microsoft.com/office/powerpoint/2010/main" val="3809405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1C062A-F51A-E3A0-E8E9-4950C16C9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717" y="560304"/>
            <a:ext cx="8806375" cy="51933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857235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25DD3B-FA61-22E0-0B31-5B46236A3FDB}"/>
              </a:ext>
            </a:extLst>
          </p:cNvPr>
          <p:cNvSpPr txBox="1"/>
          <p:nvPr/>
        </p:nvSpPr>
        <p:spPr>
          <a:xfrm>
            <a:off x="643596" y="257813"/>
            <a:ext cx="11243603" cy="665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6200" indent="252730" algn="just">
              <a:lnSpc>
                <a:spcPct val="107000"/>
              </a:lnSpc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формировании и реализации инвестиционной политики государства необходимо выполнять следующие </a:t>
            </a:r>
            <a:r>
              <a:rPr lang="ru-RU" sz="18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 организации</a:t>
            </a:r>
            <a:r>
              <a:rPr lang="ru-RU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FB2AB1-5AC0-B2F0-8E4C-9C56EFC2AA43}"/>
              </a:ext>
            </a:extLst>
          </p:cNvPr>
          <p:cNvSpPr txBox="1"/>
          <p:nvPr/>
        </p:nvSpPr>
        <p:spPr>
          <a:xfrm>
            <a:off x="643595" y="1175044"/>
            <a:ext cx="106386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системности, который является одним из определяющих принципов инвестиционной политики. Его соблюдение позволяет проводить инвестиционную политику с учетом стратегических целей финансовой, научно-технической, амортизационной, производственной и других видов политики. 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9F7F58-AA7F-A4FA-D175-BACB0C062DA9}"/>
              </a:ext>
            </a:extLst>
          </p:cNvPr>
          <p:cNvSpPr txBox="1"/>
          <p:nvPr/>
        </p:nvSpPr>
        <p:spPr>
          <a:xfrm>
            <a:off x="643595" y="2350487"/>
            <a:ext cx="109341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приоритетности инвестиционной политики, подразумевающий выделение основных направлений инвестирования, которые позволяют обеспечить высокий уровень его эффективности, содействуют качественному экономическому росту, социальному развитию и повышению конкурентоспособности экономики.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932969-A9EA-3DA9-50FB-A4994BE925AA}"/>
              </a:ext>
            </a:extLst>
          </p:cNvPr>
          <p:cNvSpPr txBox="1"/>
          <p:nvPr/>
        </p:nvSpPr>
        <p:spPr>
          <a:xfrm>
            <a:off x="643594" y="3802929"/>
            <a:ext cx="109341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эффективности, который является целью любой экономической деятельности, и тем более инвестирования. Соблюдение этого принципа в инвестиционной политике предполагает наличие положительных результатов инвестирования хотя бы по одному показателю. 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74E488-21CB-CA68-3832-927CCE5E7BF2}"/>
              </a:ext>
            </a:extLst>
          </p:cNvPr>
          <p:cNvSpPr txBox="1"/>
          <p:nvPr/>
        </p:nvSpPr>
        <p:spPr>
          <a:xfrm>
            <a:off x="643594" y="4964194"/>
            <a:ext cx="109341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контроля предполагает наличие системы исследования степени исполнения инвестиционной политики, возможность корректировки направлений и управления ситуацией на всех этапах инвестиционного процесса.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9320384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58</TotalTime>
  <Words>1278</Words>
  <Application>Microsoft Office PowerPoint</Application>
  <PresentationFormat>Широкоэкранный</PresentationFormat>
  <Paragraphs>88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Gill Sans MT</vt:lpstr>
      <vt:lpstr>Times New Roman</vt:lpstr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Boss</dc:creator>
  <cp:lastModifiedBy>Boss</cp:lastModifiedBy>
  <cp:revision>4</cp:revision>
  <dcterms:created xsi:type="dcterms:W3CDTF">2024-06-07T18:02:12Z</dcterms:created>
  <dcterms:modified xsi:type="dcterms:W3CDTF">2024-06-08T17:27:00Z</dcterms:modified>
</cp:coreProperties>
</file>