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1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84523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53866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44230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236077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17199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54777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3295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78582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74332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264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9228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2566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05293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02030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276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9144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84019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5429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  <p:sldLayoutId id="2147483822" r:id="rId12"/>
    <p:sldLayoutId id="2147483823" r:id="rId13"/>
    <p:sldLayoutId id="2147483824" r:id="rId14"/>
    <p:sldLayoutId id="2147483825" r:id="rId15"/>
    <p:sldLayoutId id="2147483826" r:id="rId16"/>
    <p:sldLayoutId id="214748382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F5702B94-8C92-8E94-D517-19D48385481C}"/>
              </a:ext>
            </a:extLst>
          </p:cNvPr>
          <p:cNvSpPr txBox="1">
            <a:spLocks/>
          </p:cNvSpPr>
          <p:nvPr/>
        </p:nvSpPr>
        <p:spPr>
          <a:xfrm>
            <a:off x="2426292" y="135708"/>
            <a:ext cx="8686800" cy="109696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6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Министерство науки и ВЫСШЕГО образования Республики Казахстан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Карагандинский университет имени Е.А.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Букетова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2">
            <a:extLst>
              <a:ext uri="{FF2B5EF4-FFF2-40B4-BE49-F238E27FC236}">
                <a16:creationId xmlns:a16="http://schemas.microsoft.com/office/drawing/2014/main" id="{BC456270-ECBB-0793-DDF7-CE5DD9B8F29D}"/>
              </a:ext>
            </a:extLst>
          </p:cNvPr>
          <p:cNvSpPr txBox="1">
            <a:spLocks/>
          </p:cNvSpPr>
          <p:nvPr/>
        </p:nvSpPr>
        <p:spPr>
          <a:xfrm>
            <a:off x="1921027" y="1385349"/>
            <a:ext cx="9612923" cy="4987316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20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8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6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/>
              <a:buNone/>
            </a:pP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/>
              <a:buNone/>
            </a:pPr>
            <a:r>
              <a:rPr lang="ru-RU" sz="5900" b="1" dirty="0">
                <a:latin typeface="Times New Roman" pitchFamily="18" charset="0"/>
                <a:cs typeface="Times New Roman" pitchFamily="18" charset="0"/>
              </a:rPr>
              <a:t>Инвестиционный менеджмент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/>
              <a:buNone/>
            </a:pPr>
            <a:r>
              <a:rPr lang="ru-RU" sz="4400" i="1" dirty="0">
                <a:latin typeface="Times New Roman" pitchFamily="18" charset="0"/>
                <a:cs typeface="Times New Roman" pitchFamily="18" charset="0"/>
              </a:rPr>
              <a:t>Тема 7. Источники финансирования инвестиционной деятельности предприятия</a:t>
            </a:r>
          </a:p>
          <a:p>
            <a:pPr algn="ctr">
              <a:buFont typeface="Arial"/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Образовательные  программы</a:t>
            </a:r>
          </a:p>
          <a:p>
            <a:pPr algn="ctr">
              <a:buFont typeface="Arial"/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		         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6B04102-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Государственное и местное управление </a:t>
            </a:r>
          </a:p>
          <a:p>
            <a:pPr>
              <a:buFont typeface="Arial"/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                                                        6В04101 – Менеджмент</a:t>
            </a:r>
          </a:p>
          <a:p>
            <a:pPr>
              <a:buFont typeface="Arial"/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/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Автор: к.э.н., профессор кафедры «Менеджмент»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Дарибеков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С.С.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/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Вид занятия: лекция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/>
              <a:buNone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Караганда 2024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0166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F148ECF-9739-F392-2218-6BEDC6F77CEB}"/>
              </a:ext>
            </a:extLst>
          </p:cNvPr>
          <p:cNvSpPr txBox="1"/>
          <p:nvPr/>
        </p:nvSpPr>
        <p:spPr>
          <a:xfrm>
            <a:off x="829993" y="595407"/>
            <a:ext cx="10002129" cy="2554545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>
              <a:tabLst>
                <a:tab pos="270510" algn="l"/>
              </a:tabLst>
            </a:pP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Вопросы для самоконтроля</a:t>
            </a:r>
            <a:endParaRPr lang="ru-RU" sz="1600" dirty="0">
              <a:solidFill>
                <a:srgbClr val="000000"/>
              </a:solidFill>
              <a:effectLst/>
              <a:latin typeface="Arial Unicode MS"/>
            </a:endParaRPr>
          </a:p>
          <a:p>
            <a:pPr indent="270510" algn="just"/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</a:t>
            </a:r>
            <a:endParaRPr lang="ru-RU" sz="1600" dirty="0">
              <a:solidFill>
                <a:srgbClr val="000000"/>
              </a:solidFill>
              <a:effectLst/>
              <a:latin typeface="Arial Unicode MS"/>
            </a:endParaRPr>
          </a:p>
          <a:p>
            <a:pPr marL="342900" lvl="0" indent="-342900" algn="just">
              <a:buFont typeface="+mj-lt"/>
              <a:buAutoNum type="arabicPeriod"/>
              <a:tabLst>
                <a:tab pos="27051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Назовите источники финансирования инвестиционной деятельности?</a:t>
            </a:r>
            <a:endParaRPr lang="ru-RU" sz="1600" dirty="0">
              <a:solidFill>
                <a:srgbClr val="000000"/>
              </a:solidFill>
              <a:effectLst/>
              <a:latin typeface="Arial Unicode MS"/>
            </a:endParaRPr>
          </a:p>
          <a:p>
            <a:pPr marL="342900" lvl="0" indent="-342900" algn="just">
              <a:buFont typeface="+mj-lt"/>
              <a:buAutoNum type="arabicPeriod"/>
              <a:tabLst>
                <a:tab pos="27051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Охарактеризуйте классификацию источников финансирования инвестиционной деятельности?</a:t>
            </a:r>
            <a:endParaRPr lang="ru-RU" sz="1600" dirty="0">
              <a:solidFill>
                <a:srgbClr val="000000"/>
              </a:solidFill>
              <a:effectLst/>
              <a:latin typeface="Arial Unicode MS"/>
            </a:endParaRPr>
          </a:p>
          <a:p>
            <a:pPr marL="342900" lvl="0" indent="-342900" algn="just">
              <a:buFont typeface="+mj-lt"/>
              <a:buAutoNum type="arabicPeriod"/>
              <a:tabLst>
                <a:tab pos="27051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Дайте характеристику</a:t>
            </a: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внешних источников	 финансирования </a:t>
            </a:r>
            <a:r>
              <a:rPr lang="ru-RU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инвести-ционной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деятельности?</a:t>
            </a:r>
            <a:endParaRPr lang="ru-RU" sz="1600" dirty="0">
              <a:solidFill>
                <a:srgbClr val="000000"/>
              </a:solidFill>
              <a:effectLst/>
              <a:latin typeface="Arial Unicode MS"/>
            </a:endParaRPr>
          </a:p>
          <a:p>
            <a:pPr marL="342900" lvl="0" indent="-342900" algn="just">
              <a:buFont typeface="+mj-lt"/>
              <a:buAutoNum type="arabicPeriod"/>
              <a:tabLst>
                <a:tab pos="27051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Определите преимущества и недостатки источников финансирования?</a:t>
            </a:r>
            <a:endParaRPr lang="ru-RU" sz="1600" dirty="0">
              <a:solidFill>
                <a:srgbClr val="000000"/>
              </a:solidFill>
              <a:effectLst/>
              <a:latin typeface="Arial Unicode MS"/>
            </a:endParaRPr>
          </a:p>
          <a:p>
            <a:pPr marL="342900" lvl="0" indent="-342900" algn="just">
              <a:buFont typeface="+mj-lt"/>
              <a:buAutoNum type="arabicPeriod"/>
              <a:tabLst>
                <a:tab pos="27051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Оптимизация структуры источников формирования инвестиционных ресурсов</a:t>
            </a:r>
            <a:endParaRPr lang="ru-RU" sz="1600" dirty="0">
              <a:solidFill>
                <a:srgbClr val="000000"/>
              </a:solidFill>
              <a:effectLst/>
              <a:latin typeface="Arial Unicode MS"/>
            </a:endParaRPr>
          </a:p>
          <a:p>
            <a:pPr algn="just">
              <a:tabLst>
                <a:tab pos="27051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1600" dirty="0">
              <a:solidFill>
                <a:srgbClr val="000000"/>
              </a:solidFill>
              <a:effectLst/>
              <a:latin typeface="Arial Unicode MS"/>
            </a:endParaRPr>
          </a:p>
        </p:txBody>
      </p:sp>
    </p:spTree>
    <p:extLst>
      <p:ext uri="{BB962C8B-B14F-4D97-AF65-F5344CB8AC3E}">
        <p14:creationId xmlns:p14="http://schemas.microsoft.com/office/powerpoint/2010/main" val="16682173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D8F2E0-742B-51D3-9CE4-A4E944A1807E}"/>
              </a:ext>
            </a:extLst>
          </p:cNvPr>
          <p:cNvSpPr txBox="1"/>
          <p:nvPr/>
        </p:nvSpPr>
        <p:spPr>
          <a:xfrm>
            <a:off x="0" y="196948"/>
            <a:ext cx="12192000" cy="5899051"/>
          </a:xfrm>
          <a:prstGeom prst="rect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ts val="800"/>
              </a:spcAft>
              <a:tabLst>
                <a:tab pos="270510" algn="l"/>
              </a:tabLst>
            </a:pPr>
            <a:r>
              <a:rPr lang="ru-RU" sz="16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Список литературы:</a:t>
            </a:r>
            <a:endParaRPr lang="ru-RU" sz="16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800"/>
              </a:spcAft>
              <a:tabLst>
                <a:tab pos="27051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Основная литература</a:t>
            </a:r>
          </a:p>
          <a:p>
            <a:pPr algn="just">
              <a:spcAft>
                <a:spcPts val="800"/>
              </a:spcAft>
              <a:tabLst>
                <a:tab pos="18034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	 Патрушева, Елена Григорьевна. Инвестиционный менеджмент : учебное пособие/ Е. Г. Патрушева ;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Яросл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гос. ун-т им. П. Г. Демидова. — Ярославль :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ЯрГУ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2017. — 120 с. </a:t>
            </a:r>
          </a:p>
          <a:p>
            <a:pPr algn="just">
              <a:spcAft>
                <a:spcPts val="800"/>
              </a:spcAft>
              <a:tabLst>
                <a:tab pos="18034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Основы инвестирования : учеб. пособие / Д. Г.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Тусмаганбетова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- Алматы : Эпиграф, 2016. - 150 с.</a:t>
            </a:r>
          </a:p>
          <a:p>
            <a:pPr algn="just">
              <a:spcAft>
                <a:spcPts val="800"/>
              </a:spcAft>
              <a:tabLst>
                <a:tab pos="18034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Управление инновационными проектами : учеб. пособие / А. М.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Алшынбай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Э. Б.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Оразгалиева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Д. М.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Туголбаева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- Алматы :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Лантар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Трейд, 2020. - 172 с.</a:t>
            </a:r>
          </a:p>
          <a:p>
            <a:pPr algn="just">
              <a:spcAft>
                <a:spcPts val="800"/>
              </a:spcAft>
              <a:tabLst>
                <a:tab pos="18034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	Крутиков В.К., Якунина М.В., Дорожкина Т.В., Трутнева Н.Ю Инвестиционный менеджмент: теория и практика. Учебно-методическое пособие. Калуга: ИП Стрельцов И.А. (Изд-во «Эйдос»). </a:t>
            </a:r>
            <a:r>
              <a:rPr lang="ru-RU" sz="1600" kern="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2021. – 290 с.</a:t>
            </a:r>
          </a:p>
          <a:p>
            <a:pPr algn="just">
              <a:spcAft>
                <a:spcPts val="800"/>
              </a:spcAft>
              <a:tabLst>
                <a:tab pos="18034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  Инвестиции : учебник / О. В. Борисова, Н. И. Малых, Л. В.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Овешникова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- М. :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Юрайт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2020 - . - ISBN 978-5-584-01719-9. - Текст : непосредственный. Т.2 : Инвестиционный менеджмент / Финансовый ун-т при Правительстве РФ. - М. :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Юрайт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2020. - 309 с. </a:t>
            </a:r>
          </a:p>
          <a:p>
            <a:pPr algn="ctr">
              <a:spcAft>
                <a:spcPts val="800"/>
              </a:spcAft>
              <a:tabLst>
                <a:tab pos="18034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Дополнительная литература</a:t>
            </a:r>
          </a:p>
          <a:p>
            <a:pPr algn="just">
              <a:spcAft>
                <a:spcPts val="800"/>
              </a:spcAft>
              <a:tabLst>
                <a:tab pos="27051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Финансовый менеджмент : учеб. пособие / Казахский нац. ун-т им. аль-Фараби ; сост.: С.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Осербайулы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[и др.]. - Второе изд.,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испр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и доп. - Алматы :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Қазақ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ун-ті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, 2019. - 259 с.</a:t>
            </a:r>
          </a:p>
          <a:p>
            <a:pPr algn="just">
              <a:spcAft>
                <a:spcPts val="800"/>
              </a:spcAft>
              <a:tabLst>
                <a:tab pos="27051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Финансовый менеджмент : учеб. пособие для студентов вузов / Н.В.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Ювица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. - Алматы :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Эверо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, 2014. - 244 с.</a:t>
            </a:r>
          </a:p>
          <a:p>
            <a:pPr algn="just">
              <a:spcAft>
                <a:spcPts val="800"/>
              </a:spcAft>
              <a:tabLst>
                <a:tab pos="27051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Анализ и прогнозирование инвестиционных проектов : учеб. пособие / А. М.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Байдильдина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; Казах. нац. ун-т им. аль-Фараби. - Алматы :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Қаз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ун-ті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2015. - 262 с.</a:t>
            </a:r>
          </a:p>
          <a:p>
            <a:pPr algn="just">
              <a:spcAft>
                <a:spcPts val="800"/>
              </a:spcAft>
              <a:tabLst>
                <a:tab pos="27051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 Инвестиционные проекты: от моделирования до реализации : учеб. пособие / Д. А.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Калдияров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В. Ю. Дашкова, О. В.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Лемещенко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- Алматы : New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book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2018. - 327 с.</a:t>
            </a:r>
          </a:p>
        </p:txBody>
      </p:sp>
    </p:spTree>
    <p:extLst>
      <p:ext uri="{BB962C8B-B14F-4D97-AF65-F5344CB8AC3E}">
        <p14:creationId xmlns:p14="http://schemas.microsoft.com/office/powerpoint/2010/main" val="3674909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81D7DBB-4D0B-38F4-10EC-094389D1EFC9}"/>
              </a:ext>
            </a:extLst>
          </p:cNvPr>
          <p:cNvSpPr/>
          <p:nvPr/>
        </p:nvSpPr>
        <p:spPr>
          <a:xfrm>
            <a:off x="4035083" y="464233"/>
            <a:ext cx="4121834" cy="914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314EF1-8F3F-A600-53D1-2006BC5C2C0A}"/>
              </a:ext>
            </a:extLst>
          </p:cNvPr>
          <p:cNvSpPr txBox="1"/>
          <p:nvPr/>
        </p:nvSpPr>
        <p:spPr>
          <a:xfrm>
            <a:off x="432581" y="1750817"/>
            <a:ext cx="10582422" cy="230832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just">
              <a:buClr>
                <a:srgbClr val="000000"/>
              </a:buClr>
              <a:buSzPts val="1300"/>
              <a:tabLst>
                <a:tab pos="450215" algn="l"/>
                <a:tab pos="2717165" algn="ctr"/>
                <a:tab pos="4625975" algn="r"/>
                <a:tab pos="6129655" algn="r"/>
              </a:tabLst>
            </a:pPr>
            <a:r>
              <a:rPr lang="ru-RU" sz="2400" u="none" strike="noStrike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Классификация источников	 финансирования 	инвестиционной деятельности</a:t>
            </a:r>
          </a:p>
          <a:p>
            <a:pPr lvl="0" algn="just">
              <a:buClr>
                <a:srgbClr val="000000"/>
              </a:buClr>
              <a:buSzPts val="1300"/>
              <a:tabLst>
                <a:tab pos="450215" algn="l"/>
                <a:tab pos="2717165" algn="ctr"/>
                <a:tab pos="6129655" algn="r"/>
              </a:tabLst>
            </a:pPr>
            <a:r>
              <a:rPr lang="ru-RU" sz="2400" u="none" strike="noStrike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Характеристика 	внутренних источников финансирования инвестиционной деятельности</a:t>
            </a:r>
          </a:p>
          <a:p>
            <a:pPr lvl="0" algn="just">
              <a:buClr>
                <a:srgbClr val="000000"/>
              </a:buClr>
              <a:buSzPts val="1300"/>
              <a:tabLst>
                <a:tab pos="450215" algn="l"/>
                <a:tab pos="2717165" algn="ctr"/>
                <a:tab pos="4625975" algn="r"/>
                <a:tab pos="6129655" algn="r"/>
              </a:tabLst>
            </a:pPr>
            <a:r>
              <a:rPr lang="ru-RU" sz="2400" u="none" strike="noStrike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Характеристика внешних источников	 финансирования инвестиционной деятельности</a:t>
            </a:r>
          </a:p>
          <a:p>
            <a:pPr lvl="0">
              <a:buClr>
                <a:srgbClr val="000000"/>
              </a:buClr>
              <a:buSzPts val="1300"/>
              <a:tabLst>
                <a:tab pos="450215" algn="l"/>
              </a:tabLst>
            </a:pPr>
            <a:r>
              <a:rPr lang="ru-RU" sz="2400" u="none" strike="noStrike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Оптимизация структуры источников формирования инвестиционных ресурсов</a:t>
            </a:r>
          </a:p>
        </p:txBody>
      </p:sp>
    </p:spTree>
    <p:extLst>
      <p:ext uri="{BB962C8B-B14F-4D97-AF65-F5344CB8AC3E}">
        <p14:creationId xmlns:p14="http://schemas.microsoft.com/office/powerpoint/2010/main" val="19136798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906D594-6E2B-740C-92B5-4E06B999CAE0}"/>
              </a:ext>
            </a:extLst>
          </p:cNvPr>
          <p:cNvSpPr txBox="1"/>
          <p:nvPr/>
        </p:nvSpPr>
        <p:spPr>
          <a:xfrm>
            <a:off x="488851" y="206550"/>
            <a:ext cx="10343271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indent="270510" algn="just">
              <a:tabLst>
                <a:tab pos="4625975" algn="r"/>
                <a:tab pos="6129655" algn="r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Таблица 1</a:t>
            </a:r>
            <a:r>
              <a:rPr lang="ru-RU" dirty="0">
                <a:solidFill>
                  <a:srgbClr val="000000"/>
                </a:solidFill>
                <a:latin typeface="Arial Unicode MS"/>
              </a:rPr>
              <a:t> 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Классификация источников финансирования инвестиционной деятельности</a:t>
            </a:r>
            <a:endParaRPr lang="ru-RU" sz="1800" dirty="0">
              <a:solidFill>
                <a:srgbClr val="000000"/>
              </a:solidFill>
              <a:effectLst/>
              <a:latin typeface="Arial Unicode MS"/>
            </a:endParaRP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37764C30-1566-6B54-861A-808F935702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4188448"/>
              </p:ext>
            </p:extLst>
          </p:nvPr>
        </p:nvGraphicFramePr>
        <p:xfrm>
          <a:off x="239151" y="800241"/>
          <a:ext cx="11817196" cy="557072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416">
                  <a:extLst>
                    <a:ext uri="{9D8B030D-6E8A-4147-A177-3AD203B41FA5}">
                      <a16:colId xmlns:a16="http://schemas.microsoft.com/office/drawing/2014/main" val="4189155498"/>
                    </a:ext>
                  </a:extLst>
                </a:gridCol>
                <a:gridCol w="2574422">
                  <a:extLst>
                    <a:ext uri="{9D8B030D-6E8A-4147-A177-3AD203B41FA5}">
                      <a16:colId xmlns:a16="http://schemas.microsoft.com/office/drawing/2014/main" val="3913127506"/>
                    </a:ext>
                  </a:extLst>
                </a:gridCol>
                <a:gridCol w="9213358">
                  <a:extLst>
                    <a:ext uri="{9D8B030D-6E8A-4147-A177-3AD203B41FA5}">
                      <a16:colId xmlns:a16="http://schemas.microsoft.com/office/drawing/2014/main" val="3134217740"/>
                    </a:ext>
                  </a:extLst>
                </a:gridCol>
              </a:tblGrid>
              <a:tr h="38144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ru-RU" sz="400" b="0" kern="100" dirty="0">
                          <a:effectLst/>
                          <a:highlight>
                            <a:srgbClr val="FFFFFF"/>
                          </a:highlight>
                        </a:rPr>
                        <a:t>№</a:t>
                      </a:r>
                    </a:p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ru-RU" sz="400" b="0" kern="100" dirty="0">
                          <a:effectLst/>
                          <a:highlight>
                            <a:srgbClr val="FFFFFF"/>
                          </a:highlight>
                        </a:rPr>
                        <a:t> </a:t>
                      </a:r>
                      <a:endParaRPr lang="ru-RU" sz="400" b="0" kern="100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Arial Unicode MS"/>
                        <a:cs typeface="Times New Roman" panose="02020603050405020304" pitchFamily="18" charset="0"/>
                      </a:endParaRPr>
                    </a:p>
                  </a:txBody>
                  <a:tcPr marL="2008" marR="2008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ru-RU" sz="1200" kern="100" dirty="0">
                          <a:solidFill>
                            <a:schemeClr val="bg2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Классификационный признак</a:t>
                      </a:r>
                    </a:p>
                  </a:txBody>
                  <a:tcPr marL="2008" marR="2008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ru-RU" sz="1400" kern="100" dirty="0">
                          <a:solidFill>
                            <a:schemeClr val="bg2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Источники финансирования</a:t>
                      </a:r>
                    </a:p>
                  </a:txBody>
                  <a:tcPr marL="2008" marR="2008" marT="0" marB="0" anchor="ctr"/>
                </a:tc>
                <a:extLst>
                  <a:ext uri="{0D108BD9-81ED-4DB2-BD59-A6C34878D82A}">
                    <a16:rowId xmlns:a16="http://schemas.microsoft.com/office/drawing/2014/main" val="3512850584"/>
                  </a:ext>
                </a:extLst>
              </a:tr>
              <a:tr h="43920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ru-RU" sz="400" b="0" kern="100" dirty="0">
                          <a:effectLst/>
                          <a:highlight>
                            <a:srgbClr val="FFFFFF"/>
                          </a:highlight>
                        </a:rPr>
                        <a:t>1</a:t>
                      </a:r>
                      <a:endParaRPr lang="ru-RU" sz="400" b="0" kern="100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Arial Unicode MS"/>
                        <a:cs typeface="Times New Roman" panose="02020603050405020304" pitchFamily="18" charset="0"/>
                      </a:endParaRPr>
                    </a:p>
                  </a:txBody>
                  <a:tcPr marL="2008" marR="2008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ru-RU" sz="1400" kern="100" dirty="0"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Источник</a:t>
                      </a:r>
                    </a:p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ru-RU" sz="1400" kern="100" dirty="0"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происхождения</a:t>
                      </a:r>
                      <a:endParaRPr lang="ru-RU" sz="1400" kern="100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008" marR="200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ru-RU" sz="1400" u="none" strike="noStrike" kern="100" spc="0" dirty="0"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Внутренние:</a:t>
                      </a:r>
                      <a:r>
                        <a:rPr lang="ru-RU" sz="1400" kern="100" dirty="0"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амортизационные отчисления, прибыль хозяйствующих субъектов, средства населения, бюджетное финансирование, банковские кредиты, внутренний рынок ценных бумаг, система налоговых мер, лизинг. </a:t>
                      </a:r>
                    </a:p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ru-RU" sz="1400" u="none" strike="noStrike" kern="100" spc="0" dirty="0"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Внешние:</a:t>
                      </a:r>
                      <a:r>
                        <a:rPr lang="ru-RU" sz="1400" kern="100" dirty="0"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межправительственные кредиты, иностранные инвестиции, международный рынок ценных бумаг и др.</a:t>
                      </a:r>
                      <a:endParaRPr lang="ru-RU" sz="1400" kern="100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008" marR="2008" marT="0" marB="0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9131382"/>
                  </a:ext>
                </a:extLst>
              </a:tr>
              <a:tr h="44434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ru-RU" sz="400" b="0" kern="100" dirty="0">
                          <a:effectLst/>
                          <a:highlight>
                            <a:srgbClr val="FFFFFF"/>
                          </a:highlight>
                        </a:rPr>
                        <a:t>2</a:t>
                      </a:r>
                      <a:endParaRPr lang="ru-RU" sz="400" b="0" kern="100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Arial Unicode MS"/>
                        <a:cs typeface="Times New Roman" panose="02020603050405020304" pitchFamily="18" charset="0"/>
                      </a:endParaRPr>
                    </a:p>
                  </a:txBody>
                  <a:tcPr marL="2008" marR="2008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ru-RU" sz="1400" kern="100"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Отношения</a:t>
                      </a:r>
                    </a:p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ru-RU" sz="1400" kern="100"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собственности</a:t>
                      </a:r>
                      <a:endParaRPr lang="ru-RU" sz="1400" kern="10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008" marR="200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ru-RU" sz="1400" u="none" strike="noStrike" kern="100" spc="0" dirty="0"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Собственные:</a:t>
                      </a:r>
                      <a:r>
                        <a:rPr lang="ru-RU" sz="1400" kern="100" dirty="0"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финансовые ресурсы хозяйствующих субъектов.</a:t>
                      </a:r>
                    </a:p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ru-RU" sz="1400" u="none" strike="noStrike" kern="100" spc="0" dirty="0"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Привлекаемые:</a:t>
                      </a:r>
                      <a:r>
                        <a:rPr lang="ru-RU" sz="1400" kern="100" dirty="0"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средства населения, иностранных инвесторов и др.</a:t>
                      </a:r>
                    </a:p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ru-RU" sz="1400" u="none" strike="noStrike" kern="100" spc="0" dirty="0"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Заемные:</a:t>
                      </a:r>
                      <a:r>
                        <a:rPr lang="ru-RU" sz="1400" kern="100" dirty="0"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средства государственной, </a:t>
                      </a:r>
                      <a:r>
                        <a:rPr lang="ru-RU" sz="1400" kern="100" dirty="0" err="1"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кредитно­банковской</a:t>
                      </a:r>
                      <a:r>
                        <a:rPr lang="ru-RU" sz="1400" kern="100" dirty="0"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страховой систем, бюджетные средства на возвратной и безвозвратной основе</a:t>
                      </a:r>
                      <a:endParaRPr lang="ru-RU" sz="1400" kern="100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008" marR="2008" marT="0" marB="0"/>
                </a:tc>
                <a:extLst>
                  <a:ext uri="{0D108BD9-81ED-4DB2-BD59-A6C34878D82A}">
                    <a16:rowId xmlns:a16="http://schemas.microsoft.com/office/drawing/2014/main" val="263304481"/>
                  </a:ext>
                </a:extLst>
              </a:tr>
              <a:tr h="74859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ru-RU" sz="400" b="0" kern="100" dirty="0">
                          <a:effectLst/>
                          <a:highlight>
                            <a:srgbClr val="FFFFFF"/>
                          </a:highlight>
                        </a:rPr>
                        <a:t>3</a:t>
                      </a:r>
                      <a:endParaRPr lang="ru-RU" sz="400" b="0" kern="100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Arial Unicode MS"/>
                        <a:cs typeface="Times New Roman" panose="02020603050405020304" pitchFamily="18" charset="0"/>
                      </a:endParaRPr>
                    </a:p>
                  </a:txBody>
                  <a:tcPr marL="2008" marR="2008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ru-RU" sz="1400" kern="100"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 собственности</a:t>
                      </a:r>
                      <a:endParaRPr lang="ru-RU" sz="1400" kern="10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008" marR="200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ru-RU" sz="1400" u="none" strike="noStrike" kern="100" spc="0" dirty="0"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Государственные инвестиционные ресурсы: </a:t>
                      </a:r>
                      <a:r>
                        <a:rPr lang="ru-RU" sz="1400" kern="100" dirty="0"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бюджетные средства и средства внебюджетных фондов, государственные заимствования, пакеты акций и прочие основные и оборотные фонды, имущество государственной собственности и пр. Инвестиционные, в том числе финансовые, ресурсы хозяйствующих субъектов, включая средства физических лиц и т. д.</a:t>
                      </a:r>
                    </a:p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ru-RU" sz="1400" u="none" strike="noStrike" kern="100" spc="0" dirty="0"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Инвестиционные ресурсы иностранных инвесторов: </a:t>
                      </a:r>
                      <a:r>
                        <a:rPr lang="ru-RU" sz="1400" kern="100" dirty="0"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иностранных государств, международных финансовых и инвестиционных фондов, отдельных организаций, институциональных инвесторов, банков, кредитных учреждений</a:t>
                      </a:r>
                      <a:endParaRPr lang="ru-RU" sz="1400" kern="100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008" marR="2008" marT="0" marB="0"/>
                </a:tc>
                <a:extLst>
                  <a:ext uri="{0D108BD9-81ED-4DB2-BD59-A6C34878D82A}">
                    <a16:rowId xmlns:a16="http://schemas.microsoft.com/office/drawing/2014/main" val="2994269672"/>
                  </a:ext>
                </a:extLst>
              </a:tr>
              <a:tr h="137253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ru-RU" sz="400" b="0" kern="100" dirty="0">
                          <a:effectLst/>
                          <a:highlight>
                            <a:srgbClr val="FFFFFF"/>
                          </a:highlight>
                        </a:rPr>
                        <a:t>4</a:t>
                      </a:r>
                      <a:endParaRPr lang="ru-RU" sz="400" b="0" kern="100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Arial Unicode MS"/>
                        <a:cs typeface="Times New Roman" panose="02020603050405020304" pitchFamily="18" charset="0"/>
                      </a:endParaRPr>
                    </a:p>
                  </a:txBody>
                  <a:tcPr marL="2008" marR="2008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ru-RU" sz="1400" kern="100" dirty="0"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собственности</a:t>
                      </a:r>
                      <a:endParaRPr lang="ru-RU" sz="1400" kern="100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008" marR="200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ru-RU" sz="1400" u="none" strike="noStrike" kern="100" spc="0" dirty="0"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уровне государства: </a:t>
                      </a:r>
                      <a:r>
                        <a:rPr lang="ru-RU" sz="1400" kern="100" dirty="0"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собственные средства бюджетов и внебюджетных фондов; привлеченные средства государственной кредитно-банковской и страховой систем; заемные средства в виде государственных международных заимствований (внешний долг государства), государственных облигационных, долговых и прочих займов (внутренний долг государства).</a:t>
                      </a:r>
                    </a:p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ru-RU" sz="1400" u="none" strike="noStrike" kern="100" spc="0" dirty="0"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уровне организации:</a:t>
                      </a:r>
                      <a:r>
                        <a:rPr lang="ru-RU" sz="1400" kern="100" dirty="0"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собственные средства (прибыль, амортизационные отчисления, страховые суммы возмещения убытков, </a:t>
                      </a:r>
                      <a:r>
                        <a:rPr lang="ru-RU" sz="1400" kern="100" dirty="0" err="1"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иммобилизационные</a:t>
                      </a:r>
                      <a:r>
                        <a:rPr lang="ru-RU" sz="1400" kern="100" dirty="0"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излишки основных и оборотных средств, нематериальных активов и пр.); привлеченные средства, в том числе взносы пожертвования, средства, полученные от продажи акций, и пр.; заемные средства в виде бюджетных, банковских и коммерческих кредитов (на процентной и беспроцентной, возмездной и безвозмездной основе). </a:t>
                      </a:r>
                    </a:p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ru-RU" sz="1400" u="none" strike="noStrike" kern="100" spc="0" dirty="0"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уровне инвестиционного проекта: </a:t>
                      </a:r>
                      <a:r>
                        <a:rPr lang="ru-RU" sz="1400" kern="100" dirty="0"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средства бюджетов РК, внебюджетных фондов; средства хозяйствующих субъектов; иностранные инвестиции в различных формах</a:t>
                      </a:r>
                      <a:endParaRPr lang="ru-RU" sz="1400" kern="100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008" marR="2008" marT="0" marB="0"/>
                </a:tc>
                <a:extLst>
                  <a:ext uri="{0D108BD9-81ED-4DB2-BD59-A6C34878D82A}">
                    <a16:rowId xmlns:a16="http://schemas.microsoft.com/office/drawing/2014/main" val="3571918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46586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02DA392-0B8A-2B63-DE24-AB73C8A1166D}"/>
              </a:ext>
            </a:extLst>
          </p:cNvPr>
          <p:cNvSpPr txBox="1"/>
          <p:nvPr/>
        </p:nvSpPr>
        <p:spPr>
          <a:xfrm>
            <a:off x="235633" y="255286"/>
            <a:ext cx="11496822" cy="923330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indent="270510" algn="just"/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 числу внутренних источников финансирования инвестиционной деятельности относятся прибыль организации, амортизационные отчисления, денежные накопления граждан и юридических лиц, средства, выплачиваемые страховыми организациями в виде возмещения потерь.</a:t>
            </a:r>
            <a:endParaRPr lang="ru-RU" sz="1600" dirty="0">
              <a:solidFill>
                <a:srgbClr val="000000"/>
              </a:solidFill>
              <a:effectLst/>
              <a:latin typeface="Arial Unicode M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48012E6-C4ED-B5BB-7E75-9DF3A91CBB8A}"/>
              </a:ext>
            </a:extLst>
          </p:cNvPr>
          <p:cNvSpPr txBox="1"/>
          <p:nvPr/>
        </p:nvSpPr>
        <p:spPr>
          <a:xfrm>
            <a:off x="235633" y="1449591"/>
            <a:ext cx="11496822" cy="923330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indent="270510" algn="just"/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 состав внешних источников финансирования инвестиционной деятельности входят банковские кредиты, облигационные займы, средства от продажи акций, бюджетные финансовые ресурсы, предоставляемые на возвратной и безвозвратной основе, целевые среде внебюджетных фондов, средства иностранных инвесторов.</a:t>
            </a:r>
            <a:endParaRPr lang="ru-RU" sz="1600" dirty="0">
              <a:solidFill>
                <a:srgbClr val="000000"/>
              </a:solidFill>
              <a:effectLst/>
              <a:latin typeface="Arial Unicode M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2E1A28-920D-AFA2-1EAD-634902992E07}"/>
              </a:ext>
            </a:extLst>
          </p:cNvPr>
          <p:cNvSpPr txBox="1"/>
          <p:nvPr/>
        </p:nvSpPr>
        <p:spPr>
          <a:xfrm>
            <a:off x="235632" y="2643896"/>
            <a:ext cx="11665635" cy="2308324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indent="270510" algn="just"/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Внешние источники финансирования в свою очередь </a:t>
            </a:r>
            <a:r>
              <a:rPr lang="ru-RU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подразделются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на заемные и привлеченные. </a:t>
            </a:r>
          </a:p>
          <a:p>
            <a:pPr indent="270510" algn="just"/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 привлеченным относят средства предоставляемые на постоянной основе, по которым может осуществляться выплата владельцам этих средств дохода (в виде дивиденда процента) и которые могут практически не возвращаться владельцам. </a:t>
            </a:r>
          </a:p>
          <a:p>
            <a:pPr indent="270510" algn="just"/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Привлеченными средствами являются эмиссия акций, паевые и иные взносы членов трудового коллектива, граждан, юридических лиц в уставный капитал. </a:t>
            </a:r>
          </a:p>
          <a:p>
            <a:pPr indent="270510" algn="just"/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Заемные средства - это денежные ресурсы, полученные в ссуду на определенный срок и подлежащие возврату с уплатой процентов. Заемные средства включают банковские кредиты, облигационные займы и др.</a:t>
            </a:r>
            <a:endParaRPr lang="ru-RU" sz="1600" dirty="0">
              <a:solidFill>
                <a:srgbClr val="000000"/>
              </a:solidFill>
              <a:effectLst/>
              <a:latin typeface="Arial Unicode MS"/>
            </a:endParaRPr>
          </a:p>
        </p:txBody>
      </p:sp>
    </p:spTree>
    <p:extLst>
      <p:ext uri="{BB962C8B-B14F-4D97-AF65-F5344CB8AC3E}">
        <p14:creationId xmlns:p14="http://schemas.microsoft.com/office/powerpoint/2010/main" val="16720357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C0ED62A-4AE6-1007-5581-55AFB0B5F176}"/>
              </a:ext>
            </a:extLst>
          </p:cNvPr>
          <p:cNvSpPr txBox="1"/>
          <p:nvPr/>
        </p:nvSpPr>
        <p:spPr>
          <a:xfrm>
            <a:off x="1178169" y="585058"/>
            <a:ext cx="9935308" cy="646331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indent="270510" algn="just"/>
            <a:endParaRPr lang="ru-RU" sz="1600" kern="100" dirty="0">
              <a:effectLst/>
              <a:highlight>
                <a:srgbClr val="FFFFFF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70510" algn="just">
              <a:tabLst>
                <a:tab pos="1115695" algn="l"/>
                <a:tab pos="5407025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Классификация кредитов, используемых при финансировании </a:t>
            </a:r>
            <a:r>
              <a:rPr lang="ru-RU" sz="2000" b="1" i="0" u="sng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инвестиционных проектов</a:t>
            </a:r>
            <a:endParaRPr lang="ru-RU" sz="1800" dirty="0">
              <a:solidFill>
                <a:srgbClr val="000000"/>
              </a:solidFill>
              <a:effectLst/>
              <a:latin typeface="Arial Unicode MS"/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244CD6FA-2ED1-34FA-8628-4D646FCD95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3525551"/>
              </p:ext>
            </p:extLst>
          </p:nvPr>
        </p:nvGraphicFramePr>
        <p:xfrm>
          <a:off x="647115" y="1779437"/>
          <a:ext cx="10930596" cy="36240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15297">
                  <a:extLst>
                    <a:ext uri="{9D8B030D-6E8A-4147-A177-3AD203B41FA5}">
                      <a16:colId xmlns:a16="http://schemas.microsoft.com/office/drawing/2014/main" val="2061823174"/>
                    </a:ext>
                  </a:extLst>
                </a:gridCol>
                <a:gridCol w="6915299">
                  <a:extLst>
                    <a:ext uri="{9D8B030D-6E8A-4147-A177-3AD203B41FA5}">
                      <a16:colId xmlns:a16="http://schemas.microsoft.com/office/drawing/2014/main" val="2568903839"/>
                    </a:ext>
                  </a:extLst>
                </a:gridCol>
              </a:tblGrid>
              <a:tr h="3422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800" kern="100" dirty="0">
                          <a:solidFill>
                            <a:schemeClr val="bg2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Классификационный признак</a:t>
                      </a:r>
                    </a:p>
                  </a:txBody>
                  <a:tcPr marL="6350" marR="6350" marT="0" marB="0" anchor="b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800" kern="100" dirty="0">
                          <a:solidFill>
                            <a:schemeClr val="bg2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Основные типы кредитов</a:t>
                      </a:r>
                    </a:p>
                  </a:txBody>
                  <a:tcPr marL="6350" marR="6350" marT="0" marB="0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5046113"/>
                  </a:ext>
                </a:extLst>
              </a:tr>
              <a:tr h="10543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800" kern="100">
                          <a:solidFill>
                            <a:schemeClr val="bg2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типу кредитора</a:t>
                      </a:r>
                    </a:p>
                  </a:txBody>
                  <a:tcPr marL="6350" marR="6350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800" kern="100" dirty="0">
                          <a:solidFill>
                            <a:schemeClr val="bg2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Иностранный кредит </a:t>
                      </a:r>
                    </a:p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800" kern="100" dirty="0">
                          <a:solidFill>
                            <a:schemeClr val="bg2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Государственный кредит </a:t>
                      </a:r>
                    </a:p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800" kern="100" dirty="0">
                          <a:solidFill>
                            <a:schemeClr val="bg2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Банковский кредит</a:t>
                      </a:r>
                    </a:p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800" kern="100" dirty="0">
                          <a:solidFill>
                            <a:schemeClr val="bg2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Коммерческий кредит (предоставляется продавцом в товарной форме)</a:t>
                      </a:r>
                    </a:p>
                  </a:txBody>
                  <a:tcPr marL="6350" marR="6350" marT="0" marB="0" anchor="b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2606221"/>
                  </a:ext>
                </a:extLst>
              </a:tr>
              <a:tr h="3422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800" kern="100">
                          <a:solidFill>
                            <a:schemeClr val="bg2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форме предоставления</a:t>
                      </a:r>
                    </a:p>
                  </a:txBody>
                  <a:tcPr marL="6350" marR="6350" marT="0" marB="0" anchor="b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800" kern="100" dirty="0">
                          <a:solidFill>
                            <a:schemeClr val="bg2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Товарный кредит Финансовый кредит</a:t>
                      </a:r>
                    </a:p>
                  </a:txBody>
                  <a:tcPr marL="6350" marR="6350" marT="0" marB="0" anchor="b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6468063"/>
                  </a:ext>
                </a:extLst>
              </a:tr>
              <a:tr h="10761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800" kern="100">
                          <a:solidFill>
                            <a:schemeClr val="bg2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цели предоставления</a:t>
                      </a:r>
                    </a:p>
                  </a:txBody>
                  <a:tcPr marL="6350" marR="6350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800" kern="100" dirty="0">
                          <a:solidFill>
                            <a:schemeClr val="bg2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Инвестиционный кредит</a:t>
                      </a:r>
                    </a:p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800" kern="100" dirty="0">
                          <a:solidFill>
                            <a:schemeClr val="bg2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Ипотечный кредит (под залог недвижимости)</a:t>
                      </a:r>
                    </a:p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800" kern="100" dirty="0">
                          <a:solidFill>
                            <a:schemeClr val="bg2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Таможенный кредит (отсрочка платежа пошлины)</a:t>
                      </a:r>
                    </a:p>
                  </a:txBody>
                  <a:tcPr marL="6350" marR="6350" marT="0" marB="0" anchor="b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2906607"/>
                  </a:ext>
                </a:extLst>
              </a:tr>
              <a:tr h="7091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800" kern="100">
                          <a:solidFill>
                            <a:schemeClr val="bg2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сроку действия</a:t>
                      </a:r>
                    </a:p>
                  </a:txBody>
                  <a:tcPr marL="6350" marR="6350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800" kern="100" dirty="0">
                          <a:solidFill>
                            <a:schemeClr val="bg2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Долгосрочный кредит (от 5 лет)</a:t>
                      </a:r>
                    </a:p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800" kern="100" dirty="0">
                          <a:solidFill>
                            <a:schemeClr val="bg2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Краткосрочный кредит (как правило, до 12 месяцев)</a:t>
                      </a:r>
                    </a:p>
                  </a:txBody>
                  <a:tcPr marL="6350" marR="6350" marT="0" marB="0" anchor="b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92636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62245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9F04D25-DDC6-C1F6-4F43-0B5F2DFB56E2}"/>
              </a:ext>
            </a:extLst>
          </p:cNvPr>
          <p:cNvSpPr txBox="1"/>
          <p:nvPr/>
        </p:nvSpPr>
        <p:spPr>
          <a:xfrm>
            <a:off x="281354" y="609328"/>
            <a:ext cx="11310424" cy="5632311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indent="288290" algn="just">
              <a:tabLst>
                <a:tab pos="2651760" algn="l"/>
              </a:tabLs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Собственные средства хозяйствующих субъектов формируются за счет двух основных источников: прибыли, остающейся в распоряжении организации, и амортизационных отчислений.</a:t>
            </a:r>
          </a:p>
          <a:p>
            <a:pPr indent="288290" algn="just"/>
            <a:r>
              <a:rPr lang="ru-RU" sz="2400" b="0" i="1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Прибыль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выступает основной формой чистого дохода организации, выражающей стоимость прибавочного продукта.</a:t>
            </a:r>
          </a:p>
          <a:p>
            <a:pPr indent="288290" algn="just"/>
            <a:r>
              <a:rPr lang="ru-RU" sz="2400" b="0" i="1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Валовая прибыль, или прибыль от деятельности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представляет собой сумму прибыли от реализации продукции (операционную прибыль) и прочей реализации и внереализационных доходов, уменьшенных на сумму внереализационных расходов.</a:t>
            </a:r>
          </a:p>
          <a:p>
            <a:pPr indent="288290" algn="just"/>
            <a:r>
              <a:rPr lang="ru-RU" sz="2400" b="0" i="1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Чистая прибыль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предприятия определяется как разница между облагаемой налогом прибылью, суммой налога на прибыль и суммой налогов по другим доходам.</a:t>
            </a:r>
          </a:p>
          <a:p>
            <a:pPr indent="288290" algn="just"/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Часть прибыли аккумулируется в </a:t>
            </a:r>
            <a:r>
              <a:rPr lang="ru-RU" sz="2400" b="0" i="1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фонде накопления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или других фондах аналогичного назначения.</a:t>
            </a:r>
          </a:p>
          <a:p>
            <a:pPr algn="just"/>
            <a:r>
              <a:rPr lang="ru-RU" sz="2400" b="0" i="1" u="none" strike="noStrike" kern="0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Фонд накопления -</a:t>
            </a:r>
            <a:r>
              <a:rPr lang="ru-RU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 это источник средств хозяйствующего субъекта, используемый для создания нового имущества, приобретения основных и оборотных средств.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37601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61A3F9D-4394-69CD-4CAF-445D52F1B71D}"/>
              </a:ext>
            </a:extLst>
          </p:cNvPr>
          <p:cNvSpPr txBox="1"/>
          <p:nvPr/>
        </p:nvSpPr>
        <p:spPr>
          <a:xfrm>
            <a:off x="225083" y="377712"/>
            <a:ext cx="11226019" cy="5262979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indent="270510" algn="just"/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 счет </a:t>
            </a:r>
            <a:r>
              <a:rPr lang="ru-RU" sz="2400" b="0" i="1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чистой прибыли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осуществляются следующие </a:t>
            </a:r>
            <a:r>
              <a:rPr lang="ru-RU" sz="2400" b="0" i="1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инвестиционные расходы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организации:</a:t>
            </a:r>
          </a:p>
          <a:p>
            <a:pPr indent="270510" algn="just"/>
            <a:endParaRPr lang="ru-RU" sz="240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Clr>
                <a:srgbClr val="000000"/>
              </a:buClr>
              <a:buSzPts val="1300"/>
              <a:buFont typeface="Arial" panose="020B0604020202020204" pitchFamily="34" charset="0"/>
              <a:buChar char="•"/>
              <a:tabLst>
                <a:tab pos="720725" algn="l"/>
              </a:tabLst>
            </a:pPr>
            <a:r>
              <a:rPr lang="ru-RU" sz="24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строительство объектов производственного назначения;</a:t>
            </a:r>
          </a:p>
          <a:p>
            <a:pPr marL="342900" lvl="0" indent="-342900">
              <a:buClr>
                <a:srgbClr val="000000"/>
              </a:buClr>
              <a:buSzPts val="1300"/>
              <a:buFont typeface="Arial" panose="020B0604020202020204" pitchFamily="34" charset="0"/>
              <a:buChar char="•"/>
              <a:tabLst>
                <a:tab pos="720725" algn="l"/>
              </a:tabLst>
            </a:pPr>
            <a:r>
              <a:rPr lang="ru-RU" sz="24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реконструкция, техническое перевооружение основных и подсобных производств, модернизация оборудования;</a:t>
            </a:r>
          </a:p>
          <a:p>
            <a:pPr marL="342900" lvl="0" indent="-342900" algn="just">
              <a:buClr>
                <a:srgbClr val="000000"/>
              </a:buClr>
              <a:buSzPts val="1300"/>
              <a:buFont typeface="Arial" panose="020B0604020202020204" pitchFamily="34" charset="0"/>
              <a:buChar char="•"/>
              <a:tabLst>
                <a:tab pos="697230" algn="l"/>
              </a:tabLst>
            </a:pPr>
            <a:r>
              <a:rPr lang="ru-RU" sz="24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приобретение машин, транспортных и других средств производства;</a:t>
            </a:r>
          </a:p>
          <a:p>
            <a:pPr marL="342900" lvl="0" indent="-342900">
              <a:buClr>
                <a:srgbClr val="000000"/>
              </a:buClr>
              <a:buSzPts val="1300"/>
              <a:buFont typeface="Arial" panose="020B0604020202020204" pitchFamily="34" charset="0"/>
              <a:buChar char="•"/>
              <a:tabLst>
                <a:tab pos="697230" algn="l"/>
              </a:tabLst>
            </a:pPr>
            <a:r>
              <a:rPr lang="ru-RU" sz="24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улучшение качества продукции, совершенствование технологии производства;</a:t>
            </a:r>
          </a:p>
          <a:p>
            <a:pPr marL="342900" lvl="0" indent="-342900" algn="just">
              <a:buClr>
                <a:srgbClr val="000000"/>
              </a:buClr>
              <a:buSzPts val="1300"/>
              <a:buFont typeface="Arial" panose="020B0604020202020204" pitchFamily="34" charset="0"/>
              <a:buChar char="•"/>
              <a:tabLst>
                <a:tab pos="697230" algn="l"/>
              </a:tabLst>
            </a:pPr>
            <a:r>
              <a:rPr lang="ru-RU" sz="24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строительство жилья и объектов социальной сферы;</a:t>
            </a:r>
          </a:p>
          <a:p>
            <a:pPr marL="342900" lvl="0" indent="-342900">
              <a:buClr>
                <a:srgbClr val="000000"/>
              </a:buClr>
              <a:buSzPts val="1300"/>
              <a:buFont typeface="Arial" panose="020B0604020202020204" pitchFamily="34" charset="0"/>
              <a:buChar char="•"/>
              <a:tabLst>
                <a:tab pos="697230" algn="l"/>
              </a:tabLst>
            </a:pPr>
            <a:r>
              <a:rPr lang="ru-RU" sz="24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создание совместных предприятий (СП), покупка акций, облигаций и других финансовых инструментов;</a:t>
            </a:r>
          </a:p>
          <a:p>
            <a:pPr marL="342900" lvl="0" indent="-342900">
              <a:buClr>
                <a:srgbClr val="000000"/>
              </a:buClr>
              <a:buSzPts val="1300"/>
              <a:buFont typeface="Arial" panose="020B0604020202020204" pitchFamily="34" charset="0"/>
              <a:buChar char="•"/>
              <a:tabLst>
                <a:tab pos="697230" algn="l"/>
              </a:tabLst>
            </a:pPr>
            <a:r>
              <a:rPr lang="ru-RU" sz="24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содержание учебных заведений, осуществляющих подготовку специалистов и повышение квалификации работников организации;</a:t>
            </a:r>
          </a:p>
          <a:p>
            <a:pPr marL="342900" lvl="0" indent="-342900" algn="just">
              <a:buClr>
                <a:srgbClr val="000000"/>
              </a:buClr>
              <a:buSzPts val="1300"/>
              <a:buFont typeface="Arial" panose="020B0604020202020204" pitchFamily="34" charset="0"/>
              <a:buChar char="•"/>
              <a:tabLst>
                <a:tab pos="697230" algn="l"/>
              </a:tabLst>
            </a:pPr>
            <a:r>
              <a:rPr lang="ru-RU" sz="24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осуществление отдельных природоохранных мероприятий.</a:t>
            </a:r>
          </a:p>
        </p:txBody>
      </p:sp>
    </p:spTree>
    <p:extLst>
      <p:ext uri="{BB962C8B-B14F-4D97-AF65-F5344CB8AC3E}">
        <p14:creationId xmlns:p14="http://schemas.microsoft.com/office/powerpoint/2010/main" val="31805754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AE8FB0A-61E8-0791-45F7-277B30547799}"/>
              </a:ext>
            </a:extLst>
          </p:cNvPr>
          <p:cNvSpPr txBox="1"/>
          <p:nvPr/>
        </p:nvSpPr>
        <p:spPr>
          <a:xfrm>
            <a:off x="643597" y="506327"/>
            <a:ext cx="10934114" cy="923330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indent="469900" algn="just"/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 внешним источникам финансирования инвестиций относятся эмиссия акций и облигаций, привлечение капитала через кредитный рынок, государственное финансирование, дополнительные взносы и иностранные инвестиции.</a:t>
            </a:r>
            <a:endParaRPr lang="ru-RU" sz="1600" dirty="0">
              <a:solidFill>
                <a:srgbClr val="000000"/>
              </a:solidFill>
              <a:effectLst/>
              <a:latin typeface="Arial Unicode M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432A93-9627-6E3C-B5A5-B1434C04B4E5}"/>
              </a:ext>
            </a:extLst>
          </p:cNvPr>
          <p:cNvSpPr txBox="1"/>
          <p:nvPr/>
        </p:nvSpPr>
        <p:spPr>
          <a:xfrm>
            <a:off x="756138" y="1834048"/>
            <a:ext cx="6098344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</a:rPr>
              <a:t>I. </a:t>
            </a:r>
            <a:r>
              <a:rPr lang="ru-RU" sz="1800" b="0" i="1" u="none" strike="noStrike" kern="0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Эмиссия акций</a:t>
            </a: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009D662-E3FF-7A37-04B2-EE4EC6FA1AE8}"/>
              </a:ext>
            </a:extLst>
          </p:cNvPr>
          <p:cNvSpPr txBox="1"/>
          <p:nvPr/>
        </p:nvSpPr>
        <p:spPr>
          <a:xfrm>
            <a:off x="756137" y="2423105"/>
            <a:ext cx="2577905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en-US" i="1" kern="0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II </a:t>
            </a:r>
            <a:r>
              <a:rPr lang="ru-RU" sz="1800" b="0" i="1" u="none" strike="noStrike" kern="0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Эмиссия облигаций. </a:t>
            </a:r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8600CA-FC6D-6C9D-2F5D-BFA7F5D182A8}"/>
              </a:ext>
            </a:extLst>
          </p:cNvPr>
          <p:cNvSpPr txBox="1"/>
          <p:nvPr/>
        </p:nvSpPr>
        <p:spPr>
          <a:xfrm>
            <a:off x="643597" y="3059668"/>
            <a:ext cx="6098344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en-US" sz="1800" b="0" i="1" u="none" strike="noStrike" kern="0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 III </a:t>
            </a:r>
            <a:r>
              <a:rPr lang="ru-RU" sz="1800" b="0" i="1" u="none" strike="noStrike" kern="0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Привлечение капитала через кредитный рынок.</a:t>
            </a:r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77484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57DAC1E-99A4-305E-16D8-6A1E40318D1A}"/>
              </a:ext>
            </a:extLst>
          </p:cNvPr>
          <p:cNvSpPr txBox="1"/>
          <p:nvPr/>
        </p:nvSpPr>
        <p:spPr>
          <a:xfrm>
            <a:off x="126609" y="250148"/>
            <a:ext cx="9161586" cy="584775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indent="270510" algn="just"/>
            <a:endParaRPr lang="ru-RU" sz="1400" kern="100" dirty="0">
              <a:solidFill>
                <a:schemeClr val="bg2"/>
              </a:solidFill>
              <a:effectLst/>
              <a:highlight>
                <a:srgbClr val="FFFFFF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70510" algn="just">
              <a:tabLst>
                <a:tab pos="5245735" algn="l"/>
              </a:tabLst>
            </a:pPr>
            <a:r>
              <a:rPr lang="ru-RU" sz="1800" b="1" i="0" u="sng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Преимущества и недостатки источников финансирования</a:t>
            </a:r>
            <a:endParaRPr lang="ru-RU" sz="1600" dirty="0">
              <a:solidFill>
                <a:srgbClr val="000000"/>
              </a:solidFill>
              <a:effectLst/>
              <a:latin typeface="Arial Unicode MS"/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6061125F-480E-BE38-FE69-DE3A873AA4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8180376"/>
              </p:ext>
            </p:extLst>
          </p:nvPr>
        </p:nvGraphicFramePr>
        <p:xfrm>
          <a:off x="126610" y="1192878"/>
          <a:ext cx="11394830" cy="44659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11454">
                  <a:extLst>
                    <a:ext uri="{9D8B030D-6E8A-4147-A177-3AD203B41FA5}">
                      <a16:colId xmlns:a16="http://schemas.microsoft.com/office/drawing/2014/main" val="1513042902"/>
                    </a:ext>
                  </a:extLst>
                </a:gridCol>
                <a:gridCol w="5683376">
                  <a:extLst>
                    <a:ext uri="{9D8B030D-6E8A-4147-A177-3AD203B41FA5}">
                      <a16:colId xmlns:a16="http://schemas.microsoft.com/office/drawing/2014/main" val="153255698"/>
                    </a:ext>
                  </a:extLst>
                </a:gridCol>
              </a:tblGrid>
              <a:tr h="597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800" kern="100" dirty="0">
                          <a:solidFill>
                            <a:schemeClr val="bg2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Преимущества</a:t>
                      </a:r>
                    </a:p>
                  </a:txBody>
                  <a:tcPr marL="3679" marR="3679" marT="0" marB="0" anchor="b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800" kern="100" dirty="0">
                          <a:solidFill>
                            <a:schemeClr val="bg2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Недостатки</a:t>
                      </a:r>
                    </a:p>
                  </a:txBody>
                  <a:tcPr marL="3679" marR="3679" marT="0" marB="0" anchor="b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1235694"/>
                  </a:ext>
                </a:extLst>
              </a:tr>
              <a:tr h="162611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800" kern="100" dirty="0">
                          <a:solidFill>
                            <a:schemeClr val="bg2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Внутренние источники</a:t>
                      </a:r>
                    </a:p>
                  </a:txBody>
                  <a:tcPr marL="3679" marR="3679" marT="0" marB="0" anchor="b"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0677183"/>
                  </a:ext>
                </a:extLst>
              </a:tr>
              <a:tr h="21890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ru-RU" sz="1800" kern="100" dirty="0">
                          <a:solidFill>
                            <a:schemeClr val="bg2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Простота и быстрота привлечения</a:t>
                      </a:r>
                    </a:p>
                  </a:txBody>
                  <a:tcPr marL="3679" marR="3679" marT="0" marB="0">
                    <a:solidFill>
                      <a:schemeClr val="accent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800" kern="100" dirty="0">
                          <a:solidFill>
                            <a:schemeClr val="bg2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Ограниченный объем привлекаемого капитала</a:t>
                      </a:r>
                    </a:p>
                  </a:txBody>
                  <a:tcPr marL="3679" marR="3679" marT="0" marB="0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0220750"/>
                  </a:ext>
                </a:extLst>
              </a:tr>
              <a:tr h="3020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800" kern="100" dirty="0">
                          <a:solidFill>
                            <a:schemeClr val="bg2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Высокая отдача по критерию нормы прибыльности капитала</a:t>
                      </a:r>
                    </a:p>
                  </a:txBody>
                  <a:tcPr marL="3679" marR="3679" marT="0" marB="0">
                    <a:solidFill>
                      <a:schemeClr val="accent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4143115"/>
                  </a:ext>
                </a:extLst>
              </a:tr>
              <a:tr h="4539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800" kern="100" dirty="0">
                          <a:solidFill>
                            <a:schemeClr val="bg2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Снижение риска</a:t>
                      </a:r>
                    </a:p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800" kern="100" dirty="0">
                          <a:solidFill>
                            <a:schemeClr val="bg2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неплатежеспособности и банкротства организации</a:t>
                      </a:r>
                    </a:p>
                  </a:txBody>
                  <a:tcPr marL="3679" marR="3679" marT="0" marB="0">
                    <a:solidFill>
                      <a:schemeClr val="accent2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800" kern="100" dirty="0">
                          <a:solidFill>
                            <a:schemeClr val="bg2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Ограниченность внешнего контроля за эффективностью использования инвестированных ресурсов</a:t>
                      </a:r>
                    </a:p>
                  </a:txBody>
                  <a:tcPr marL="3679" marR="3679" marT="0" marB="0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3955283"/>
                  </a:ext>
                </a:extLst>
              </a:tr>
              <a:tr h="3197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800" kern="100" dirty="0">
                          <a:solidFill>
                            <a:schemeClr val="bg2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Полное сохранение управления в руках первоначальных учредителей</a:t>
                      </a:r>
                    </a:p>
                  </a:txBody>
                  <a:tcPr marL="3679" marR="3679" marT="0" marB="0" anchor="ctr">
                    <a:solidFill>
                      <a:schemeClr val="accent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8808774"/>
                  </a:ext>
                </a:extLst>
              </a:tr>
              <a:tr h="162611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800" kern="100" dirty="0">
                          <a:solidFill>
                            <a:schemeClr val="bg2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Внешние источники</a:t>
                      </a:r>
                    </a:p>
                  </a:txBody>
                  <a:tcPr marL="3679" marR="3679" marT="0" marB="0"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7274574"/>
                  </a:ext>
                </a:extLst>
              </a:tr>
              <a:tr h="169602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800" kern="100" dirty="0">
                          <a:solidFill>
                            <a:schemeClr val="bg2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Большой объем привлекаемого капитала</a:t>
                      </a:r>
                    </a:p>
                  </a:txBody>
                  <a:tcPr marL="3679" marR="3679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800" kern="100" dirty="0">
                          <a:solidFill>
                            <a:schemeClr val="bg2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Сложность привлечения</a:t>
                      </a:r>
                    </a:p>
                  </a:txBody>
                  <a:tcPr marL="3679" marR="3679" marT="0" marB="0" anchor="b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2932956"/>
                  </a:ext>
                </a:extLst>
              </a:tr>
              <a:tr h="2807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800" kern="100" dirty="0">
                          <a:solidFill>
                            <a:schemeClr val="bg2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Необходимость предоставления гарантий кредиторам</a:t>
                      </a:r>
                    </a:p>
                  </a:txBody>
                  <a:tcPr marL="3679" marR="3679" marT="0" marB="0" anchor="b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572581"/>
                  </a:ext>
                </a:extLst>
              </a:tr>
              <a:tr h="264887"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800" kern="100" dirty="0">
                          <a:solidFill>
                            <a:schemeClr val="bg2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Более высокий внешний контроль за эффективностью инвестиционной деятельности</a:t>
                      </a:r>
                    </a:p>
                  </a:txBody>
                  <a:tcPr marL="3679" marR="3679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800" kern="100" dirty="0">
                          <a:solidFill>
                            <a:schemeClr val="bg2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Повышение риска банкротства и неплатежеспособности</a:t>
                      </a:r>
                    </a:p>
                  </a:txBody>
                  <a:tcPr marL="3679" marR="3679" marT="0" marB="0" anchor="b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9541610"/>
                  </a:ext>
                </a:extLst>
              </a:tr>
              <a:tr h="1747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800" kern="100" dirty="0">
                          <a:solidFill>
                            <a:schemeClr val="bg2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Платность ресурсов</a:t>
                      </a:r>
                    </a:p>
                  </a:txBody>
                  <a:tcPr marL="3679" marR="3679" marT="0" marB="0" anchor="b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7198379"/>
                  </a:ext>
                </a:extLst>
              </a:tr>
              <a:tr h="4503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800" kern="100" dirty="0">
                          <a:solidFill>
                            <a:schemeClr val="bg2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Частичная потеря управления деятельностью организации первоначальными учредителями</a:t>
                      </a:r>
                    </a:p>
                  </a:txBody>
                  <a:tcPr marL="3679" marR="3679" marT="0" marB="0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07065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3648258"/>
      </p:ext>
    </p:extLst>
  </p:cSld>
  <p:clrMapOvr>
    <a:masterClrMapping/>
  </p:clrMapOvr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24</TotalTime>
  <Words>1407</Words>
  <Application>Microsoft Office PowerPoint</Application>
  <PresentationFormat>Широкоэкранный</PresentationFormat>
  <Paragraphs>128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Arial Unicode MS</vt:lpstr>
      <vt:lpstr>Times New Roman</vt:lpstr>
      <vt:lpstr>Tw Cen MT</vt:lpstr>
      <vt:lpstr>Капля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Boss</dc:creator>
  <cp:lastModifiedBy>Boss</cp:lastModifiedBy>
  <cp:revision>5</cp:revision>
  <dcterms:created xsi:type="dcterms:W3CDTF">2024-06-08T15:00:32Z</dcterms:created>
  <dcterms:modified xsi:type="dcterms:W3CDTF">2024-06-08T17:26:40Z</dcterms:modified>
</cp:coreProperties>
</file>