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8718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0402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122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044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7658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2569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9978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7589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458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4224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5305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3157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#_TOC_250017"/><Relationship Id="rId2" Type="http://schemas.openxmlformats.org/officeDocument/2006/relationships/hyperlink" Target="#_TOC_250018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5126D0F-227A-CE5A-68CC-E0B099BDC4AD}"/>
              </a:ext>
            </a:extLst>
          </p:cNvPr>
          <p:cNvSpPr txBox="1">
            <a:spLocks/>
          </p:cNvSpPr>
          <p:nvPr/>
        </p:nvSpPr>
        <p:spPr>
          <a:xfrm>
            <a:off x="2426292" y="135708"/>
            <a:ext cx="8686800" cy="109696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Министерство науки и ВЫСШЕГО образования Республики Казахстан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Карагандинский университет имени Е.А.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>
            <a:extLst>
              <a:ext uri="{FF2B5EF4-FFF2-40B4-BE49-F238E27FC236}">
                <a16:creationId xmlns:a16="http://schemas.microsoft.com/office/drawing/2014/main" id="{91260AD4-F36E-0388-D663-B6520768932E}"/>
              </a:ext>
            </a:extLst>
          </p:cNvPr>
          <p:cNvSpPr txBox="1">
            <a:spLocks/>
          </p:cNvSpPr>
          <p:nvPr/>
        </p:nvSpPr>
        <p:spPr>
          <a:xfrm>
            <a:off x="1921027" y="1385349"/>
            <a:ext cx="9612923" cy="4987316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/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5900" b="1" dirty="0">
                <a:latin typeface="Times New Roman" pitchFamily="18" charset="0"/>
                <a:cs typeface="Times New Roman" pitchFamily="18" charset="0"/>
              </a:rPr>
              <a:t>Инвестиционный менеджмент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Тема 5. Управление финансовыми инвестициями предприятия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Образовательные  программы</a:t>
            </a:r>
          </a:p>
          <a:p>
            <a:pPr algn="ctr"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		        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6B04102-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Государственное и местное управление </a:t>
            </a:r>
          </a:p>
          <a:p>
            <a:pPr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                                                        6В04101 – Менеджмент</a:t>
            </a:r>
          </a:p>
          <a:p>
            <a:pPr>
              <a:buFont typeface="Arial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Автор: к.э.н., профессор кафедры «Менеджмент»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Дарибеков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С.С.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 занятия: лекция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610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42A55B-45EA-9E3D-7AE5-E1962C2BD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09601"/>
            <a:ext cx="9905998" cy="2907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</a:t>
            </a:r>
            <a:b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50FC47-6239-D29E-DB61-B79020232662}"/>
              </a:ext>
            </a:extLst>
          </p:cNvPr>
          <p:cNvSpPr txBox="1"/>
          <p:nvPr/>
        </p:nvSpPr>
        <p:spPr>
          <a:xfrm>
            <a:off x="-172330" y="900333"/>
            <a:ext cx="12172072" cy="1595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1200" marR="77470" indent="270510" algn="just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tabLst>
                <a:tab pos="766445" algn="l"/>
                <a:tab pos="572897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Теоретические основы инвестиционного анализа финансовых инструментов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1200" marR="77470" indent="270510" algn="just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tabLst>
                <a:tab pos="766445" algn="l"/>
                <a:tab pos="572897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Понятие и виды капитальных финансовых активов, базовые принципы их оценки 	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1200" marR="77470" indent="270510" algn="just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tabLst>
                <a:tab pos="766445" algn="l"/>
                <a:tab pos="5728970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Инвестиционные стратегии на рынке производных ценных бумаг</a:t>
            </a:r>
          </a:p>
        </p:txBody>
      </p:sp>
    </p:spTree>
    <p:extLst>
      <p:ext uri="{BB962C8B-B14F-4D97-AF65-F5344CB8AC3E}">
        <p14:creationId xmlns:p14="http://schemas.microsoft.com/office/powerpoint/2010/main" val="4015799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1B74834-A342-D6FD-6F78-78EF5D45C598}"/>
              </a:ext>
            </a:extLst>
          </p:cNvPr>
          <p:cNvSpPr txBox="1"/>
          <p:nvPr/>
        </p:nvSpPr>
        <p:spPr>
          <a:xfrm>
            <a:off x="-228601" y="334334"/>
            <a:ext cx="1207359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1200" indent="270510" algn="just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tabLst>
                <a:tab pos="766445" algn="l"/>
                <a:tab pos="572897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Инвестиционный анализ представляет собой систему принципов и методов разработки и реализации управленческих решений, связанных с формированием, распределением и использованием финансовых ресурсов предприятия и организацией оборота его денежных средств.</a:t>
            </a:r>
          </a:p>
          <a:p>
            <a:pPr marL="711200" indent="270510" algn="just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tabLst>
                <a:tab pos="766445" algn="l"/>
                <a:tab pos="572897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Это процесс исследования инвестиционной активности и эффективности инвестиционной деятельности предприятия с целью выявления резервов их роста.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58578D-47BB-23A6-A315-27D86D2DB469}"/>
              </a:ext>
            </a:extLst>
          </p:cNvPr>
          <p:cNvSpPr txBox="1"/>
          <p:nvPr/>
        </p:nvSpPr>
        <p:spPr>
          <a:xfrm>
            <a:off x="182880" y="2159954"/>
            <a:ext cx="1166211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1200" indent="270510" algn="just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tabLst>
                <a:tab pos="766445" algn="l"/>
                <a:tab pos="572897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Метод «сверху вниз» (иначе: метод нисходящей точки) ориентирован на оценку состояния национальной экономики и идет от изучения макроэкономической ситуации, постепенно переходя к анализу показателей микроуровня. Из возможного объема мировых инвестиций шаг за шагом исключаются определенные сегменты, которые не согласовываются с предпочтениями аналитика.</a:t>
            </a:r>
          </a:p>
          <a:p>
            <a:pPr marL="711200" indent="270510" algn="just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tabLst>
                <a:tab pos="766445" algn="l"/>
                <a:tab pos="5728970" algn="l"/>
              </a:tabLst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11200" indent="270510" algn="just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tabLst>
                <a:tab pos="766445" algn="l"/>
                <a:tab pos="5728970" algn="l"/>
              </a:tabLs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11200" indent="270510" algn="just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tabLst>
                <a:tab pos="766445" algn="l"/>
                <a:tab pos="572897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Метод «снизу вверх», известный также как «сортировка акций», в отличие от нисходящего подхода начинает анализ с детального изучения компаний. Определяется круг анализируемых компаний, затем они постепенно отфильтровываются с целью выявления тех из них, которые соответствуют требованиям макроуровня.</a:t>
            </a:r>
          </a:p>
        </p:txBody>
      </p:sp>
    </p:spTree>
    <p:extLst>
      <p:ext uri="{BB962C8B-B14F-4D97-AF65-F5344CB8AC3E}">
        <p14:creationId xmlns:p14="http://schemas.microsoft.com/office/powerpoint/2010/main" val="2572090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699D59A-F4AC-6146-0770-9270B0B0FEB4}"/>
              </a:ext>
            </a:extLst>
          </p:cNvPr>
          <p:cNvSpPr txBox="1"/>
          <p:nvPr/>
        </p:nvSpPr>
        <p:spPr>
          <a:xfrm>
            <a:off x="-337625" y="332329"/>
            <a:ext cx="1225296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1200" indent="270510" algn="just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tabLst>
                <a:tab pos="450215" algn="l"/>
                <a:tab pos="572897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1.Макроэкономический анализ – это анализ общего экономического состояния как результата экономических, политических, сезонных и целого ряда случайных факторов. В основу оценки макро- экономического состояния страны положен анализ экономических индикаторов. </a:t>
            </a:r>
          </a:p>
          <a:p>
            <a:pPr marL="711200" indent="270510" algn="just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tabLst>
                <a:tab pos="450215" algn="l"/>
                <a:tab pos="5728970" algn="l"/>
              </a:tabLst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11200" indent="270510" algn="just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tabLst>
                <a:tab pos="450215" algn="l"/>
                <a:tab pos="572897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2.Микроэкономический (отраслевой) анализ. Анализ и изучение отдельных отраслей осуществляется по следующим направлениям:</a:t>
            </a:r>
          </a:p>
          <a:p>
            <a:pPr marL="711200" indent="270510" algn="just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tabLst>
                <a:tab pos="450215" algn="l"/>
                <a:tab pos="572897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а) анализ экономических показателей развития отрасли; </a:t>
            </a:r>
          </a:p>
          <a:p>
            <a:pPr marL="711200" indent="270510" algn="just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tabLst>
                <a:tab pos="450215" algn="l"/>
                <a:tab pos="572897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б) изучение стадии жизненного цикла.</a:t>
            </a:r>
          </a:p>
          <a:p>
            <a:pPr marL="711200" indent="270510" algn="just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tabLst>
                <a:tab pos="450215" algn="l"/>
                <a:tab pos="5728970" algn="l"/>
              </a:tabLst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11200" indent="270510" algn="just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tabLst>
                <a:tab pos="450215" algn="l"/>
                <a:tab pos="572897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3.Корпоративный анализ. Оценивая состояние любого предприятия, приходится анализировать огромное количество различных критериев, от структурных до общеэкономических.</a:t>
            </a:r>
          </a:p>
        </p:txBody>
      </p:sp>
    </p:spTree>
    <p:extLst>
      <p:ext uri="{BB962C8B-B14F-4D97-AF65-F5344CB8AC3E}">
        <p14:creationId xmlns:p14="http://schemas.microsoft.com/office/powerpoint/2010/main" val="2100839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F638D16-E05A-0D09-E329-66D8A7FDD930}"/>
              </a:ext>
            </a:extLst>
          </p:cNvPr>
          <p:cNvSpPr txBox="1"/>
          <p:nvPr/>
        </p:nvSpPr>
        <p:spPr>
          <a:xfrm>
            <a:off x="305972" y="445701"/>
            <a:ext cx="111029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4305" marR="304800" indent="270510" algn="just">
              <a:spcBef>
                <a:spcPts val="465"/>
              </a:spcBef>
              <a:spcAft>
                <a:spcPts val="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Таблица</a:t>
            </a:r>
            <a:r>
              <a:rPr lang="ru-RU" sz="180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54305" marR="304165" algn="just">
              <a:spcBef>
                <a:spcPts val="10"/>
              </a:spcBef>
              <a:spcAft>
                <a:spcPts val="15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Сравнительная</a:t>
            </a:r>
            <a:r>
              <a:rPr lang="ru-RU" sz="18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характеристика</a:t>
            </a:r>
            <a:r>
              <a:rPr lang="ru-RU" sz="180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видов</a:t>
            </a:r>
            <a:r>
              <a:rPr lang="ru-RU" sz="180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инвестиционного</a:t>
            </a:r>
            <a:r>
              <a:rPr lang="ru-RU" sz="1800" spc="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анализа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AE4B6AC5-0C37-94A9-2A2C-75B48A8168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98779"/>
              </p:ext>
            </p:extLst>
          </p:nvPr>
        </p:nvGraphicFramePr>
        <p:xfrm>
          <a:off x="644769" y="1092033"/>
          <a:ext cx="10902462" cy="48307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064300">
                  <a:extLst>
                    <a:ext uri="{9D8B030D-6E8A-4147-A177-3AD203B41FA5}">
                      <a16:colId xmlns:a16="http://schemas.microsoft.com/office/drawing/2014/main" val="2991116367"/>
                    </a:ext>
                  </a:extLst>
                </a:gridCol>
                <a:gridCol w="3429484">
                  <a:extLst>
                    <a:ext uri="{9D8B030D-6E8A-4147-A177-3AD203B41FA5}">
                      <a16:colId xmlns:a16="http://schemas.microsoft.com/office/drawing/2014/main" val="12883750"/>
                    </a:ext>
                  </a:extLst>
                </a:gridCol>
                <a:gridCol w="4408678">
                  <a:extLst>
                    <a:ext uri="{9D8B030D-6E8A-4147-A177-3AD203B41FA5}">
                      <a16:colId xmlns:a16="http://schemas.microsoft.com/office/drawing/2014/main" val="2597307542"/>
                    </a:ext>
                  </a:extLst>
                </a:gridCol>
              </a:tblGrid>
              <a:tr h="52741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spc="-5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</a:t>
                      </a:r>
                      <a:r>
                        <a:rPr lang="en-US" sz="1200" spc="-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</a:t>
                      </a:r>
                      <a:r>
                        <a:rPr lang="en-US" sz="1200" spc="-4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сравнения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Фундаментальный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Технический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7345469"/>
                  </a:ext>
                </a:extLst>
              </a:tr>
              <a:tr h="70509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Сходства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Главная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−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дать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рекомендации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том,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когда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</a:t>
                      </a:r>
                      <a:r>
                        <a:rPr lang="ru-RU" sz="1200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сообразно</a:t>
                      </a:r>
                      <a:r>
                        <a:rPr lang="ru-RU" sz="1200" spc="-5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купить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и/или</a:t>
                      </a:r>
                      <a:r>
                        <a:rPr lang="ru-RU" sz="1200" spc="-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продать</a:t>
                      </a:r>
                      <a:r>
                        <a:rPr lang="ru-RU" sz="1200" spc="-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ценную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бумагу,</a:t>
                      </a:r>
                      <a:r>
                        <a:rPr lang="ru-RU" sz="1200" spc="-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</a:t>
                      </a:r>
                      <a:r>
                        <a:rPr lang="ru-RU" sz="1200" spc="-2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сить</a:t>
                      </a:r>
                      <a:r>
                        <a:rPr lang="ru-RU" sz="1200" spc="-1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вероятность</a:t>
                      </a:r>
                      <a:r>
                        <a:rPr lang="ru-RU" sz="1200" spc="-1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прибыльных</a:t>
                      </a:r>
                      <a:r>
                        <a:rPr lang="ru-RU" sz="1200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сделок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3152170"/>
                  </a:ext>
                </a:extLst>
              </a:tr>
              <a:tr h="413331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Отличия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537481"/>
                  </a:ext>
                </a:extLst>
              </a:tr>
              <a:tr h="70625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spc="-1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Справедливая</a:t>
                      </a:r>
                      <a:r>
                        <a:rPr lang="en-US" sz="1200" spc="-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spc="-5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r>
                        <a:rPr lang="en-US" sz="1200" spc="-2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компании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Зависит</a:t>
                      </a:r>
                      <a:r>
                        <a:rPr lang="ru-RU" sz="1200" spc="-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1200" spc="-5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реальной</a:t>
                      </a:r>
                      <a:r>
                        <a:rPr lang="ru-RU" sz="1200" spc="-5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стои-</a:t>
                      </a:r>
                      <a:r>
                        <a:rPr lang="ru-RU" sz="1200" spc="-2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spc="-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мости</a:t>
                      </a:r>
                      <a:r>
                        <a:rPr lang="ru-RU" sz="1200" spc="-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компании</a:t>
                      </a:r>
                      <a:r>
                        <a:rPr lang="ru-RU" sz="1200" spc="-5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1200" spc="-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бизнеса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200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Справедливой</a:t>
                      </a:r>
                      <a:r>
                        <a:rPr lang="ru-RU" sz="1200" spc="-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ценой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является</a:t>
                      </a:r>
                      <a:r>
                        <a:rPr lang="ru-RU" sz="1200" spc="-3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текущая</a:t>
                      </a:r>
                      <a:r>
                        <a:rPr lang="ru-RU" sz="1200" spc="-3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рыночная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3596886"/>
                  </a:ext>
                </a:extLst>
              </a:tr>
              <a:tr h="117863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Анализируют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Фундаментальную</a:t>
                      </a:r>
                      <a:r>
                        <a:rPr lang="ru-RU" sz="1200" spc="1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инфор-</a:t>
                      </a:r>
                      <a:r>
                        <a:rPr lang="ru-RU" sz="1200" spc="-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мацию (состояние эконо-</a:t>
                      </a:r>
                      <a:r>
                        <a:rPr lang="ru-RU" sz="1200" spc="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spc="-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мики, </a:t>
                      </a: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отрасли. компании)</a:t>
                      </a:r>
                      <a:r>
                        <a:rPr lang="ru-RU" sz="1200" spc="-21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spc="-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Изучают</a:t>
                      </a:r>
                      <a:r>
                        <a:rPr lang="ru-RU" sz="1200" spc="-5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spc="-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причину</a:t>
                      </a:r>
                      <a:r>
                        <a:rPr lang="ru-RU" sz="1200" spc="-3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измене-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  <a:r>
                        <a:rPr lang="en-US" sz="1200" spc="-3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Динамику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акции</a:t>
                      </a:r>
                      <a:r>
                        <a:rPr lang="ru-RU" sz="1200" spc="-4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200" spc="-2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прошлом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200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Изучают</a:t>
                      </a:r>
                      <a:r>
                        <a:rPr lang="ru-RU" sz="1200" spc="-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последствия</a:t>
                      </a:r>
                      <a:r>
                        <a:rPr lang="ru-RU" sz="1200" spc="-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действия тех или иных причин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979595"/>
                  </a:ext>
                </a:extLst>
              </a:tr>
              <a:tr h="7003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</a:t>
                      </a:r>
                      <a:r>
                        <a:rPr lang="en-US" sz="1200" spc="1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200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Определить справедливую</a:t>
                      </a:r>
                      <a:r>
                        <a:rPr lang="ru-RU" sz="1200" spc="-2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цену ценной бумаги , вы-</a:t>
                      </a:r>
                      <a:r>
                        <a:rPr lang="ru-RU" sz="1200" spc="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явить</a:t>
                      </a:r>
                      <a:r>
                        <a:rPr lang="ru-RU" sz="1200" spc="-3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недооцененные</a:t>
                      </a:r>
                      <a:r>
                        <a:rPr lang="ru-RU" sz="1200" spc="-3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1200" spc="-3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пе-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spc="-5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реоцененные</a:t>
                      </a:r>
                      <a:r>
                        <a:rPr lang="en-US" sz="1200" spc="-4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200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Определить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тенденцию</a:t>
                      </a:r>
                      <a:r>
                        <a:rPr lang="ru-RU" sz="1200" spc="-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200" spc="-21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дальнейшем изменении</a:t>
                      </a:r>
                      <a:r>
                        <a:rPr lang="ru-RU" sz="1200" spc="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1550257"/>
                  </a:ext>
                </a:extLst>
              </a:tr>
              <a:tr h="24770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200" spc="-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Влияние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фактора</a:t>
                      </a:r>
                      <a:r>
                        <a:rPr lang="ru-RU" sz="1200" spc="-4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«психо-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логия</a:t>
                      </a:r>
                      <a:r>
                        <a:rPr lang="ru-RU" sz="1200" spc="-5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поведения</a:t>
                      </a:r>
                      <a:r>
                        <a:rPr lang="ru-RU" sz="1200" spc="-5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людей»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lang="en-US" sz="1200" spc="-45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учитывает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spc="-5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Является</a:t>
                      </a:r>
                      <a:r>
                        <a:rPr lang="en-US" sz="1200" spc="-5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основным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8157555"/>
                  </a:ext>
                </a:extLst>
              </a:tr>
              <a:tr h="23387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Вид</a:t>
                      </a:r>
                      <a:r>
                        <a:rPr lang="en-US" sz="1200" spc="-5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стратегии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долгосрочная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краткосрочная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165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7231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3FEA49-22EF-4498-A8F7-A8EF1A41CD3E}"/>
              </a:ext>
            </a:extLst>
          </p:cNvPr>
          <p:cNvSpPr txBox="1"/>
          <p:nvPr/>
        </p:nvSpPr>
        <p:spPr>
          <a:xfrm>
            <a:off x="840544" y="469482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основных ценных бумаг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0E625-2B79-DED0-EA5D-E9AD36644856}"/>
              </a:ext>
            </a:extLst>
          </p:cNvPr>
          <p:cNvSpPr txBox="1"/>
          <p:nvPr/>
        </p:nvSpPr>
        <p:spPr>
          <a:xfrm>
            <a:off x="-126608" y="955663"/>
            <a:ext cx="1219668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1200" indent="270510" algn="just">
              <a:spcBef>
                <a:spcPts val="5"/>
              </a:spcBef>
              <a:tabLst>
                <a:tab pos="990600" algn="l"/>
                <a:tab pos="572897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Вексель — ордерная ценная бумага, удостоверяющая ничем не обусловленное обязательство векселедателя (простой вексель) либо иного указанного в векселе плательщика (переводный вексель) выплатить по наступлении предусмотренного векселем срока обозначенную в нем денежную сумму владельцу векселя (векселедержателю).</a:t>
            </a:r>
          </a:p>
          <a:p>
            <a:pPr marL="711200" indent="270510" algn="just">
              <a:spcBef>
                <a:spcPts val="5"/>
              </a:spcBef>
              <a:tabLst>
                <a:tab pos="990600" algn="l"/>
                <a:tab pos="5728970" algn="l"/>
              </a:tabLst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11200" indent="270510" algn="just">
              <a:spcBef>
                <a:spcPts val="5"/>
              </a:spcBef>
              <a:tabLst>
                <a:tab pos="990600" algn="l"/>
                <a:tab pos="572897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Чек — представляет собой денежный документ установленной законом формы, содержащий приказ владельца счета, выписавшего чек, о выплате владельцу чека обозначенной в нем суммы денег.</a:t>
            </a:r>
          </a:p>
          <a:p>
            <a:pPr marL="711200" indent="270510" algn="just">
              <a:spcBef>
                <a:spcPts val="5"/>
              </a:spcBef>
              <a:tabLst>
                <a:tab pos="990600" algn="l"/>
                <a:tab pos="5728970" algn="l"/>
              </a:tabLst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11200" indent="270510" algn="just">
              <a:spcBef>
                <a:spcPts val="5"/>
              </a:spcBef>
              <a:tabLst>
                <a:tab pos="990600" algn="l"/>
                <a:tab pos="572897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Депозитный сертификат — письменное свидетельство кредитного учреждения (банка-эмитента) о депонировании денежных средств, удостоверяющее право владельца на получение по истечении установленного срока суммы депозита и процентов по нему.</a:t>
            </a:r>
          </a:p>
          <a:p>
            <a:pPr marL="711200" indent="270510" algn="just">
              <a:spcBef>
                <a:spcPts val="5"/>
              </a:spcBef>
              <a:tabLst>
                <a:tab pos="990600" algn="l"/>
                <a:tab pos="5728970" algn="l"/>
              </a:tabLst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11200" indent="270510" algn="just">
              <a:spcBef>
                <a:spcPts val="5"/>
              </a:spcBef>
              <a:tabLst>
                <a:tab pos="990600" algn="l"/>
                <a:tab pos="572897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Сберегательный сертификат банка — имеет тот же механизм действия, что и депозитный сертификат, но предназначен для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физи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ческих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лиц.</a:t>
            </a:r>
          </a:p>
          <a:p>
            <a:pPr marL="711200" indent="270510" algn="just">
              <a:spcBef>
                <a:spcPts val="5"/>
              </a:spcBef>
              <a:tabLst>
                <a:tab pos="990600" algn="l"/>
                <a:tab pos="5728970" algn="l"/>
              </a:tabLst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11200" indent="270510" algn="just">
              <a:spcBef>
                <a:spcPts val="5"/>
              </a:spcBef>
              <a:tabLst>
                <a:tab pos="990600" algn="l"/>
                <a:tab pos="572897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Коносамент —выдается перевозчиком груза отправителю по-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сле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приема груза и удостоверяет факт заключения договора между ними.</a:t>
            </a:r>
          </a:p>
        </p:txBody>
      </p:sp>
    </p:spTree>
    <p:extLst>
      <p:ext uri="{BB962C8B-B14F-4D97-AF65-F5344CB8AC3E}">
        <p14:creationId xmlns:p14="http://schemas.microsoft.com/office/powerpoint/2010/main" val="2868957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556574A-4F08-6B90-48BF-F9E3D44207D6}"/>
              </a:ext>
            </a:extLst>
          </p:cNvPr>
          <p:cNvSpPr txBox="1"/>
          <p:nvPr/>
        </p:nvSpPr>
        <p:spPr>
          <a:xfrm>
            <a:off x="1434905" y="950447"/>
            <a:ext cx="8918917" cy="4303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92885" algn="l">
              <a:lnSpc>
                <a:spcPts val="1265"/>
              </a:lnSpc>
            </a:pPr>
            <a:r>
              <a:rPr lang="ru-RU" sz="1400" b="1" i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Вопросы</a:t>
            </a:r>
            <a:r>
              <a:rPr lang="ru-RU" sz="1400" b="1" i="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b="1" i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</a:t>
            </a:r>
            <a:r>
              <a:rPr lang="ru-RU" sz="1400" b="1" i="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b="1" i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самоконтроля</a:t>
            </a:r>
            <a:endParaRPr lang="ru-RU" sz="11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492885" algn="l">
              <a:lnSpc>
                <a:spcPts val="1265"/>
              </a:lnSpc>
            </a:pPr>
            <a:r>
              <a:rPr lang="ru-RU" sz="1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1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buSzPts val="1400"/>
              <a:buFont typeface="Times New Roman" panose="02020603050405020304" pitchFamily="18" charset="0"/>
              <a:buAutoNum type="arabicPeriod"/>
              <a:tabLst>
                <a:tab pos="60642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такое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инвестиционный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анализ?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spcBef>
                <a:spcPts val="10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60642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Какова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главная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фундаментального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анализа?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spcBef>
                <a:spcPts val="20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60642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чем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заключается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сущность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технического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анализа?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spcBef>
                <a:spcPts val="10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60642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чем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отличие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фундаментального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технического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анализа?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spcBef>
                <a:spcPts val="15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60642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принципы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технического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анализа.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spcBef>
                <a:spcPts val="15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60642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</a:t>
            </a:r>
            <a:r>
              <a:rPr lang="ru-RU" sz="14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такое</a:t>
            </a:r>
            <a:r>
              <a:rPr lang="ru-RU" sz="14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финансовый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инструмент?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spcBef>
                <a:spcPts val="10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60642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Какие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ценные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бумаги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относятся</a:t>
            </a:r>
            <a:r>
              <a:rPr lang="ru-RU" sz="14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капитальным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финансовым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активам?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spcBef>
                <a:spcPts val="15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60642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Чем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отличаются</a:t>
            </a:r>
            <a:r>
              <a:rPr lang="ru-RU" sz="14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термины</a:t>
            </a:r>
            <a:r>
              <a:rPr lang="ru-RU" sz="14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«цена»</a:t>
            </a:r>
            <a:r>
              <a:rPr lang="ru-RU" sz="14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4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«стоимость» финансового</a:t>
            </a:r>
            <a:r>
              <a:rPr lang="ru-RU" sz="14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актива?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spcBef>
                <a:spcPts val="15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60642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виды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доходности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облигаций.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304165" lvl="1" indent="-285750" algn="just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60642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</a:t>
            </a:r>
            <a:r>
              <a:rPr lang="ru-RU" sz="1400" spc="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основной</a:t>
            </a:r>
            <a:r>
              <a:rPr lang="ru-RU" sz="1400" spc="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</a:t>
            </a:r>
            <a:r>
              <a:rPr lang="ru-RU" sz="1400" spc="1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построения</a:t>
            </a:r>
            <a:r>
              <a:rPr lang="ru-RU" sz="1400" spc="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модели</a:t>
            </a:r>
            <a:r>
              <a:rPr lang="ru-RU" sz="1400" spc="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оценки</a:t>
            </a:r>
            <a:r>
              <a:rPr lang="ru-RU" sz="1400" spc="1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капитальных</a:t>
            </a:r>
            <a:r>
              <a:rPr lang="ru-RU" sz="1400" spc="-2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финансовых активов</a:t>
            </a:r>
            <a:r>
              <a:rPr lang="ru-RU" sz="14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(САРМ).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5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60642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</a:t>
            </a:r>
            <a:r>
              <a:rPr lang="ru-RU" sz="1400" spc="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означает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β-коэффициент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компании?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10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60642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такое</a:t>
            </a:r>
            <a:r>
              <a:rPr lang="ru-RU" sz="14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фьючерс?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15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60642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Какие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позиции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может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занять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инвестор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ru-RU" sz="1400" spc="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рынке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фьючерсов?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15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60642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виды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опционов.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spcBef>
                <a:spcPts val="15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60642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Какие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позиции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инвестор</a:t>
            </a:r>
            <a:r>
              <a:rPr lang="ru-RU" sz="14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может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занять</a:t>
            </a:r>
            <a:r>
              <a:rPr lang="ru-RU" sz="14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ru-RU" sz="14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рынке</a:t>
            </a:r>
            <a:r>
              <a:rPr lang="ru-RU" sz="14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опционов?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303530" lvl="1" indent="-285750" algn="just">
              <a:lnSpc>
                <a:spcPct val="100000"/>
              </a:lnSpc>
              <a:spcBef>
                <a:spcPts val="15"/>
              </a:spcBef>
              <a:spcAft>
                <a:spcPts val="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606425" algn="l"/>
              </a:tabLst>
            </a:pP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Каким образом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инвестор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может застраховать себя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 неблагоприятно</a:t>
            </a:r>
            <a:r>
              <a:rPr lang="ru-RU" sz="1400" spc="-2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 изменения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цены с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помощью фьючерсов</a:t>
            </a:r>
            <a:r>
              <a:rPr lang="ru-RU" sz="14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опционов?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046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7CAAFB-465F-FD2A-4F77-4A2DCFA1F8C4}"/>
              </a:ext>
            </a:extLst>
          </p:cNvPr>
          <p:cNvSpPr txBox="1"/>
          <p:nvPr/>
        </p:nvSpPr>
        <p:spPr>
          <a:xfrm>
            <a:off x="0" y="196948"/>
            <a:ext cx="12192000" cy="5899051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tabLst>
                <a:tab pos="270510" algn="l"/>
              </a:tabLst>
            </a:pPr>
            <a:r>
              <a:rPr lang="ru-RU" sz="16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литературы:</a:t>
            </a:r>
            <a:endParaRPr lang="ru-RU" sz="16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литература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	 Патрушева, Елена Григорьевна. Инвестиционный менеджмент : учебное пособие/ Е. Г. Патрушева ;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Яросл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гос. ун-т им. П. Г. Демидова. — Ярославль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ЯрГУ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2017. — 120 с. 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Основы инвестирования : учеб. пособие / Д. Г.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Тусмаганбетова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Эпиграф, 2016. - 150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Управление инновационными проектами : учеб. пособие / А.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Алшынбай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Э. Б.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Оразгалиева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Туголбаева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Лантар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Трейд, 2020. - 172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	Крутиков В.К., Якунина М.В., Дорожкина Т.В., Трутнева Н.Ю Инвестиционный менеджмент: теория и практика. Учебно-методическое пособие. Калуга: ИП Стрельцов И.А. (Изд-во «Эйдос»). </a:t>
            </a:r>
            <a:r>
              <a:rPr lang="ru-RU" sz="1600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2021. – 290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 Инвестиции : учебник / О. В. Борисова, Н. И. Малых, Л. 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Овешникова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М.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2020 - . - ISBN 978-5-584-01719-9. - Текст : непосредственный. Т.2 : Инвестиционный менеджмент / Финансовый ун-т при Правительстве РФ. - М.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2020. - 309 с. </a:t>
            </a:r>
          </a:p>
          <a:p>
            <a:pPr algn="ctr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Дополнительная литература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Финансовый менеджмент : учеб. пособие / Казахский нац. ун-т им. аль-Фараби ; сост.: С.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Осербайулы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[и др.]. - Второе изд.,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испр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и доп.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Қазақ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ун-ті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2019. - 259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Финансовый менеджмент : учеб. пособие для студентов вузов / Н.В.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Ювица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Эверо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2014. - 244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Анализ и прогнозирование инвестиционных проектов : учеб. пособие / А.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Байдильдина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; Казах. нац. ун-т им. аль-Фараби.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Қаз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ун-ті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2015. - 262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 Инвестиционные проекты: от моделирования до реализации : учеб. пособие / Д. А.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Калдияров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В. Ю. Дашкова, О. 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Лемещенко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New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book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2018. - 327 с.</a:t>
            </a:r>
          </a:p>
        </p:txBody>
      </p:sp>
    </p:spTree>
    <p:extLst>
      <p:ext uri="{BB962C8B-B14F-4D97-AF65-F5344CB8AC3E}">
        <p14:creationId xmlns:p14="http://schemas.microsoft.com/office/powerpoint/2010/main" val="1100042321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27</TotalTime>
  <Words>1116</Words>
  <Application>Microsoft Office PowerPoint</Application>
  <PresentationFormat>Широкоэкранный</PresentationFormat>
  <Paragraphs>99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Gill Sans MT</vt:lpstr>
      <vt:lpstr>Times New Roman</vt:lpstr>
      <vt:lpstr>Галерея</vt:lpstr>
      <vt:lpstr>Презентация PowerPoint</vt:lpstr>
      <vt:lpstr>План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Boss</dc:creator>
  <cp:lastModifiedBy>Boss</cp:lastModifiedBy>
  <cp:revision>4</cp:revision>
  <dcterms:created xsi:type="dcterms:W3CDTF">2024-06-08T08:56:05Z</dcterms:created>
  <dcterms:modified xsi:type="dcterms:W3CDTF">2024-06-08T17:26:52Z</dcterms:modified>
</cp:coreProperties>
</file>