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431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22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2441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349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7282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072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780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384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519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91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783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62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848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079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18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045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36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30D29A4-635B-E4FC-803D-E805269A936E}"/>
              </a:ext>
            </a:extLst>
          </p:cNvPr>
          <p:cNvSpPr txBox="1">
            <a:spLocks/>
          </p:cNvSpPr>
          <p:nvPr/>
        </p:nvSpPr>
        <p:spPr>
          <a:xfrm>
            <a:off x="2426292" y="135708"/>
            <a:ext cx="8686800" cy="10969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:a16="http://schemas.microsoft.com/office/drawing/2014/main" id="{71BF26C5-1048-30D6-AE5B-E6396EA46C72}"/>
              </a:ext>
            </a:extLst>
          </p:cNvPr>
          <p:cNvSpPr txBox="1">
            <a:spLocks/>
          </p:cNvSpPr>
          <p:nvPr/>
        </p:nvSpPr>
        <p:spPr>
          <a:xfrm>
            <a:off x="1921027" y="1385349"/>
            <a:ext cx="9612923" cy="498731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Инвестиционный менеджмент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Тема 6. Формирование и оценка инвестиционного портфеля предприятия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Образовательные  программы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                                                   6В04101 – Менеджмент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308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B5172A-E884-F630-5A25-8B7D92B0EE0F}"/>
              </a:ext>
            </a:extLst>
          </p:cNvPr>
          <p:cNvSpPr txBox="1"/>
          <p:nvPr/>
        </p:nvSpPr>
        <p:spPr>
          <a:xfrm>
            <a:off x="2894428" y="539820"/>
            <a:ext cx="6098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ctr"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E9C09-9E3A-4222-DDE9-248D2F6B9EBD}"/>
              </a:ext>
            </a:extLst>
          </p:cNvPr>
          <p:cNvSpPr txBox="1"/>
          <p:nvPr/>
        </p:nvSpPr>
        <p:spPr>
          <a:xfrm>
            <a:off x="931398" y="1235907"/>
            <a:ext cx="10329204" cy="1528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</a:t>
            </a: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и последовательность формирования инвестиционного портфеля</a:t>
            </a:r>
          </a:p>
          <a:p>
            <a:pPr indent="28829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Особенности формирования и оценки портфеля реальных инвестиционных проектов</a:t>
            </a:r>
          </a:p>
          <a:p>
            <a:pPr indent="28829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Особенности формирования и оценки портфеля ценных бумаг</a:t>
            </a:r>
          </a:p>
        </p:txBody>
      </p:sp>
    </p:spTree>
    <p:extLst>
      <p:ext uri="{BB962C8B-B14F-4D97-AF65-F5344CB8AC3E}">
        <p14:creationId xmlns:p14="http://schemas.microsoft.com/office/powerpoint/2010/main" val="4125244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12D356-FE5D-129E-F649-B38658117586}"/>
              </a:ext>
            </a:extLst>
          </p:cNvPr>
          <p:cNvSpPr txBox="1"/>
          <p:nvPr/>
        </p:nvSpPr>
        <p:spPr>
          <a:xfrm>
            <a:off x="474783" y="395964"/>
            <a:ext cx="115530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Инвестиционный портфель - целенаправленно сформированная совокупность объектов реального и финансового инвестирования, предназначенных для осуществления инвестиционной деятельности в среднесрочном периоде в соответствии с разработанной инвестиционной стратегией предприятия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B8CFF9-7A35-D64D-EA1A-4C5ED959A357}"/>
              </a:ext>
            </a:extLst>
          </p:cNvPr>
          <p:cNvSpPr txBox="1"/>
          <p:nvPr/>
        </p:nvSpPr>
        <p:spPr>
          <a:xfrm>
            <a:off x="263767" y="1428262"/>
            <a:ext cx="98509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числу основных могут быть отнесены следующие цели: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FD5E9C-5279-44B8-2845-DEF49DDFA339}"/>
              </a:ext>
            </a:extLst>
          </p:cNvPr>
          <p:cNvSpPr txBox="1"/>
          <p:nvPr/>
        </p:nvSpPr>
        <p:spPr>
          <a:xfrm>
            <a:off x="152984" y="1906562"/>
            <a:ext cx="117482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Обеспечение высоких темпов роста капитала. Реализация этой цели позволяет обеспечить эффективную деятельность предприятия в долгосрочной перспективе.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4F6E1B-B28C-77FA-F691-BB7980F783FF}"/>
              </a:ext>
            </a:extLst>
          </p:cNvPr>
          <p:cNvSpPr txBox="1"/>
          <p:nvPr/>
        </p:nvSpPr>
        <p:spPr>
          <a:xfrm>
            <a:off x="439028" y="2661861"/>
            <a:ext cx="113139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	Обеспечение высоких темпов роста дохода. Так как осуществление инвестиционной деятельности требует мобилизации значительных финансовых ресурсов, в том числе заемных, при формировании инвестиционного портфеля следует обеспечить включение в него проектов с высокой текущей доходностью, обеспечивающих поддержание постоянной платежеспособности предприятия.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3F7635-56F1-2120-AD2A-542B78C3F4EB}"/>
              </a:ext>
            </a:extLst>
          </p:cNvPr>
          <p:cNvSpPr txBox="1"/>
          <p:nvPr/>
        </p:nvSpPr>
        <p:spPr>
          <a:xfrm>
            <a:off x="439028" y="3922309"/>
            <a:ext cx="113139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	Обеспечение минимизации инвестиционных рисков. Отдельные инвестиционные проекты, особенно обеспечивающие высокие темпы роста дохода, могут иметь высокий уровень рисков, однако в рамках инвестиционного портфеля в целом этот уровень должен минимизироваться в разрезе отдельных направлений инвестиционной деятельности. 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37859C-A2AD-AE22-D467-DBC06E283F7C}"/>
              </a:ext>
            </a:extLst>
          </p:cNvPr>
          <p:cNvSpPr txBox="1"/>
          <p:nvPr/>
        </p:nvSpPr>
        <p:spPr>
          <a:xfrm>
            <a:off x="474782" y="5122638"/>
            <a:ext cx="11131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	Обеспечение достаточной ликвидности инвестиционного портфеля. В целях достижения эффективной управляемости инвестиционным портфелем, обеспечения возможностей быстрого реинвестирования капитала в более выгодные проекты определенная часть портфеля инвестиций должна носить высоколиквидный характер.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60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806BA0-B567-975F-1C92-1AF1EA734DCD}"/>
              </a:ext>
            </a:extLst>
          </p:cNvPr>
          <p:cNvSpPr txBox="1"/>
          <p:nvPr/>
        </p:nvSpPr>
        <p:spPr>
          <a:xfrm>
            <a:off x="981220" y="218441"/>
            <a:ext cx="87114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принципы формирования инвестиционного портфеля: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206FCA-4803-8A37-C0A4-5C4B856B0B4F}"/>
              </a:ext>
            </a:extLst>
          </p:cNvPr>
          <p:cNvSpPr txBox="1"/>
          <p:nvPr/>
        </p:nvSpPr>
        <p:spPr>
          <a:xfrm>
            <a:off x="192844" y="813638"/>
            <a:ext cx="118063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	Принцип обеспечения реализации инвестиционной стратегии определяет соответствующую корреляцию целей инвестиционной стратегии компании с целями формирования инвестиционного портфеля. 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B0626A-ADBF-5D5F-4A16-EF9446E3FC76}"/>
              </a:ext>
            </a:extLst>
          </p:cNvPr>
          <p:cNvSpPr txBox="1"/>
          <p:nvPr/>
        </p:nvSpPr>
        <p:spPr>
          <a:xfrm>
            <a:off x="192843" y="1459969"/>
            <a:ext cx="1180631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	Принцип обеспечения соответствия портфеля инвестиционным ресурсам определяет увязку общей капиталоемкости отбираемых в портфель объектов с объемом инвестиционных ресурсов, сформированных с учетом обеспечения финансовой устойчивости и оптимизированной структуры их источников.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170291-521E-6658-0089-693049610A1F}"/>
              </a:ext>
            </a:extLst>
          </p:cNvPr>
          <p:cNvSpPr txBox="1"/>
          <p:nvPr/>
        </p:nvSpPr>
        <p:spPr>
          <a:xfrm>
            <a:off x="0" y="2383299"/>
            <a:ext cx="119991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оптимизации соотношения доходности и риска определяет пропорции между этими показателями, исходя из конкретных приоритетных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целей формирования инвестиционного портфеля.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8EF9E6-5080-FB21-90F4-9865BBE2992B}"/>
              </a:ext>
            </a:extLst>
          </p:cNvPr>
          <p:cNvSpPr txBox="1"/>
          <p:nvPr/>
        </p:nvSpPr>
        <p:spPr>
          <a:xfrm>
            <a:off x="-1" y="3029630"/>
            <a:ext cx="119991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Принцип обеспечения управляемости портфелем определяет ограниченность отбираемых инвестиционных проектов возможностям их реализации в рамках кадрового потенциала предприятия и соответственно отбираемых пакетов финансового инвестирования возможностям систематически отслеживать их курс и оперативно осуществлять необходимое реинвестирование средств.</a:t>
            </a:r>
          </a:p>
        </p:txBody>
      </p:sp>
    </p:spTree>
    <p:extLst>
      <p:ext uri="{BB962C8B-B14F-4D97-AF65-F5344CB8AC3E}">
        <p14:creationId xmlns:p14="http://schemas.microsoft.com/office/powerpoint/2010/main" val="1940157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919202-8652-1D6F-0854-3D339F1AA5F2}"/>
              </a:ext>
            </a:extLst>
          </p:cNvPr>
          <p:cNvSpPr txBox="1"/>
          <p:nvPr/>
        </p:nvSpPr>
        <p:spPr>
          <a:xfrm>
            <a:off x="1206304" y="401321"/>
            <a:ext cx="103995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роцесс формирования портфеля реальных инвестиционных проектов проходит следующие этапы: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E82478-11A2-720E-8375-94CFE4B86FB8}"/>
              </a:ext>
            </a:extLst>
          </p:cNvPr>
          <p:cNvSpPr txBox="1"/>
          <p:nvPr/>
        </p:nvSpPr>
        <p:spPr>
          <a:xfrm>
            <a:off x="488851" y="970560"/>
            <a:ext cx="114179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	Поиск вариантов реальных инвестиционных проектов для возможной их реализации осуществляется предприятием вне зависимости от наличия свободных инвестиционных ресурсов, состояния инвестиционного рынка и других факторов. 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F4BE4B-247E-0D68-895F-180EB88C0281}"/>
              </a:ext>
            </a:extLst>
          </p:cNvPr>
          <p:cNvSpPr txBox="1"/>
          <p:nvPr/>
        </p:nvSpPr>
        <p:spPr>
          <a:xfrm>
            <a:off x="175843" y="1928729"/>
            <a:ext cx="117274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Рассмотрение и оценка бизнес-планов отдельных инвестиционных проектов преследует цель подготовить необходимую информационную базу для тщательной последующей экспертизы отдельных качественных их характеристик.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C1E1C1-828B-F6E7-ED83-5C73ABAAFBB3}"/>
              </a:ext>
            </a:extLst>
          </p:cNvPr>
          <p:cNvSpPr txBox="1"/>
          <p:nvPr/>
        </p:nvSpPr>
        <p:spPr>
          <a:xfrm>
            <a:off x="488851" y="2852059"/>
            <a:ext cx="114179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	Первичный отбор инвестиционных проектов для более углубленного последующего их анализа осуществляется по определенной системе показателей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A6C52A-87C6-0023-F79D-22F488C1B608}"/>
              </a:ext>
            </a:extLst>
          </p:cNvPr>
          <p:cNvSpPr txBox="1"/>
          <p:nvPr/>
        </p:nvSpPr>
        <p:spPr>
          <a:xfrm>
            <a:off x="488850" y="3498390"/>
            <a:ext cx="114144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4.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Экспертиза отобранных инвестиционных проектов по критерию эффективности (доходности). В процессе экспертизы проверяется реальность приведенных в бизнес-плане основных показателей, связанных с объемом инвестиционных ресурсов, графиком инвестиционного потока и прогнозируемой суммой денежного потока на стадии эксплуатации (продажи) объекта. 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32C8AE-D050-D2D8-4283-2B37FC9007AA}"/>
              </a:ext>
            </a:extLst>
          </p:cNvPr>
          <p:cNvSpPr txBox="1"/>
          <p:nvPr/>
        </p:nvSpPr>
        <p:spPr>
          <a:xfrm>
            <a:off x="485330" y="4606386"/>
            <a:ext cx="114215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5.	Экспертиза отобранных инвестиционных проектов по критерию риска осуществляется в той же последовательности, что и по критерию эффективности. 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3D7C3C-A112-C496-A9E3-6E148662569A}"/>
              </a:ext>
            </a:extLst>
          </p:cNvPr>
          <p:cNvSpPr txBox="1"/>
          <p:nvPr/>
        </p:nvSpPr>
        <p:spPr>
          <a:xfrm>
            <a:off x="485329" y="5206550"/>
            <a:ext cx="114215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6.	Экспертиза отобранных инвестиционных проектов по критерию ликвидности осуществляется на основе показателя периода инвестирования до начала эксплуатации объекта. 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71BB94-CDA3-F8B2-A005-A5990508E9D2}"/>
              </a:ext>
            </a:extLst>
          </p:cNvPr>
          <p:cNvSpPr txBox="1"/>
          <p:nvPr/>
        </p:nvSpPr>
        <p:spPr>
          <a:xfrm>
            <a:off x="485328" y="5806715"/>
            <a:ext cx="114144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7.	Окончательный отбор инвестиционных проектов в формируемый портфель с учетом оптимизации и обеспечения необходимой диверсификации инвестиционной деятельности осуществляется с учетом взаимосвязи всех рассмотренных ранее критериев.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271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D54BB0-242E-4E77-D59D-A1259024F814}"/>
              </a:ext>
            </a:extLst>
          </p:cNvPr>
          <p:cNvSpPr txBox="1"/>
          <p:nvPr/>
        </p:nvSpPr>
        <p:spPr>
          <a:xfrm>
            <a:off x="446648" y="218441"/>
            <a:ext cx="107793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процессе типизации инвестиционных портфелей три основных их типа: 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2E9A07-4980-A435-31BD-6BF77ECA5236}"/>
              </a:ext>
            </a:extLst>
          </p:cNvPr>
          <p:cNvSpPr txBox="1"/>
          <p:nvPr/>
        </p:nvSpPr>
        <p:spPr>
          <a:xfrm>
            <a:off x="-17587" y="1082337"/>
            <a:ext cx="1170783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Портфель роста формируется в основном за счет объектов инвестирования, обеспечивающих достижение высоких темпов - роста капитала (при сопутствующих им высоких уровнях риска).</a:t>
            </a:r>
          </a:p>
          <a:p>
            <a:pPr indent="288290" algn="just">
              <a:spcAft>
                <a:spcPts val="800"/>
              </a:spcAft>
            </a:pPr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8829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Портфель дохода формируется в основном за счет объектов инвестирования, обеспечивающих достижение высоких темпов роста дохода (по которым также уровень риска высок).</a:t>
            </a:r>
          </a:p>
          <a:p>
            <a:pPr algn="just"/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Консервативный портфель формируется в основном за счет объектов инвестирования со средним (а иногда и минимальным) значением уровней риска (соответственно темпы роста дохода и капитала по таким объектам инвестирования значительно ниже).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26422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074B46-7521-F8BC-2B1E-CCDCC1AEC53F}"/>
              </a:ext>
            </a:extLst>
          </p:cNvPr>
          <p:cNvSpPr txBox="1"/>
          <p:nvPr/>
        </p:nvSpPr>
        <p:spPr>
          <a:xfrm>
            <a:off x="109023" y="409884"/>
            <a:ext cx="11735974" cy="466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портфеля ценных бумаг также осуществляется после того, как конкретизированы цели инвестиционной стратегии, определены приоритетные цели формирования инвестиционного портфеля и оптимизированы пропорции инвестиционных ресурсов в разрезе отдельных  видов портфелей. </a:t>
            </a:r>
          </a:p>
          <a:p>
            <a:pPr indent="28829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же как и оценка текущей стоимости и доходности отдельных фондовых инструментов, формирование портфеля ценных бумаг осуществляется последовательно в разрезе двух их видов: </a:t>
            </a:r>
          </a:p>
          <a:p>
            <a:pPr indent="288290" algn="just">
              <a:spcAft>
                <a:spcPts val="800"/>
              </a:spcAft>
            </a:pP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spcAft>
                <a:spcPts val="800"/>
              </a:spcAft>
              <a:buAutoNum type="arabicParenR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акций и инвестиционных сертификатов; </a:t>
            </a:r>
          </a:p>
          <a:p>
            <a:pPr marL="457200" indent="-457200" algn="just">
              <a:spcAft>
                <a:spcPts val="800"/>
              </a:spcAft>
              <a:buAutoNum type="arabicParenR"/>
            </a:pP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облигаций и сберегательных сертификатов.</a:t>
            </a:r>
          </a:p>
        </p:txBody>
      </p:sp>
    </p:spTree>
    <p:extLst>
      <p:ext uri="{BB962C8B-B14F-4D97-AF65-F5344CB8AC3E}">
        <p14:creationId xmlns:p14="http://schemas.microsoft.com/office/powerpoint/2010/main" val="3743325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2271DD0-867E-AFB3-1B15-E4364DD97E83}"/>
              </a:ext>
            </a:extLst>
          </p:cNvPr>
          <p:cNvSpPr txBox="1"/>
          <p:nvPr/>
        </p:nvSpPr>
        <p:spPr>
          <a:xfrm>
            <a:off x="548640" y="585613"/>
            <a:ext cx="10227212" cy="2236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ctr">
              <a:spcAft>
                <a:spcPts val="800"/>
              </a:spcAft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самооценки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8829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Дайте определение инвестиционному портфелю?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основные цели формирования инвестиционного портфеля?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Определите основные принципы формирования инвестиционного портфеля?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Определите этапы процесса формирования портфеля реальных инвестиционных проектов?</a:t>
            </a: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Дайте характеристику типам инвестиционного портфеля?</a:t>
            </a:r>
          </a:p>
        </p:txBody>
      </p:sp>
    </p:spTree>
    <p:extLst>
      <p:ext uri="{BB962C8B-B14F-4D97-AF65-F5344CB8AC3E}">
        <p14:creationId xmlns:p14="http://schemas.microsoft.com/office/powerpoint/2010/main" val="423479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057A76-9B65-DB2B-00B5-A4B0748D1929}"/>
              </a:ext>
            </a:extLst>
          </p:cNvPr>
          <p:cNvSpPr txBox="1"/>
          <p:nvPr/>
        </p:nvSpPr>
        <p:spPr>
          <a:xfrm>
            <a:off x="0" y="196948"/>
            <a:ext cx="12192000" cy="589905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литературы:</a:t>
            </a:r>
            <a:endParaRPr lang="ru-RU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	 Патрушева, Елена Григорьевна. Инвестиционный менеджмент : учебное пособие/ Е. Г. Патрушева ;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ун-т им. П. Г. Демидова. — Ярославль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ЯрГУ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2017. — 120 с. 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Основы инвестирования : учеб. пособие / Д. Г.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Тусмаганбетова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- 150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Управление инновационными проектами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Алшынбай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Э. Б.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Оразгалиева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Туголбаева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Лантар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Трейд, 2020. - 172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	Крутиков В.К., Якунина М.В., Дорожкина Т.В., Трутнева Н.Ю Инвестиционный менеджмент: теория и практика. Учебно-методическое пособие. Калуга: ИП Стрельцов И.А. (Изд-во «Эйдос»). </a:t>
            </a:r>
            <a:r>
              <a:rPr lang="ru-RU" sz="16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2021. – 290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 Инвестиции : учебник / О. В. Борисова, Н. И. Малых, Л.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Овешникова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2020 - . - ISBN 978-5-584-01719-9. - Текст : непосредственный. Т.2 : Инвестиционный менеджмент / Финансовый ун-т при Правительстве РФ.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 - 309 с. </a:t>
            </a:r>
          </a:p>
          <a:p>
            <a:pPr algn="ctr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Финансовый менеджмент : учеб. пособие / Казахский нац. ун-т им. аль-Фараби ; сост.: С.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Осербайулы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др.]. - Второе изд.,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доп.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Қазақ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2019. - 259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Финансовый менеджмент : учеб. пособие для студентов вузов / Н.В.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Ювица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2014. - 244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Анализ и прогнозирование инвестиционных проектов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Байдильдина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Казах. нац. ун-т им. аль-Фараби.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2015. - 262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Инвестиционные проекты: от моделирования до реализации : учеб. пособие / Д. А.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Калдияров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 Ю. Дашкова, О.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Лемещенко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New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2018. - 327 с.</a:t>
            </a:r>
          </a:p>
        </p:txBody>
      </p:sp>
    </p:spTree>
    <p:extLst>
      <p:ext uri="{BB962C8B-B14F-4D97-AF65-F5344CB8AC3E}">
        <p14:creationId xmlns:p14="http://schemas.microsoft.com/office/powerpoint/2010/main" val="234397611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</TotalTime>
  <Words>1185</Words>
  <Application>Microsoft Office PowerPoint</Application>
  <PresentationFormat>Широкоэкранный</PresentationFormat>
  <Paragraphs>68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Boss</dc:creator>
  <cp:lastModifiedBy>Boss</cp:lastModifiedBy>
  <cp:revision>7</cp:revision>
  <dcterms:created xsi:type="dcterms:W3CDTF">2024-06-08T13:26:33Z</dcterms:created>
  <dcterms:modified xsi:type="dcterms:W3CDTF">2024-06-08T17:26:49Z</dcterms:modified>
</cp:coreProperties>
</file>