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6051EB-AADC-4018-92E5-11E609B74C79}" type="datetimeFigureOut">
              <a:rPr lang="ru-RU" smtClean="0"/>
              <a:t>08.06.2024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81AA21-EFAF-4424-A982-87DECF76B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228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81AA21-EFAF-4424-A982-87DECF76BAB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404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5874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6345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6507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0753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7557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7097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6458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5084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181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0489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2072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6/8/2024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2689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6390046-05FE-5A07-BFC2-F93575E71C9B}"/>
              </a:ext>
            </a:extLst>
          </p:cNvPr>
          <p:cNvSpPr txBox="1">
            <a:spLocks/>
          </p:cNvSpPr>
          <p:nvPr/>
        </p:nvSpPr>
        <p:spPr>
          <a:xfrm>
            <a:off x="2426292" y="135708"/>
            <a:ext cx="8686800" cy="109696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Министерство науки и ВЫСШЕГО образования Республики Казахстан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Карагандинский университет имени Е.А.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>
            <a:extLst>
              <a:ext uri="{FF2B5EF4-FFF2-40B4-BE49-F238E27FC236}">
                <a16:creationId xmlns:a16="http://schemas.microsoft.com/office/drawing/2014/main" id="{E258509D-8613-9C3A-F354-FD698A93A377}"/>
              </a:ext>
            </a:extLst>
          </p:cNvPr>
          <p:cNvSpPr txBox="1">
            <a:spLocks/>
          </p:cNvSpPr>
          <p:nvPr/>
        </p:nvSpPr>
        <p:spPr>
          <a:xfrm>
            <a:off x="1921027" y="1385349"/>
            <a:ext cx="9612923" cy="4987316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sm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580000" scaled="0"/>
                  <a:tileRect/>
                </a:gra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44450" dist="12700" dir="13860000" algn="tl" rotWithShape="0">
                    <a:srgbClr val="000000">
                      <a:alpha val="20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/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sz="5900" b="1" dirty="0">
                <a:latin typeface="Times New Roman" pitchFamily="18" charset="0"/>
                <a:cs typeface="Times New Roman" pitchFamily="18" charset="0"/>
              </a:rPr>
              <a:t>Инвестиционный менеджмент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sz="4400" i="1" dirty="0">
                <a:latin typeface="Times New Roman" pitchFamily="18" charset="0"/>
                <a:cs typeface="Times New Roman" pitchFamily="18" charset="0"/>
              </a:rPr>
              <a:t>Тема 4. Менеджмент реальных инвестиций</a:t>
            </a:r>
          </a:p>
          <a:p>
            <a:pPr algn="ctr">
              <a:buFont typeface="Arial"/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Образовательные  программы</a:t>
            </a:r>
          </a:p>
          <a:p>
            <a:pPr algn="ctr">
              <a:buFont typeface="Arial"/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		         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6B04102-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Государственное и местное управление </a:t>
            </a:r>
          </a:p>
          <a:p>
            <a:pPr>
              <a:buFont typeface="Arial"/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                                                        6В04101 – Менеджмент</a:t>
            </a:r>
          </a:p>
          <a:p>
            <a:pPr>
              <a:buFont typeface="Arial"/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Автор: к.э.н., профессор кафедры «Менеджмент»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Дарибеков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С.С.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Вид занятия: лекция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/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5889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4CAF909-8185-A455-6654-6F35CF0389AD}"/>
              </a:ext>
            </a:extLst>
          </p:cNvPr>
          <p:cNvSpPr txBox="1"/>
          <p:nvPr/>
        </p:nvSpPr>
        <p:spPr>
          <a:xfrm>
            <a:off x="604911" y="843677"/>
            <a:ext cx="11113477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270510" algn="just"/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Денежный поток без учета финансирования можно представить в виде формулы:</a:t>
            </a:r>
          </a:p>
          <a:p>
            <a:pPr marL="457200" indent="270510" algn="just"/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457200" indent="270510" algn="just"/>
            <a:r>
              <a:rPr lang="ru-RU" sz="28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CFд</a:t>
            </a: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28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CFtод</a:t>
            </a: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C</a:t>
            </a:r>
            <a:r>
              <a:rPr lang="en-US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ru-RU" sz="28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tид</a:t>
            </a:r>
            <a:r>
              <a:rPr lang="ru-RU" sz="28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270510" algn="just"/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457200" indent="270510" algn="just"/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 </a:t>
            </a:r>
            <a:r>
              <a:rPr lang="ru-RU" sz="28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CFд</a:t>
            </a: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денежный поток без учета финансирования;</a:t>
            </a:r>
          </a:p>
          <a:p>
            <a:pPr marL="457200" indent="270510" algn="just"/>
            <a:r>
              <a:rPr lang="ru-RU" sz="28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CFtод</a:t>
            </a: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денежный поток от операционной деятельности, т.е. основной деятельности предприятия;</a:t>
            </a:r>
          </a:p>
          <a:p>
            <a:pPr marL="457200" indent="270510" algn="just">
              <a:spcAft>
                <a:spcPts val="800"/>
              </a:spcAft>
            </a:pPr>
            <a:r>
              <a:rPr lang="ru-RU" sz="28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CFtид</a:t>
            </a: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денежный поток от инвестиционной деятельности, т.е. деятельности, связанной с капитальными вложениями, приобретением активов;</a:t>
            </a:r>
          </a:p>
        </p:txBody>
      </p:sp>
    </p:spTree>
    <p:extLst>
      <p:ext uri="{BB962C8B-B14F-4D97-AF65-F5344CB8AC3E}">
        <p14:creationId xmlns:p14="http://schemas.microsoft.com/office/powerpoint/2010/main" val="7027245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CB9FFF9-85D8-4B3F-7B3F-A0951FBAA30C}"/>
              </a:ext>
            </a:extLst>
          </p:cNvPr>
          <p:cNvSpPr txBox="1"/>
          <p:nvPr/>
        </p:nvSpPr>
        <p:spPr>
          <a:xfrm>
            <a:off x="309490" y="1009583"/>
            <a:ext cx="1086025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270510" algn="just"/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Полный денежный поток можно рассчитать по формуле:</a:t>
            </a:r>
          </a:p>
          <a:p>
            <a:pPr marL="457200" indent="270510" algn="just"/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457200" indent="270510" algn="just"/>
            <a:r>
              <a:rPr lang="ru-RU" sz="28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CFп</a:t>
            </a: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28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CFд</a:t>
            </a: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</a:t>
            </a:r>
            <a:r>
              <a:rPr lang="ru-RU" sz="28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CFtфд</a:t>
            </a: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или</a:t>
            </a:r>
          </a:p>
          <a:p>
            <a:pPr marL="457200" indent="270510" algn="just"/>
            <a:r>
              <a:rPr lang="ru-RU" sz="28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CFп</a:t>
            </a: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28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CFtод</a:t>
            </a: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</a:t>
            </a:r>
            <a:r>
              <a:rPr lang="ru-RU" sz="28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CFtид</a:t>
            </a: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</a:t>
            </a:r>
            <a:r>
              <a:rPr lang="ru-RU" sz="28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CFtфд</a:t>
            </a:r>
            <a:r>
              <a:rPr lang="ru-RU" sz="28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270510" algn="just"/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457200" indent="270510" algn="just"/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 </a:t>
            </a:r>
            <a:r>
              <a:rPr lang="ru-RU" sz="28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CFп</a:t>
            </a: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полный денежный поток;</a:t>
            </a:r>
          </a:p>
          <a:p>
            <a:pPr marL="457200" indent="270510" algn="just">
              <a:spcAft>
                <a:spcPts val="800"/>
              </a:spcAft>
            </a:pPr>
            <a:r>
              <a:rPr lang="ru-RU" sz="28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CFtфд</a:t>
            </a: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денежный поток от финансовой деятельности, т. е. деятельности, связанной с финансированием инвестиционного проекта.</a:t>
            </a:r>
          </a:p>
        </p:txBody>
      </p:sp>
    </p:spTree>
    <p:extLst>
      <p:ext uri="{BB962C8B-B14F-4D97-AF65-F5344CB8AC3E}">
        <p14:creationId xmlns:p14="http://schemas.microsoft.com/office/powerpoint/2010/main" val="35006336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3D9EBD7-76E9-362F-B04C-50302C932D35}"/>
              </a:ext>
            </a:extLst>
          </p:cNvPr>
          <p:cNvSpPr txBox="1"/>
          <p:nvPr/>
        </p:nvSpPr>
        <p:spPr>
          <a:xfrm>
            <a:off x="422030" y="289679"/>
            <a:ext cx="10677379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Эффективность инвестиционного проекта принято оценивать с помощью следующих показателей:</a:t>
            </a:r>
          </a:p>
          <a:p>
            <a:r>
              <a:rPr lang="ru-RU" dirty="0"/>
              <a:t>1. Коэффициент эффективности инвестиций (иначе простая норма доходности) – ARR может быть определен по формуле:</a:t>
            </a:r>
          </a:p>
          <a:p>
            <a:endParaRPr lang="ru-RU" dirty="0"/>
          </a:p>
          <a:p>
            <a:endParaRPr lang="ru-RU" dirty="0"/>
          </a:p>
          <a:p>
            <a:r>
              <a:rPr lang="ru-RU" b="1" i="0" dirty="0">
                <a:solidFill>
                  <a:srgbClr val="444444"/>
                </a:solidFill>
                <a:effectLst/>
                <a:highlight>
                  <a:srgbClr val="FFFFFF"/>
                </a:highlight>
                <a:latin typeface="PT Sans" panose="020F0502020204030204" pitchFamily="34" charset="-52"/>
              </a:rPr>
              <a:t>ARR</a:t>
            </a:r>
            <a:r>
              <a:rPr lang="ru-RU" b="0" i="0" dirty="0">
                <a:solidFill>
                  <a:srgbClr val="444444"/>
                </a:solidFill>
                <a:effectLst/>
                <a:highlight>
                  <a:srgbClr val="FFFFFF"/>
                </a:highlight>
                <a:latin typeface="PT Sans" panose="020F0502020204030204" pitchFamily="34" charset="-52"/>
              </a:rPr>
              <a:t>=</a:t>
            </a:r>
            <a:r>
              <a:rPr lang="ru-RU" b="0" i="0" dirty="0">
                <a:solidFill>
                  <a:srgbClr val="44444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</a:t>
            </a:r>
            <a:r>
              <a:rPr lang="ru-RU" b="0" i="0" dirty="0">
                <a:solidFill>
                  <a:srgbClr val="444444"/>
                </a:solidFill>
                <a:effectLst/>
                <a:highlight>
                  <a:srgbClr val="FFFFFF"/>
                </a:highlight>
                <a:latin typeface="PT Sans" panose="020F0502020204030204" pitchFamily="34" charset="-52"/>
              </a:rPr>
              <a:t> чистая прибыль/сумма первоначальных инвестиций.</a:t>
            </a:r>
            <a:endParaRPr lang="ru-RU" dirty="0"/>
          </a:p>
          <a:p>
            <a:endParaRPr lang="ru-RU" dirty="0"/>
          </a:p>
          <a:p>
            <a:r>
              <a:rPr lang="ru-RU" dirty="0"/>
              <a:t>где ЧП – среднегодовая чистая прибыль (за вычетом налогов и процентов);</a:t>
            </a:r>
          </a:p>
          <a:p>
            <a:r>
              <a:rPr lang="ru-RU" dirty="0"/>
              <a:t>I – сумма инвестиций;</a:t>
            </a:r>
          </a:p>
          <a:p>
            <a:r>
              <a:rPr lang="ru-RU" dirty="0"/>
              <a:t>RV – ликвидационная стоимость имущества, приобретенного за счет инвестиций.</a:t>
            </a:r>
          </a:p>
          <a:p>
            <a:r>
              <a:rPr lang="ru-RU" dirty="0"/>
              <a:t>ARR принято сравнивать с рентабельностью активов действующей организации и ставкой процента, который компания уплачивает по заемным средствам.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9216F6-3635-C59D-3C22-44DB3EFA9F20}"/>
              </a:ext>
            </a:extLst>
          </p:cNvPr>
          <p:cNvSpPr txBox="1"/>
          <p:nvPr/>
        </p:nvSpPr>
        <p:spPr>
          <a:xfrm>
            <a:off x="422030" y="3982998"/>
            <a:ext cx="113479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spcAft>
                <a:spcPts val="800"/>
              </a:spcAf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Чистая современная стоимость проекта (чистый приведенный эффект) – NPV.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716D4CAA-B234-900B-40AB-C5814144AD1F}"/>
              </a:ext>
            </a:extLst>
          </p:cNvPr>
          <p:cNvCxnSpPr/>
          <p:nvPr/>
        </p:nvCxnSpPr>
        <p:spPr>
          <a:xfrm flipV="1">
            <a:off x="2755949" y="8106565"/>
            <a:ext cx="377825" cy="120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C6D195A8-6CC1-0BD7-E9E7-4559C6C3EC18}"/>
              </a:ext>
            </a:extLst>
          </p:cNvPr>
          <p:cNvCxnSpPr/>
          <p:nvPr/>
        </p:nvCxnSpPr>
        <p:spPr>
          <a:xfrm>
            <a:off x="3231564" y="8105930"/>
            <a:ext cx="1828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6">
            <a:extLst>
              <a:ext uri="{FF2B5EF4-FFF2-40B4-BE49-F238E27FC236}">
                <a16:creationId xmlns:a16="http://schemas.microsoft.com/office/drawing/2014/main" id="{2550B9AA-8143-BEA4-C3BE-D0E7B84D53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114" y="461597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9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</a:t>
            </a:r>
            <a:r>
              <a:rPr kumimoji="0" lang="en-US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CF</a:t>
            </a:r>
            <a:r>
              <a:rPr kumimoji="0" lang="en-US" altLang="ru-RU" sz="1400" b="0" i="0" u="none" strike="noStrike" cap="none" normalizeH="0" baseline="-3000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endParaRPr kumimoji="0" lang="ru-RU" altLang="ru-RU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id="{3F602EC1-2F9A-CD23-8BE2-2DDD0C1880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114" y="4673061"/>
            <a:ext cx="2379177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9875" eaLnBrk="0" fontAlgn="base" hangingPunct="0">
              <a:spcBef>
                <a:spcPct val="0"/>
              </a:spcBef>
              <a:spcAft>
                <a:spcPct val="0"/>
              </a:spcAft>
              <a:tabLst>
                <a:tab pos="1450975" algn="l"/>
                <a:tab pos="1828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450975" algn="l"/>
                <a:tab pos="1828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450975" algn="l"/>
                <a:tab pos="1828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450975" algn="l"/>
                <a:tab pos="1828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450975" algn="l"/>
                <a:tab pos="1828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450975" algn="l"/>
                <a:tab pos="1828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450975" algn="l"/>
                <a:tab pos="1828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450975" algn="l"/>
                <a:tab pos="1828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450975" algn="l"/>
                <a:tab pos="1828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50975" algn="l"/>
                <a:tab pos="1828800" algn="l"/>
              </a:tabLst>
            </a:pPr>
            <a:r>
              <a:rPr kumimoji="0" lang="en-US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NPV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∑ 	 	      </a:t>
            </a:r>
            <a:r>
              <a:rPr kumimoji="0" lang="en-US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endParaRPr kumimoji="0" lang="ru-RU" alt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50975" algn="l"/>
                <a:tab pos="1828800" algn="l"/>
              </a:tabLst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(1+</a:t>
            </a:r>
            <a:r>
              <a:rPr kumimoji="0" lang="en-US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kumimoji="0" lang="en-US" altLang="ru-RU" sz="1000" b="0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endParaRPr kumimoji="0" lang="ru-RU" alt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50975" algn="l"/>
                <a:tab pos="1828800" algn="l"/>
              </a:tabLst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9D0191B6-3881-555A-D52D-E8035523B28C}"/>
              </a:ext>
            </a:extLst>
          </p:cNvPr>
          <p:cNvCxnSpPr/>
          <p:nvPr/>
        </p:nvCxnSpPr>
        <p:spPr>
          <a:xfrm>
            <a:off x="1744394" y="4811151"/>
            <a:ext cx="5064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5E62FE6D-8FB5-5591-5F08-D4CEAC8D4D47}"/>
              </a:ext>
            </a:extLst>
          </p:cNvPr>
          <p:cNvCxnSpPr/>
          <p:nvPr/>
        </p:nvCxnSpPr>
        <p:spPr>
          <a:xfrm>
            <a:off x="2489982" y="4811151"/>
            <a:ext cx="26596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023B95F5-6F1B-81FB-83F6-70277250CFB4}"/>
              </a:ext>
            </a:extLst>
          </p:cNvPr>
          <p:cNvSpPr txBox="1"/>
          <p:nvPr/>
        </p:nvSpPr>
        <p:spPr>
          <a:xfrm>
            <a:off x="192941" y="5325289"/>
            <a:ext cx="9148005" cy="748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 – номер года получения средств с момента инвестирования;</a:t>
            </a:r>
          </a:p>
          <a:p>
            <a:pPr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 – ставка дисконтирования.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6627264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D797F1A-1AB8-1921-69CC-D37736D6315E}"/>
              </a:ext>
            </a:extLst>
          </p:cNvPr>
          <p:cNvSpPr txBox="1"/>
          <p:nvPr/>
        </p:nvSpPr>
        <p:spPr>
          <a:xfrm>
            <a:off x="207498" y="0"/>
            <a:ext cx="117500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Индекс рентабельности (прибыльности, доходности) инвестиций – 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PI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Индекс рентабельности является относительным показателем и характеризует уровень доходов на единицу затрат.</a:t>
            </a:r>
            <a:endParaRPr lang="ru-RU" dirty="0"/>
          </a:p>
        </p:txBody>
      </p:sp>
      <p:pic>
        <p:nvPicPr>
          <p:cNvPr id="3077" name="Picture 5" descr="формула">
            <a:extLst>
              <a:ext uri="{FF2B5EF4-FFF2-40B4-BE49-F238E27FC236}">
                <a16:creationId xmlns:a16="http://schemas.microsoft.com/office/drawing/2014/main" id="{B69E1656-337D-E765-ACE8-C40A67345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570" y="1070537"/>
            <a:ext cx="2303658" cy="856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B09E742-37E4-65C6-DF30-57F82A6B93F5}"/>
              </a:ext>
            </a:extLst>
          </p:cNvPr>
          <p:cNvSpPr txBox="1"/>
          <p:nvPr/>
        </p:nvSpPr>
        <p:spPr>
          <a:xfrm>
            <a:off x="527465" y="2352152"/>
            <a:ext cx="8630602" cy="92333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-apple-system"/>
              </a:rPr>
              <a:t>PI – индекс доходности инвестиций; 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-apple-system"/>
              </a:rPr>
              <a:t>NPV – сумма чистого дисконтированного дохода (с учетом ставки налога на прибыль); </a:t>
            </a:r>
          </a:p>
          <a:p>
            <a:r>
              <a:rPr lang="ru-RU" b="0" i="0" dirty="0">
                <a:solidFill>
                  <a:srgbClr val="000000"/>
                </a:solidFill>
                <a:effectLst/>
                <a:latin typeface="-apple-system"/>
              </a:rPr>
              <a:t>CI – величина вложенного капитала. </a:t>
            </a:r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15DBDD9-8C7C-B767-DFA6-4B21BFED1C5E}"/>
              </a:ext>
            </a:extLst>
          </p:cNvPr>
          <p:cNvSpPr txBox="1"/>
          <p:nvPr/>
        </p:nvSpPr>
        <p:spPr>
          <a:xfrm>
            <a:off x="-116060" y="3582519"/>
            <a:ext cx="1207359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270510" algn="just"/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Условия применения критерия 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PI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457200" indent="270510" algn="just"/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если Р1&gt; 1, то 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NPV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положителен и проект следует принять; </a:t>
            </a:r>
          </a:p>
          <a:p>
            <a:pPr marL="457200" indent="270510" algn="just"/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если Р1&lt; 1, то проект отвергается;</a:t>
            </a:r>
          </a:p>
          <a:p>
            <a:pPr marL="457200" indent="270510" algn="just"/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если 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PI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1, то проект считается ни прибыльным, ни убыточным.</a:t>
            </a:r>
          </a:p>
          <a:p>
            <a:pPr marL="457200"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Критерий 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PI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удобно использовать при сравнении альтернативных проектов, имеющих примерно одинаковые значения 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NPV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 разные объемы инвестиций.</a:t>
            </a:r>
          </a:p>
        </p:txBody>
      </p:sp>
    </p:spTree>
    <p:extLst>
      <p:ext uri="{BB962C8B-B14F-4D97-AF65-F5344CB8AC3E}">
        <p14:creationId xmlns:p14="http://schemas.microsoft.com/office/powerpoint/2010/main" val="5177275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58D7C10-E48E-DFC9-FEE2-B0E291BFD3C0}"/>
              </a:ext>
            </a:extLst>
          </p:cNvPr>
          <p:cNvSpPr txBox="1"/>
          <p:nvPr/>
        </p:nvSpPr>
        <p:spPr>
          <a:xfrm>
            <a:off x="249701" y="395963"/>
            <a:ext cx="1179224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Срок окупаемости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</a:p>
          <a:p>
            <a:endParaRPr lang="ru-RU" i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Срок окупаемости – это продолжительность периода времени от момента начала реализации проекта до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наиболее раннего момента времени в расчетном периоде, после которого текущий чистый доход становится и в дальнейшем остается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неотрицательным (момент окупаемости). </a:t>
            </a:r>
            <a:endParaRPr lang="ru-RU" dirty="0"/>
          </a:p>
        </p:txBody>
      </p:sp>
      <p:pic>
        <p:nvPicPr>
          <p:cNvPr id="4098" name="Picture 2" descr="Как рассчитать окупаемость бизнеса">
            <a:extLst>
              <a:ext uri="{FF2B5EF4-FFF2-40B4-BE49-F238E27FC236}">
                <a16:creationId xmlns:a16="http://schemas.microsoft.com/office/drawing/2014/main" id="{24107F46-6EC4-800C-B772-BF9C9AB1C7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487" y="2279626"/>
            <a:ext cx="4125864" cy="147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3C2D3E-63A4-36BF-904B-8B9C40FD1788}"/>
              </a:ext>
            </a:extLst>
          </p:cNvPr>
          <p:cNvSpPr txBox="1"/>
          <p:nvPr/>
        </p:nvSpPr>
        <p:spPr>
          <a:xfrm>
            <a:off x="249701" y="4163289"/>
            <a:ext cx="116797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4305" indent="270510" algn="just">
              <a:lnSpc>
                <a:spcPct val="100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Показатель</a:t>
            </a:r>
            <a:r>
              <a:rPr lang="ru-RU" sz="1800" spc="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срока</a:t>
            </a:r>
            <a:r>
              <a:rPr lang="ru-RU" sz="1800" spc="1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окупаемости</a:t>
            </a:r>
            <a:r>
              <a:rPr lang="ru-RU" sz="1800" spc="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позволяет</a:t>
            </a:r>
            <a:r>
              <a:rPr lang="ru-RU" sz="1800" spc="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оценить</a:t>
            </a:r>
            <a:r>
              <a:rPr lang="ru-RU" sz="1800" spc="1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ликвидность</a:t>
            </a:r>
            <a:r>
              <a:rPr lang="ru-RU" sz="1800" spc="-2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риск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проекта.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Считается,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чем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больше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период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окупаемости,</a:t>
            </a:r>
            <a:r>
              <a:rPr lang="ru-RU" sz="1800" spc="2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тем</a:t>
            </a:r>
            <a:r>
              <a:rPr lang="ru-RU" sz="1800" spc="-2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риск проекта выше. Предельная величина срока окупаемости устанавливается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руководством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предприятия,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инвестором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или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кредит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en-US" sz="1800" spc="-2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ром. Считается целесообразным, условие о том, что срок окупаемости без учета дисконтирования не должен превышать срока действия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кредитного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договора.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7256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4D70D81-3C88-9C84-6F8E-B6498854E312}"/>
              </a:ext>
            </a:extLst>
          </p:cNvPr>
          <p:cNvSpPr txBox="1"/>
          <p:nvPr/>
        </p:nvSpPr>
        <p:spPr>
          <a:xfrm>
            <a:off x="886265" y="461328"/>
            <a:ext cx="10072467" cy="5101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270510"/>
            <a:r>
              <a:rPr lang="kk-KZ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 для самоконтроля:</a:t>
            </a: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270510"/>
            <a:r>
              <a:rPr lang="kk-KZ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180340" algn="l"/>
                <a:tab pos="630555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ru-RU" sz="1800" kern="1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такое</a:t>
            </a:r>
            <a:r>
              <a:rPr lang="ru-RU" sz="1800" kern="1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инвестиционный</a:t>
            </a:r>
            <a:r>
              <a:rPr lang="ru-RU" sz="1800" kern="1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проект?</a:t>
            </a:r>
          </a:p>
          <a:p>
            <a:pPr marL="342900" lvl="0" indent="-342900">
              <a:spcBef>
                <a:spcPts val="15"/>
              </a:spcBef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180340" algn="l"/>
                <a:tab pos="630555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ru-RU" sz="1800" kern="1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такое</a:t>
            </a:r>
            <a:r>
              <a:rPr lang="ru-RU" sz="1800" kern="1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реальные</a:t>
            </a:r>
            <a:r>
              <a:rPr lang="ru-RU" sz="1800" kern="1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инвестиции?</a:t>
            </a:r>
          </a:p>
          <a:p>
            <a:pPr marL="342900" lvl="0" indent="-342900">
              <a:spcBef>
                <a:spcPts val="15"/>
              </a:spcBef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180340" algn="l"/>
                <a:tab pos="630555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инвестиции</a:t>
            </a:r>
            <a:r>
              <a:rPr lang="ru-RU" sz="1800" kern="100" spc="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относятся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капиталообразующим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342900" lvl="0" indent="-342900">
              <a:spcBef>
                <a:spcPts val="10"/>
              </a:spcBef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180340" algn="l"/>
                <a:tab pos="630555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Назовите</a:t>
            </a:r>
            <a:r>
              <a:rPr lang="ru-RU" sz="1800" kern="1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принципы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оценки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инвестиционных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проектов.</a:t>
            </a:r>
          </a:p>
          <a:p>
            <a:pPr marL="342900" lvl="0" indent="-342900">
              <a:spcBef>
                <a:spcPts val="15"/>
              </a:spcBef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180340" algn="l"/>
                <a:tab pos="630555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ru-RU" sz="1800" kern="1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такое</a:t>
            </a:r>
            <a:r>
              <a:rPr lang="ru-RU" sz="1800" kern="1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коммерческая</a:t>
            </a:r>
            <a:r>
              <a:rPr lang="ru-RU" sz="1800" kern="1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норма</a:t>
            </a:r>
            <a:r>
              <a:rPr lang="ru-RU" sz="1800" kern="1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дисконта?</a:t>
            </a:r>
          </a:p>
          <a:p>
            <a:pPr marL="342900" marR="392430" lvl="0" indent="-342900" algn="just">
              <a:lnSpc>
                <a:spcPct val="100000"/>
              </a:lnSpc>
              <a:spcBef>
                <a:spcPts val="10"/>
              </a:spcBef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180340" algn="l"/>
                <a:tab pos="630555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Назовите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критерии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оценки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эффективности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инвестиционных</a:t>
            </a:r>
            <a:r>
              <a:rPr lang="ru-RU" sz="1800" kern="1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проектов.</a:t>
            </a:r>
          </a:p>
          <a:p>
            <a:pPr marL="342900" marR="442595" lvl="0" indent="-342900">
              <a:lnSpc>
                <a:spcPct val="101000"/>
              </a:lnSpc>
              <a:spcBef>
                <a:spcPts val="5"/>
              </a:spcBef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18034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</a:t>
            </a:r>
            <a:r>
              <a:rPr lang="ru-RU" sz="1800" kern="1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подходы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используются</a:t>
            </a:r>
            <a:r>
              <a:rPr lang="ru-RU" sz="1800" kern="100" spc="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  <a:r>
              <a:rPr lang="ru-RU" sz="1800" kern="1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формировании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r>
              <a:rPr lang="ru-RU" sz="1800" kern="1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капиталовложений?</a:t>
            </a:r>
          </a:p>
          <a:p>
            <a:pPr marL="342900" marR="399415" lvl="0" indent="-342900">
              <a:lnSpc>
                <a:spcPct val="100000"/>
              </a:lnSpc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18034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Назовите</a:t>
            </a:r>
            <a:r>
              <a:rPr lang="ru-RU" sz="1800" kern="100" spc="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основной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принцип</a:t>
            </a:r>
            <a:r>
              <a:rPr lang="ru-RU" sz="1800" kern="100" spc="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оценки</a:t>
            </a:r>
            <a:r>
              <a:rPr lang="ru-RU" sz="1800" kern="100" spc="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проектов</a:t>
            </a:r>
            <a:r>
              <a:rPr lang="ru-RU" sz="1800" kern="100" spc="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800" kern="100" spc="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разными</a:t>
            </a:r>
            <a:r>
              <a:rPr lang="ru-RU" sz="1800" kern="100" spc="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сроками</a:t>
            </a:r>
            <a:r>
              <a:rPr lang="ru-RU" sz="1800" kern="100" spc="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реализации.</a:t>
            </a:r>
          </a:p>
          <a:p>
            <a:pPr marL="342900" lvl="0" indent="-342900"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18034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Назовите</a:t>
            </a:r>
            <a:r>
              <a:rPr lang="ru-RU" sz="1800" kern="1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методы</a:t>
            </a:r>
            <a:r>
              <a:rPr lang="ru-RU" sz="1800" kern="1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анализа</a:t>
            </a:r>
            <a:r>
              <a:rPr lang="ru-RU" sz="1800" kern="1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риска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проектов.</a:t>
            </a:r>
          </a:p>
          <a:p>
            <a:pPr marL="342900" marR="398145" lvl="0" indent="-342900">
              <a:lnSpc>
                <a:spcPct val="100000"/>
              </a:lnSpc>
              <a:spcBef>
                <a:spcPts val="5"/>
              </a:spcBef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18034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Перечислите</a:t>
            </a:r>
            <a:r>
              <a:rPr lang="ru-RU" sz="1800" kern="1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особенности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осуществления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реальных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инвестиций.</a:t>
            </a:r>
          </a:p>
          <a:p>
            <a:pPr marL="342900" lvl="0" indent="-342900">
              <a:spcBef>
                <a:spcPts val="5"/>
              </a:spcBef>
              <a:spcAft>
                <a:spcPts val="800"/>
              </a:spcAft>
              <a:buSzPts val="1400"/>
              <a:buFont typeface="Times New Roman" panose="02020603050405020304" pitchFamily="18" charset="0"/>
              <a:buAutoNum type="arabicPeriod"/>
              <a:tabLst>
                <a:tab pos="180340" algn="l"/>
              </a:tabLs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представляет</a:t>
            </a:r>
            <a:r>
              <a:rPr lang="ru-RU" sz="1800" kern="100" spc="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собой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инновационное</a:t>
            </a:r>
            <a:r>
              <a:rPr lang="ru-RU" sz="1800" kern="1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инвестирование?</a:t>
            </a:r>
          </a:p>
          <a:p>
            <a:pPr marL="457200" indent="270510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2787516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9490C8-05B9-8243-FE1D-3721162E8F31}"/>
              </a:ext>
            </a:extLst>
          </p:cNvPr>
          <p:cNvSpPr txBox="1"/>
          <p:nvPr/>
        </p:nvSpPr>
        <p:spPr>
          <a:xfrm>
            <a:off x="0" y="196948"/>
            <a:ext cx="12192000" cy="5899051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800"/>
              </a:spcAft>
              <a:tabLst>
                <a:tab pos="270510" algn="l"/>
              </a:tabLst>
            </a:pPr>
            <a:r>
              <a:rPr lang="ru-RU" sz="16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Список литературы:</a:t>
            </a:r>
            <a:endParaRPr lang="ru-RU" sz="1600" kern="1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Основная литература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	 Патрушева, Елена Григорьевна. Инвестиционный менеджмент : учебное пособие/ Е. Г. Патрушева ;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Яросл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гос. ун-т им. П. Г. Демидова. — Ярославль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ЯрГУ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2017. — 120 с. 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Основы инвестирования : учеб. пособие / Д. Г.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Тусмаганбетова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Эпиграф, 2016. - 150 с.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Управление инновационными проектами : учеб. пособие / А. М.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Алшынбай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Э. Б.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Оразгалиева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Д. М.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Туголбаева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Лантар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Трейд, 2020. - 172 с.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	Крутиков В.К., Якунина М.В., Дорожкина Т.В., Трутнева Н.Ю Инвестиционный менеджмент: теория и практика. Учебно-методическое пособие. Калуга: ИП Стрельцов И.А. (Изд-во «Эйдос»). </a:t>
            </a:r>
            <a:r>
              <a:rPr lang="ru-RU" sz="1600" kern="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2021. – 290 с.</a:t>
            </a:r>
          </a:p>
          <a:p>
            <a:pPr algn="just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 Инвестиции : учебник / О. В. Борисова, Н. И. Малых, Л. В.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Овешникова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М.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Юрайт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2020 - . - ISBN 978-5-584-01719-9. - Текст : непосредственный. Т.2 : Инвестиционный менеджмент / Финансовый ун-т при Правительстве РФ. - М.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Юрайт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2020. - 309 с. </a:t>
            </a:r>
          </a:p>
          <a:p>
            <a:pPr algn="ctr">
              <a:spcAft>
                <a:spcPts val="800"/>
              </a:spcAft>
              <a:tabLst>
                <a:tab pos="18034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Дополнительная литература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Финансовый менеджмент : учеб. пособие / Казахский нац. ун-т им. аль-Фараби ; сост.: С.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Осербайулы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[и др.]. - Второе изд.,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испр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и доп.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Қазақ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ун-ті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, 2019. - 259 с.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Финансовый менеджмент : учеб. пособие для студентов вузов / Н.В.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Ювица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Эверо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, 2014. - 244 с.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Анализ и прогнозирование инвестиционных проектов : учеб. пособие / А. М.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Байдильдина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; Казах. нац. ун-т им. аль-Фараби. - Алматы :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Қаз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ун-ті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2015. - 262 с.</a:t>
            </a:r>
          </a:p>
          <a:p>
            <a:pPr algn="just">
              <a:spcAft>
                <a:spcPts val="800"/>
              </a:spcAft>
              <a:tabLst>
                <a:tab pos="270510" algn="l"/>
              </a:tabLst>
            </a:pP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 Инвестиционные проекты: от моделирования до реализации : учеб. пособие / Д. А.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Калдияров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В. Ю. Дашкова, О. В.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Лемещенко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New </a:t>
            </a:r>
            <a:r>
              <a:rPr lang="ru-RU" sz="1600" kern="1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book</a:t>
            </a:r>
            <a:r>
              <a:rPr lang="ru-RU" sz="16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2018. - 327 с.</a:t>
            </a:r>
          </a:p>
        </p:txBody>
      </p:sp>
    </p:spTree>
    <p:extLst>
      <p:ext uri="{BB962C8B-B14F-4D97-AF65-F5344CB8AC3E}">
        <p14:creationId xmlns:p14="http://schemas.microsoft.com/office/powerpoint/2010/main" val="2166290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04C0A7-CA60-FD28-42DD-65AA5250FA6E}"/>
              </a:ext>
            </a:extLst>
          </p:cNvPr>
          <p:cNvSpPr txBox="1"/>
          <p:nvPr/>
        </p:nvSpPr>
        <p:spPr>
          <a:xfrm>
            <a:off x="3046828" y="778971"/>
            <a:ext cx="6098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ctr">
              <a:spcAft>
                <a:spcPts val="800"/>
              </a:spcAft>
            </a:pP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062BE5-F82C-8089-2969-0F0A5ECFBBAE}"/>
              </a:ext>
            </a:extLst>
          </p:cNvPr>
          <p:cNvSpPr txBox="1"/>
          <p:nvPr/>
        </p:nvSpPr>
        <p:spPr>
          <a:xfrm>
            <a:off x="548640" y="1672943"/>
            <a:ext cx="10874325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Особенности и формы осуществления реальных инвестиций предприятия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Принципы и этапы оценки инвестиционных проектов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Классификация денежных потоков инвестиционного проекта, методы их расчета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Критерии оценки эффективности инвестиционного проекта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Особенности оценки бездоходных проектов и проектов с разными сроками реализации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Оценка риска инвестиционных проектов</a:t>
            </a:r>
          </a:p>
          <a:p>
            <a:pPr marL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868922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C7822E6-2FBD-2660-E3AC-449769B5EF4A}"/>
              </a:ext>
            </a:extLst>
          </p:cNvPr>
          <p:cNvSpPr txBox="1"/>
          <p:nvPr/>
        </p:nvSpPr>
        <p:spPr>
          <a:xfrm>
            <a:off x="0" y="178415"/>
            <a:ext cx="119997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Осуществление реальных инвестиций характеризуется рядом особенностей, основными из которых являются: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957DC2-F841-BA3E-5FB5-A9F6B1692D73}"/>
              </a:ext>
            </a:extLst>
          </p:cNvPr>
          <p:cNvSpPr txBox="1"/>
          <p:nvPr/>
        </p:nvSpPr>
        <p:spPr>
          <a:xfrm>
            <a:off x="184344" y="564721"/>
            <a:ext cx="118233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1. Реальное инвестирование является главной формой реализации стратегии экономического развития предприятия. Основная цель этого развития обеспечивается осуществлением высокоэффективных реальных инвестиционных проектов, а сам процесс стратегического развития предприятия представляет собой не что иное, как совокупность реализуемых во времени этих инвестиционных проектов.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C73671-2A0F-2DAF-792C-3D27E5F9CEFA}"/>
              </a:ext>
            </a:extLst>
          </p:cNvPr>
          <p:cNvSpPr txBox="1"/>
          <p:nvPr/>
        </p:nvSpPr>
        <p:spPr>
          <a:xfrm>
            <a:off x="184344" y="1765050"/>
            <a:ext cx="118233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2. Реальное инвестирование находится в тесной взаимосвязи с операционной деятельностью предприятия. Задачи увеличения объема производства и реализации продукции, расширения ассортимента производимых изделий и повышения их качества, снижения текущих операционных затрат решаются, как правило, в результате реального инвестирования. 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0B1E91-D7F2-EC23-518B-4DE5BFFB0C4B}"/>
              </a:ext>
            </a:extLst>
          </p:cNvPr>
          <p:cNvSpPr txBox="1"/>
          <p:nvPr/>
        </p:nvSpPr>
        <p:spPr>
          <a:xfrm>
            <a:off x="-295422" y="3014616"/>
            <a:ext cx="1229516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Реальные инвестиции обеспечивают, как правило, более высокий уровень рентабельности в сравнении с финансовыми инвестициями. Эта способность генерировать большую норму прибыли является одним из побудительных мотивов к предпринимательской деятельности в реальном секторе экономики.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D876955-FEB3-D0C7-CF83-5BC42F46F895}"/>
              </a:ext>
            </a:extLst>
          </p:cNvPr>
          <p:cNvSpPr txBox="1"/>
          <p:nvPr/>
        </p:nvSpPr>
        <p:spPr>
          <a:xfrm>
            <a:off x="-295422" y="3963848"/>
            <a:ext cx="122951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270510" algn="just"/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Реализованные реальные инвестиции обеспечивают предприятию устойчивый чистый денежный поток. Этот чистый денежный поток формируется за счет амортизационных отчислений от основных средств и нематериальных активов даже в те периоды, когда эксплуатация реализованных инвестиционных проектов не приносит предприятию прибыль.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027FA94-1F6D-82D6-D185-85303D876F59}"/>
              </a:ext>
            </a:extLst>
          </p:cNvPr>
          <p:cNvSpPr txBox="1"/>
          <p:nvPr/>
        </p:nvSpPr>
        <p:spPr>
          <a:xfrm>
            <a:off x="0" y="5187512"/>
            <a:ext cx="1199974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5. Реальные инвестиции подвержены высокому уровню риска морального старения. Этот риск сопровождает инвестиционную деятельность как на стадии реализации реальных инвестиционных проектов, так и на стадии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постинвестиционной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их эксплуатации. </a:t>
            </a:r>
            <a:endParaRPr lang="ru-RU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799AC1A-0911-F8EB-DFF4-CF5DC4F30C77}"/>
              </a:ext>
            </a:extLst>
          </p:cNvPr>
          <p:cNvSpPr txBox="1"/>
          <p:nvPr/>
        </p:nvSpPr>
        <p:spPr>
          <a:xfrm>
            <a:off x="0" y="6079420"/>
            <a:ext cx="119997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6. Реальные инвестиции являются наименее ликвидными. Это связано с узкоцелевой направленностью большинства форм этих инвестиций, практически не имеющих в незавершенном виде альтернативного хозяйственного применения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1061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A4B0967-ACDA-2EE3-00CF-D309DBC197BB}"/>
              </a:ext>
            </a:extLst>
          </p:cNvPr>
          <p:cNvSpPr txBox="1"/>
          <p:nvPr/>
        </p:nvSpPr>
        <p:spPr>
          <a:xfrm>
            <a:off x="2669344" y="300669"/>
            <a:ext cx="6098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Формы реальных инвестиций 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F388B7-8244-7E0D-3589-83A986679A47}"/>
              </a:ext>
            </a:extLst>
          </p:cNvPr>
          <p:cNvSpPr txBox="1"/>
          <p:nvPr/>
        </p:nvSpPr>
        <p:spPr>
          <a:xfrm>
            <a:off x="320039" y="670001"/>
            <a:ext cx="117500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1.	Приобретение целостных имущественных комплексов. Оно представляет собой инвестиционную операцию крупных предприятий, обеспечивающую отраслевую, товарную или региональную диверсификацию их деятельности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2B5FBF-7813-3EC5-87BD-ADE21430140D}"/>
              </a:ext>
            </a:extLst>
          </p:cNvPr>
          <p:cNvSpPr txBox="1"/>
          <p:nvPr/>
        </p:nvSpPr>
        <p:spPr>
          <a:xfrm>
            <a:off x="320039" y="1316332"/>
            <a:ext cx="1175004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2.	Новое строительство. Оно представляет собой инвестиционную операцию, связанную со строительством нового  объекта с законченным технологическим циклом по индивидуально разработанному или типовому проекту на специально отводимых территориях. 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F3765D-D078-88B3-E7CE-AD55522BF52D}"/>
              </a:ext>
            </a:extLst>
          </p:cNvPr>
          <p:cNvSpPr txBox="1"/>
          <p:nvPr/>
        </p:nvSpPr>
        <p:spPr>
          <a:xfrm>
            <a:off x="-290147" y="2246524"/>
            <a:ext cx="120173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	Перепрофилирование. Оно представляет собой инвестиционную операцию, обеспечивающую полную смену технологии производственного процесса для выпуска новой продукции.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B200E4-2616-76E0-5532-CD1BE8489286}"/>
              </a:ext>
            </a:extLst>
          </p:cNvPr>
          <p:cNvSpPr txBox="1"/>
          <p:nvPr/>
        </p:nvSpPr>
        <p:spPr>
          <a:xfrm>
            <a:off x="422029" y="2899717"/>
            <a:ext cx="116480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4.	Реконструкция. Она представляет собой инвестиционную операцию, связанную с существенным преобразованием всего производственного процесса на основе современных научно- технических достижений. </a:t>
            </a:r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2B5DC0-CB91-16A4-AF29-05C1671883B3}"/>
              </a:ext>
            </a:extLst>
          </p:cNvPr>
          <p:cNvSpPr txBox="1"/>
          <p:nvPr/>
        </p:nvSpPr>
        <p:spPr>
          <a:xfrm>
            <a:off x="-290148" y="3546048"/>
            <a:ext cx="1236022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270510" algn="just">
              <a:spcAft>
                <a:spcPts val="800"/>
              </a:spcAft>
            </a:pP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	Модернизация. Она представляет собой инвестиционную операцию, связанную с совершенствованием и приведением активной части производственных основных средств в состояние, соответствующее современному уровню осуществления технологических процессов, путем конструктивных изменений основного парка машин, механизмов и оборудования, используемых предприятием в процессе операционной деятельности.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58BE18-50DB-8F26-3D20-5AA5F6972EC9}"/>
              </a:ext>
            </a:extLst>
          </p:cNvPr>
          <p:cNvSpPr txBox="1"/>
          <p:nvPr/>
        </p:nvSpPr>
        <p:spPr>
          <a:xfrm>
            <a:off x="320039" y="4713935"/>
            <a:ext cx="1175003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6. Обновление отдельных видов оборудования. Оно представляет собой инвестиционную операцию, связанную с заменой (в связи с физическим износом) или дополнением (в связи с ростом объемов деятельности или необходимостью повышения производительности труда) имеющегося парка оборудования отдельными новыми их видами, не меняющими общей схемы осуществления технологического процесса. </a:t>
            </a:r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7AA2CC-54D5-E242-D0D7-DAB144CDC5AD}"/>
              </a:ext>
            </a:extLst>
          </p:cNvPr>
          <p:cNvSpPr txBox="1"/>
          <p:nvPr/>
        </p:nvSpPr>
        <p:spPr>
          <a:xfrm>
            <a:off x="320040" y="5934670"/>
            <a:ext cx="1187196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7. Инновационное инвестирование в нематериальные активы. Оно представляет собой инвестиционную операцию, направленную на использование в операционной и других видах деятельности предприятия новых научных и технологических знаний в целях достижения коммерческого успеха.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7817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007EA1-ACDC-D7EA-F5D2-ED6318D9341C}"/>
              </a:ext>
            </a:extLst>
          </p:cNvPr>
          <p:cNvSpPr txBox="1"/>
          <p:nvPr/>
        </p:nvSpPr>
        <p:spPr>
          <a:xfrm>
            <a:off x="516987" y="446876"/>
            <a:ext cx="1124360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270510" algn="just"/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инвестиционным проектом принято понимать:</a:t>
            </a:r>
          </a:p>
          <a:p>
            <a:pPr marL="457200" indent="270510" algn="just"/>
            <a:endParaRPr lang="ru-RU" sz="20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270510" algn="just"/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деятельность, мероприятие, предполагающее осуществление комплекса каких-либо действий, обеспечивающих достижение определенных целей;</a:t>
            </a:r>
          </a:p>
          <a:p>
            <a:pPr marL="457200" indent="270510" algn="just">
              <a:spcAft>
                <a:spcPts val="800"/>
              </a:spcAf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соответствующую проектно-сметную документацию, содержащую информацию об объемах и сроках инвестиций, описание практических действий и мероприятий по осуществлению инвестиций, анализ их экономической эффективности, обоснование их экономической целесообразности.</a:t>
            </a:r>
          </a:p>
        </p:txBody>
      </p:sp>
    </p:spTree>
    <p:extLst>
      <p:ext uri="{BB962C8B-B14F-4D97-AF65-F5344CB8AC3E}">
        <p14:creationId xmlns:p14="http://schemas.microsoft.com/office/powerpoint/2010/main" val="3571606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Инвестиционный проект: понятие, сущность, классификация и виды">
            <a:extLst>
              <a:ext uri="{FF2B5EF4-FFF2-40B4-BE49-F238E27FC236}">
                <a16:creationId xmlns:a16="http://schemas.microsoft.com/office/drawing/2014/main" id="{F17A8F88-57E8-B491-6D62-0E30A988EA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031" y="329418"/>
            <a:ext cx="11099409" cy="598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7676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89E4438-8BE0-A2A4-4586-91D10229FAE1}"/>
              </a:ext>
            </a:extLst>
          </p:cNvPr>
          <p:cNvSpPr txBox="1"/>
          <p:nvPr/>
        </p:nvSpPr>
        <p:spPr>
          <a:xfrm>
            <a:off x="3046828" y="582023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Этапы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оценки инвестиционного проекта</a:t>
            </a:r>
            <a:endParaRPr lang="ru-RU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0EF991-0AA2-EC12-5397-8AB98BA0A72E}"/>
              </a:ext>
            </a:extLst>
          </p:cNvPr>
          <p:cNvSpPr txBox="1"/>
          <p:nvPr/>
        </p:nvSpPr>
        <p:spPr>
          <a:xfrm>
            <a:off x="112542" y="1419724"/>
            <a:ext cx="11676183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270510" algn="just"/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	Оценка общественной значимости проекта. Общественно значимыми считаются крупномасштабные, народнохозяйственные и глобальные проекты.</a:t>
            </a:r>
          </a:p>
          <a:p>
            <a:pPr marL="457200" indent="270510" algn="just"/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	Оценка коммерческой эффективности проекта в целом. Цель этого этапа – агрегированная экономическая оценка проектных решений и создание необходимых условий для поиска инвесторов.</a:t>
            </a:r>
          </a:p>
          <a:p>
            <a:pPr marL="457200" indent="270510" algn="just">
              <a:spcAft>
                <a:spcPts val="800"/>
              </a:spcAft>
            </a:pP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	Оценка экономической эффективности участия в проекте осуществляется после выработки схемы финансирования.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2014237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CDE59B4-B0ED-D224-B985-BCBD22ADF856}"/>
              </a:ext>
            </a:extLst>
          </p:cNvPr>
          <p:cNvSpPr txBox="1"/>
          <p:nvPr/>
        </p:nvSpPr>
        <p:spPr>
          <a:xfrm>
            <a:off x="239151" y="341871"/>
            <a:ext cx="11718387" cy="4626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270510" algn="just"/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этапы оценки коммерческой эффективности проекта включают в себя:</a:t>
            </a:r>
          </a:p>
          <a:p>
            <a:pPr marL="457200" indent="270510" algn="just"/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indent="-457200" algn="just">
              <a:buAutoNum type="arabicPeriod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Маркетинговый анализ.</a:t>
            </a:r>
          </a:p>
          <a:p>
            <a:pPr marL="457200" algn="just"/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indent="-457200" algn="just">
              <a:buAutoNum type="arabicPeriod" startAt="2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Технический и экологический анализ.</a:t>
            </a:r>
          </a:p>
          <a:p>
            <a:pPr marL="457200" algn="just"/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indent="-457200" algn="just">
              <a:buAutoNum type="arabicPeriod" startAt="3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Финансовый анализ.</a:t>
            </a:r>
          </a:p>
          <a:p>
            <a:pPr marL="457200" algn="just"/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indent="-457200" algn="just">
              <a:buAutoNum type="arabicPeriod" startAt="4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Институциональный анализ.</a:t>
            </a:r>
          </a:p>
          <a:p>
            <a:pPr marL="457200" algn="just"/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indent="-457200" algn="just">
              <a:spcAft>
                <a:spcPts val="800"/>
              </a:spcAft>
              <a:buAutoNum type="arabicPeriod" startAt="5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рисков.</a:t>
            </a:r>
          </a:p>
          <a:p>
            <a:pPr marL="457200" algn="just">
              <a:spcAft>
                <a:spcPts val="800"/>
              </a:spcAft>
            </a:pPr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1239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DB75468-D142-DE38-5452-245EA9F30B98}"/>
              </a:ext>
            </a:extLst>
          </p:cNvPr>
          <p:cNvSpPr txBox="1"/>
          <p:nvPr/>
        </p:nvSpPr>
        <p:spPr>
          <a:xfrm>
            <a:off x="168811" y="585375"/>
            <a:ext cx="11324493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270510" algn="just"/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 целью проведения финансовой оценки инвестиционного проекта принято выделять два вида денежных потоков:</a:t>
            </a:r>
          </a:p>
          <a:p>
            <a:pPr marL="457200" indent="270510" algn="just"/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indent="-457200" algn="just">
              <a:buAutoNum type="arabicParenR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денежный поток без учета финансирования – прогнозируется на этапе оценки коммерческой эффективности проекта;</a:t>
            </a:r>
          </a:p>
          <a:p>
            <a:pPr marL="914400" indent="-457200" algn="just">
              <a:buAutoNum type="arabicParenR"/>
            </a:pPr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270510" algn="just">
              <a:spcAft>
                <a:spcPts val="80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	полный денежный поток – оценивается в случае, когда источники и условия финансирования проекта известны.</a:t>
            </a:r>
          </a:p>
        </p:txBody>
      </p:sp>
    </p:spTree>
    <p:extLst>
      <p:ext uri="{BB962C8B-B14F-4D97-AF65-F5344CB8AC3E}">
        <p14:creationId xmlns:p14="http://schemas.microsoft.com/office/powerpoint/2010/main" val="2967171249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86</TotalTime>
  <Words>1722</Words>
  <Application>Microsoft Office PowerPoint</Application>
  <PresentationFormat>Широкоэкранный</PresentationFormat>
  <Paragraphs>132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-apple-system</vt:lpstr>
      <vt:lpstr>Arial</vt:lpstr>
      <vt:lpstr>Calibri</vt:lpstr>
      <vt:lpstr>Gill Sans MT</vt:lpstr>
      <vt:lpstr>PT Sans</vt:lpstr>
      <vt:lpstr>Times New Roman</vt:lpstr>
      <vt:lpstr>Галерея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Boss</dc:creator>
  <cp:lastModifiedBy>Boss</cp:lastModifiedBy>
  <cp:revision>5</cp:revision>
  <dcterms:created xsi:type="dcterms:W3CDTF">2024-06-08T06:40:06Z</dcterms:created>
  <dcterms:modified xsi:type="dcterms:W3CDTF">2024-06-08T17:26:55Z</dcterms:modified>
</cp:coreProperties>
</file>