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94660"/>
  </p:normalViewPr>
  <p:slideViewPr>
    <p:cSldViewPr snapToGrid="0">
      <p:cViewPr varScale="1">
        <p:scale>
          <a:sx n="68" d="100"/>
          <a:sy n="68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0848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9863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9468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6756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796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309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2413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2146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224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7967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278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1793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9D3DAB22-1576-CEBE-19B0-D6635460C01C}"/>
              </a:ext>
            </a:extLst>
          </p:cNvPr>
          <p:cNvSpPr txBox="1">
            <a:spLocks/>
          </p:cNvSpPr>
          <p:nvPr/>
        </p:nvSpPr>
        <p:spPr>
          <a:xfrm>
            <a:off x="2384089" y="135708"/>
            <a:ext cx="8686800" cy="109696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Министерство науки и ВЫСШЕГО образования Республики Казахстан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Карагандинский университет имени Е.А.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>
            <a:extLst>
              <a:ext uri="{FF2B5EF4-FFF2-40B4-BE49-F238E27FC236}">
                <a16:creationId xmlns:a16="http://schemas.microsoft.com/office/drawing/2014/main" id="{53D6C9FC-F677-DAE5-BE7D-59224FBCD951}"/>
              </a:ext>
            </a:extLst>
          </p:cNvPr>
          <p:cNvSpPr txBox="1">
            <a:spLocks/>
          </p:cNvSpPr>
          <p:nvPr/>
        </p:nvSpPr>
        <p:spPr>
          <a:xfrm>
            <a:off x="1921027" y="1385349"/>
            <a:ext cx="9612923" cy="498731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/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5900" b="1" dirty="0">
                <a:latin typeface="Times New Roman" pitchFamily="18" charset="0"/>
                <a:cs typeface="Times New Roman" pitchFamily="18" charset="0"/>
              </a:rPr>
              <a:t>Инвестиционный менеджмент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Тема 3. Инвестиционный климат и инвестиционная привлекательность</a:t>
            </a:r>
          </a:p>
          <a:p>
            <a:pPr algn="ctr">
              <a:buFont typeface="Arial"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Образовательные  программы</a:t>
            </a:r>
          </a:p>
          <a:p>
            <a:pPr algn="ctr"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		         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6B04102-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Государственное и местное управление </a:t>
            </a:r>
          </a:p>
          <a:p>
            <a:pPr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                                                        6В04101 – Менеджмент</a:t>
            </a:r>
          </a:p>
          <a:p>
            <a:pPr>
              <a:buFont typeface="Arial"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Автор: к.э.н., профессор кафедры «Менеджмент»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Дарибеков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С.С.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Вид занятия: лекция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101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EAAFF4D-1517-E7C6-F3F6-AFABB5145C05}"/>
              </a:ext>
            </a:extLst>
          </p:cNvPr>
          <p:cNvSpPr txBox="1"/>
          <p:nvPr/>
        </p:nvSpPr>
        <p:spPr>
          <a:xfrm>
            <a:off x="1266091" y="614457"/>
            <a:ext cx="10677380" cy="4975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ctr">
              <a:spcAft>
                <a:spcPts val="800"/>
              </a:spcAf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 для самоконтроля:</a:t>
            </a:r>
          </a:p>
          <a:p>
            <a:pPr indent="270510" algn="just">
              <a:spcAft>
                <a:spcPts val="800"/>
              </a:spcAf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	Дайте определение инвестиционного климата.</a:t>
            </a:r>
          </a:p>
          <a:p>
            <a:pPr indent="270510" algn="just">
              <a:spcAft>
                <a:spcPts val="800"/>
              </a:spcAf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	Перечислите факторы, определяющие инвестиционный климат в стране</a:t>
            </a:r>
          </a:p>
          <a:p>
            <a:pPr indent="270510" algn="just">
              <a:spcAft>
                <a:spcPts val="800"/>
              </a:spcAf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	В чем заключается проблема улучшения инвестиционного климата в РК?</a:t>
            </a:r>
          </a:p>
          <a:p>
            <a:pPr indent="270510" algn="just">
              <a:spcAft>
                <a:spcPts val="800"/>
              </a:spcAf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	Что такое инвестиционная привлекательность?</a:t>
            </a:r>
          </a:p>
          <a:p>
            <a:pPr indent="270510" algn="just">
              <a:spcAft>
                <a:spcPts val="800"/>
              </a:spcAf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	Опишите особенности российской, американской и японской методик оценки инвестиционного климата.</a:t>
            </a:r>
          </a:p>
          <a:p>
            <a:pPr indent="270510" algn="just">
              <a:spcAft>
                <a:spcPts val="800"/>
              </a:spcAf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	Чем определяется инвестиционная привлекательность на макро- и микроэкономическом уровне?</a:t>
            </a:r>
          </a:p>
          <a:p>
            <a:pPr indent="270510" algn="just">
              <a:spcAft>
                <a:spcPts val="800"/>
              </a:spcAf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	Опишите основные элементы инвестиционной привлекательности на макро- и микроэкономическом уровне?</a:t>
            </a:r>
          </a:p>
          <a:p>
            <a:pPr indent="270510" algn="just">
              <a:spcAft>
                <a:spcPts val="800"/>
              </a:spcAf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	Какие показатели оценки инвестиционной привлекательности на уровне отраслей экономики и отдельных предприятий существуют?</a:t>
            </a:r>
          </a:p>
        </p:txBody>
      </p:sp>
    </p:spTree>
    <p:extLst>
      <p:ext uri="{BB962C8B-B14F-4D97-AF65-F5344CB8AC3E}">
        <p14:creationId xmlns:p14="http://schemas.microsoft.com/office/powerpoint/2010/main" val="91989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1F2E9F-E637-63E1-BFFC-F6246BD94936}"/>
              </a:ext>
            </a:extLst>
          </p:cNvPr>
          <p:cNvSpPr txBox="1"/>
          <p:nvPr/>
        </p:nvSpPr>
        <p:spPr>
          <a:xfrm>
            <a:off x="0" y="196948"/>
            <a:ext cx="12192000" cy="5899051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800"/>
              </a:spcAft>
              <a:tabLst>
                <a:tab pos="270510" algn="l"/>
              </a:tabLst>
            </a:pPr>
            <a:r>
              <a:rPr lang="ru-RU" sz="16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литературы:</a:t>
            </a:r>
            <a:endParaRPr lang="ru-RU" sz="16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литература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	 Патрушева, Елена Григорьевна. Инвестиционный менеджмент : учебное пособие/ Е. Г. Патрушева ;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Яросл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гос. ун-т им. П. Г. Демидова. — Ярославль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ЯрГУ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2017. — 120 с. 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Основы инвестирования : учеб. пособие / Д. Г.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Тусмаганбетова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Эпиграф, 2016. - 150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Управление инновационными проектами : учеб. пособие / А.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Алшынбай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Э. Б.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Оразгалиева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Туголбаева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Лантар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Трейд, 2020. - 172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	Крутиков В.К., Якунина М.В., Дорожкина Т.В., Трутнева Н.Ю Инвестиционный менеджмент: теория и практика. Учебно-методическое пособие. Калуга: ИП Стрельцов И.А. (Изд-во «Эйдос»). </a:t>
            </a:r>
            <a:r>
              <a:rPr lang="ru-RU" sz="1600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2021. – 290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 Инвестиции : учебник / О. В. Борисова, Н. И. Малых, Л. 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Овешникова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М.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2020 - . - ISBN 978-5-584-01719-9. - Текст : непосредственный. Т.2 : Инвестиционный менеджмент / Финансовый ун-т при Правительстве РФ. - М.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2020. - 309 с. </a:t>
            </a:r>
          </a:p>
          <a:p>
            <a:pPr algn="ctr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Дополнительная литература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Финансовый менеджмент : учеб. пособие / Казахский нац. ун-т им. аль-Фараби ; сост.: С.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Осербайулы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[и др.]. - Второе изд.,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испр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и доп.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Қазақ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ун-ті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2019. - 259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Финансовый менеджмент : учеб. пособие для студентов вузов / Н.В.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Ювица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Эверо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2014. - 244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Анализ и прогнозирование инвестиционных проектов : учеб. пособие / А.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Байдильдина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; Казах. нац. ун-т им. аль-Фараби.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Қаз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ун-ті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2015. - 262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 Инвестиционные проекты: от моделирования до реализации : учеб. пособие / Д. А.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Калдияров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В. Ю. Дашкова, О. 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Лемещенко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New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book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2018. - 327 с.</a:t>
            </a:r>
          </a:p>
        </p:txBody>
      </p:sp>
    </p:spTree>
    <p:extLst>
      <p:ext uri="{BB962C8B-B14F-4D97-AF65-F5344CB8AC3E}">
        <p14:creationId xmlns:p14="http://schemas.microsoft.com/office/powerpoint/2010/main" val="392928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3197E9-8303-DCEA-E173-87FE3E0E5972}"/>
              </a:ext>
            </a:extLst>
          </p:cNvPr>
          <p:cNvSpPr txBox="1"/>
          <p:nvPr/>
        </p:nvSpPr>
        <p:spPr>
          <a:xfrm>
            <a:off x="686972" y="314827"/>
            <a:ext cx="10818055" cy="3211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spcAft>
                <a:spcPts val="800"/>
              </a:spcAft>
            </a:pP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</a:t>
            </a:r>
          </a:p>
          <a:p>
            <a:pPr indent="450215" algn="ctr">
              <a:spcAft>
                <a:spcPts val="800"/>
              </a:spcAft>
            </a:pPr>
            <a:endParaRPr lang="ru-RU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Инвестиционный климат: понятие, экономические факторы, его определяющие, и методы оценки	</a:t>
            </a:r>
          </a:p>
          <a:p>
            <a:pPr indent="270510" algn="just"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Инвестиционная привлекательность на макро- и микроуровне, ее основные элементы	</a:t>
            </a:r>
          </a:p>
          <a:p>
            <a:pPr indent="270510" algn="just"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Методы оценки инвестиционной привлекательности	</a:t>
            </a:r>
          </a:p>
        </p:txBody>
      </p:sp>
    </p:spTree>
    <p:extLst>
      <p:ext uri="{BB962C8B-B14F-4D97-AF65-F5344CB8AC3E}">
        <p14:creationId xmlns:p14="http://schemas.microsoft.com/office/powerpoint/2010/main" val="3810862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62">
            <a:extLst>
              <a:ext uri="{FF2B5EF4-FFF2-40B4-BE49-F238E27FC236}">
                <a16:creationId xmlns:a16="http://schemas.microsoft.com/office/drawing/2014/main" id="{0B7B6C03-BA6E-2476-79D5-1351DA042FDB}"/>
              </a:ext>
            </a:extLst>
          </p:cNvPr>
          <p:cNvGrpSpPr>
            <a:grpSpLocks/>
          </p:cNvGrpSpPr>
          <p:nvPr/>
        </p:nvGrpSpPr>
        <p:grpSpPr>
          <a:xfrm>
            <a:off x="2154617" y="328215"/>
            <a:ext cx="5912565" cy="911861"/>
            <a:chOff x="0" y="3047"/>
            <a:chExt cx="4142613" cy="911861"/>
          </a:xfrm>
        </p:grpSpPr>
        <p:sp>
          <p:nvSpPr>
            <p:cNvPr id="3" name="Graphic 1463">
              <a:extLst>
                <a:ext uri="{FF2B5EF4-FFF2-40B4-BE49-F238E27FC236}">
                  <a16:creationId xmlns:a16="http://schemas.microsoft.com/office/drawing/2014/main" id="{B6F0AD77-35B0-D032-5D55-C825FCDD70A5}"/>
                </a:ext>
              </a:extLst>
            </p:cNvPr>
            <p:cNvSpPr/>
            <p:nvPr/>
          </p:nvSpPr>
          <p:spPr>
            <a:xfrm>
              <a:off x="0" y="137286"/>
              <a:ext cx="1965960" cy="664845"/>
            </a:xfrm>
            <a:custGeom>
              <a:avLst/>
              <a:gdLst/>
              <a:ahLst/>
              <a:cxnLst/>
              <a:rect l="l" t="t" r="r" b="b"/>
              <a:pathLst>
                <a:path w="1965960" h="664845">
                  <a:moveTo>
                    <a:pt x="1950720" y="6096"/>
                  </a:moveTo>
                  <a:lnTo>
                    <a:pt x="1947672" y="0"/>
                  </a:lnTo>
                  <a:lnTo>
                    <a:pt x="1444752" y="213360"/>
                  </a:lnTo>
                  <a:lnTo>
                    <a:pt x="1447800" y="219456"/>
                  </a:lnTo>
                  <a:lnTo>
                    <a:pt x="1950720" y="6096"/>
                  </a:lnTo>
                  <a:close/>
                </a:path>
                <a:path w="1965960" h="664845">
                  <a:moveTo>
                    <a:pt x="1965960" y="658368"/>
                  </a:moveTo>
                  <a:lnTo>
                    <a:pt x="1441704" y="434124"/>
                  </a:lnTo>
                  <a:lnTo>
                    <a:pt x="1441704" y="326136"/>
                  </a:lnTo>
                  <a:lnTo>
                    <a:pt x="1932432" y="326136"/>
                  </a:lnTo>
                  <a:lnTo>
                    <a:pt x="1932432" y="320040"/>
                  </a:lnTo>
                  <a:lnTo>
                    <a:pt x="1441704" y="320040"/>
                  </a:lnTo>
                  <a:lnTo>
                    <a:pt x="1441704" y="42926"/>
                  </a:lnTo>
                  <a:lnTo>
                    <a:pt x="1441704" y="42672"/>
                  </a:lnTo>
                  <a:lnTo>
                    <a:pt x="1441704" y="36576"/>
                  </a:lnTo>
                  <a:lnTo>
                    <a:pt x="4622" y="36576"/>
                  </a:lnTo>
                  <a:lnTo>
                    <a:pt x="4622" y="42926"/>
                  </a:lnTo>
                  <a:lnTo>
                    <a:pt x="4622" y="613156"/>
                  </a:lnTo>
                  <a:lnTo>
                    <a:pt x="4572" y="42926"/>
                  </a:lnTo>
                  <a:lnTo>
                    <a:pt x="4622" y="36576"/>
                  </a:lnTo>
                  <a:lnTo>
                    <a:pt x="38" y="36576"/>
                  </a:lnTo>
                  <a:lnTo>
                    <a:pt x="0" y="613156"/>
                  </a:lnTo>
                  <a:lnTo>
                    <a:pt x="0" y="618236"/>
                  </a:lnTo>
                  <a:lnTo>
                    <a:pt x="1441704" y="618236"/>
                  </a:lnTo>
                  <a:lnTo>
                    <a:pt x="1441704" y="613156"/>
                  </a:lnTo>
                  <a:lnTo>
                    <a:pt x="9144" y="613156"/>
                  </a:lnTo>
                  <a:lnTo>
                    <a:pt x="9144" y="42926"/>
                  </a:lnTo>
                  <a:lnTo>
                    <a:pt x="1435608" y="42926"/>
                  </a:lnTo>
                  <a:lnTo>
                    <a:pt x="1435608" y="438912"/>
                  </a:lnTo>
                  <a:lnTo>
                    <a:pt x="1435608" y="612648"/>
                  </a:lnTo>
                  <a:lnTo>
                    <a:pt x="1441704" y="612648"/>
                  </a:lnTo>
                  <a:lnTo>
                    <a:pt x="1441704" y="441528"/>
                  </a:lnTo>
                  <a:lnTo>
                    <a:pt x="1962912" y="664476"/>
                  </a:lnTo>
                  <a:lnTo>
                    <a:pt x="1965960" y="658368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4" name="Image 1464">
              <a:extLst>
                <a:ext uri="{FF2B5EF4-FFF2-40B4-BE49-F238E27FC236}">
                  <a16:creationId xmlns:a16="http://schemas.microsoft.com/office/drawing/2014/main" id="{460A4442-C646-374A-FF09-45423E5F7DB0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92807" y="746887"/>
              <a:ext cx="88392" cy="70104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</p:pic>
        <p:sp>
          <p:nvSpPr>
            <p:cNvPr id="5" name="Graphic 1465">
              <a:extLst>
                <a:ext uri="{FF2B5EF4-FFF2-40B4-BE49-F238E27FC236}">
                  <a16:creationId xmlns:a16="http://schemas.microsoft.com/office/drawing/2014/main" id="{E087FD17-A262-031C-CC11-F1AD6A24453F}"/>
                </a:ext>
              </a:extLst>
            </p:cNvPr>
            <p:cNvSpPr/>
            <p:nvPr/>
          </p:nvSpPr>
          <p:spPr>
            <a:xfrm>
              <a:off x="1901952" y="429894"/>
              <a:ext cx="85725" cy="60960"/>
            </a:xfrm>
            <a:custGeom>
              <a:avLst/>
              <a:gdLst/>
              <a:ahLst/>
              <a:cxnLst/>
              <a:rect l="l" t="t" r="r" b="b"/>
              <a:pathLst>
                <a:path w="85725" h="60960">
                  <a:moveTo>
                    <a:pt x="85344" y="30480"/>
                  </a:moveTo>
                  <a:lnTo>
                    <a:pt x="76200" y="27432"/>
                  </a:lnTo>
                  <a:lnTo>
                    <a:pt x="3048" y="3048"/>
                  </a:lnTo>
                  <a:lnTo>
                    <a:pt x="0" y="0"/>
                  </a:lnTo>
                  <a:lnTo>
                    <a:pt x="0" y="57912"/>
                  </a:lnTo>
                  <a:lnTo>
                    <a:pt x="0" y="60960"/>
                  </a:lnTo>
                  <a:lnTo>
                    <a:pt x="3048" y="60960"/>
                  </a:lnTo>
                  <a:lnTo>
                    <a:pt x="76200" y="33528"/>
                  </a:lnTo>
                  <a:lnTo>
                    <a:pt x="85344" y="30480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6" name="Image 1466">
              <a:extLst>
                <a:ext uri="{FF2B5EF4-FFF2-40B4-BE49-F238E27FC236}">
                  <a16:creationId xmlns:a16="http://schemas.microsoft.com/office/drawing/2014/main" id="{F228B6F2-6E91-1D6E-5B3B-36A3543168F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98904" y="118998"/>
              <a:ext cx="88392" cy="70103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</p:pic>
        <p:sp>
          <p:nvSpPr>
            <p:cNvPr id="7" name="Textbox 1467">
              <a:extLst>
                <a:ext uri="{FF2B5EF4-FFF2-40B4-BE49-F238E27FC236}">
                  <a16:creationId xmlns:a16="http://schemas.microsoft.com/office/drawing/2014/main" id="{6FF05781-2E51-609B-B681-A96BB5DC4F2C}"/>
                </a:ext>
              </a:extLst>
            </p:cNvPr>
            <p:cNvSpPr txBox="1"/>
            <p:nvPr/>
          </p:nvSpPr>
          <p:spPr>
            <a:xfrm>
              <a:off x="1984248" y="664718"/>
              <a:ext cx="2158365" cy="250190"/>
            </a:xfrm>
            <a:prstGeom prst="rect">
              <a:avLst/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112395">
                <a:spcBef>
                  <a:spcPts val="310"/>
                </a:spcBef>
                <a:spcAft>
                  <a:spcPts val="800"/>
                </a:spcAft>
              </a:pPr>
              <a:r>
                <a:rPr lang="ru-RU" sz="10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Предсказуемость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468">
              <a:extLst>
                <a:ext uri="{FF2B5EF4-FFF2-40B4-BE49-F238E27FC236}">
                  <a16:creationId xmlns:a16="http://schemas.microsoft.com/office/drawing/2014/main" id="{F2D04695-F277-8BDA-814C-D6AFEA277A24}"/>
                </a:ext>
              </a:extLst>
            </p:cNvPr>
            <p:cNvSpPr txBox="1"/>
            <p:nvPr/>
          </p:nvSpPr>
          <p:spPr>
            <a:xfrm>
              <a:off x="1984248" y="329438"/>
              <a:ext cx="2158365" cy="250190"/>
            </a:xfrm>
            <a:prstGeom prst="rect">
              <a:avLst/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112395">
                <a:spcBef>
                  <a:spcPts val="310"/>
                </a:spcBef>
                <a:spcAft>
                  <a:spcPts val="800"/>
                </a:spcAft>
              </a:pPr>
              <a:r>
                <a:rPr lang="ru-RU" sz="10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Прозрачность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469">
              <a:extLst>
                <a:ext uri="{FF2B5EF4-FFF2-40B4-BE49-F238E27FC236}">
                  <a16:creationId xmlns:a16="http://schemas.microsoft.com/office/drawing/2014/main" id="{BC5BB8D4-95CE-ECA4-FA0F-D37049098D05}"/>
                </a:ext>
              </a:extLst>
            </p:cNvPr>
            <p:cNvSpPr txBox="1"/>
            <p:nvPr/>
          </p:nvSpPr>
          <p:spPr>
            <a:xfrm>
              <a:off x="9144" y="180212"/>
              <a:ext cx="1426845" cy="57023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474980" marR="447040" indent="-33655">
                <a:lnSpc>
                  <a:spcPct val="103000"/>
                </a:lnSpc>
                <a:spcBef>
                  <a:spcPts val="840"/>
                </a:spcBef>
                <a:spcAft>
                  <a:spcPts val="800"/>
                </a:spcAft>
              </a:pPr>
              <a:r>
                <a:rPr lang="ru-RU" sz="10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Правовые факторы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1470">
              <a:extLst>
                <a:ext uri="{FF2B5EF4-FFF2-40B4-BE49-F238E27FC236}">
                  <a16:creationId xmlns:a16="http://schemas.microsoft.com/office/drawing/2014/main" id="{F3AAE6E5-9550-F35D-B825-5155677DDF4A}"/>
                </a:ext>
              </a:extLst>
            </p:cNvPr>
            <p:cNvSpPr txBox="1"/>
            <p:nvPr/>
          </p:nvSpPr>
          <p:spPr>
            <a:xfrm>
              <a:off x="1984248" y="3047"/>
              <a:ext cx="2158365" cy="250190"/>
            </a:xfrm>
            <a:prstGeom prst="rect">
              <a:avLst/>
            </a:prstGeom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112395">
                <a:spcBef>
                  <a:spcPts val="315"/>
                </a:spcBef>
                <a:spcAft>
                  <a:spcPts val="800"/>
                </a:spcAft>
              </a:pPr>
              <a:r>
                <a:rPr lang="ru-RU" sz="10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Стабильность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oup 1471">
            <a:extLst>
              <a:ext uri="{FF2B5EF4-FFF2-40B4-BE49-F238E27FC236}">
                <a16:creationId xmlns:a16="http://schemas.microsoft.com/office/drawing/2014/main" id="{7DA2D1F7-1B6F-469E-3DA1-F69C49D4A3E0}"/>
              </a:ext>
            </a:extLst>
          </p:cNvPr>
          <p:cNvGrpSpPr>
            <a:grpSpLocks/>
          </p:cNvGrpSpPr>
          <p:nvPr/>
        </p:nvGrpSpPr>
        <p:grpSpPr>
          <a:xfrm>
            <a:off x="2166427" y="1425623"/>
            <a:ext cx="5900756" cy="1066165"/>
            <a:chOff x="0" y="3047"/>
            <a:chExt cx="4145279" cy="1066165"/>
          </a:xfrm>
        </p:grpSpPr>
        <p:sp>
          <p:nvSpPr>
            <p:cNvPr id="12" name="Graphic 1472">
              <a:extLst>
                <a:ext uri="{FF2B5EF4-FFF2-40B4-BE49-F238E27FC236}">
                  <a16:creationId xmlns:a16="http://schemas.microsoft.com/office/drawing/2014/main" id="{CDE7E820-4706-93EE-B89A-D5DBEDCBE61F}"/>
                </a:ext>
              </a:extLst>
            </p:cNvPr>
            <p:cNvSpPr/>
            <p:nvPr/>
          </p:nvSpPr>
          <p:spPr>
            <a:xfrm>
              <a:off x="0" y="137032"/>
              <a:ext cx="4145279" cy="932180"/>
            </a:xfrm>
            <a:custGeom>
              <a:avLst/>
              <a:gdLst/>
              <a:ahLst/>
              <a:cxnLst/>
              <a:rect l="l" t="t" r="r" b="b"/>
              <a:pathLst>
                <a:path w="4145279" h="932180">
                  <a:moveTo>
                    <a:pt x="1950720" y="6096"/>
                  </a:moveTo>
                  <a:lnTo>
                    <a:pt x="1947672" y="0"/>
                  </a:lnTo>
                  <a:lnTo>
                    <a:pt x="1444752" y="213360"/>
                  </a:lnTo>
                  <a:lnTo>
                    <a:pt x="1447800" y="219456"/>
                  </a:lnTo>
                  <a:lnTo>
                    <a:pt x="1950720" y="6096"/>
                  </a:lnTo>
                  <a:close/>
                </a:path>
                <a:path w="4145279" h="932180">
                  <a:moveTo>
                    <a:pt x="1953768" y="694944"/>
                  </a:moveTo>
                  <a:lnTo>
                    <a:pt x="1441704" y="434378"/>
                  </a:lnTo>
                  <a:lnTo>
                    <a:pt x="1441704" y="326136"/>
                  </a:lnTo>
                  <a:lnTo>
                    <a:pt x="1932432" y="326136"/>
                  </a:lnTo>
                  <a:lnTo>
                    <a:pt x="1932432" y="320040"/>
                  </a:lnTo>
                  <a:lnTo>
                    <a:pt x="1441704" y="320040"/>
                  </a:lnTo>
                  <a:lnTo>
                    <a:pt x="1441704" y="43180"/>
                  </a:lnTo>
                  <a:lnTo>
                    <a:pt x="1441704" y="42672"/>
                  </a:lnTo>
                  <a:lnTo>
                    <a:pt x="1441704" y="36830"/>
                  </a:lnTo>
                  <a:lnTo>
                    <a:pt x="1435608" y="36830"/>
                  </a:lnTo>
                  <a:lnTo>
                    <a:pt x="1435608" y="43180"/>
                  </a:lnTo>
                  <a:lnTo>
                    <a:pt x="1435608" y="438912"/>
                  </a:lnTo>
                  <a:lnTo>
                    <a:pt x="1435608" y="612140"/>
                  </a:lnTo>
                  <a:lnTo>
                    <a:pt x="9144" y="612140"/>
                  </a:lnTo>
                  <a:lnTo>
                    <a:pt x="9144" y="43180"/>
                  </a:lnTo>
                  <a:lnTo>
                    <a:pt x="1435608" y="43180"/>
                  </a:lnTo>
                  <a:lnTo>
                    <a:pt x="1435608" y="36830"/>
                  </a:lnTo>
                  <a:lnTo>
                    <a:pt x="4610" y="36830"/>
                  </a:lnTo>
                  <a:lnTo>
                    <a:pt x="4610" y="43180"/>
                  </a:lnTo>
                  <a:lnTo>
                    <a:pt x="4610" y="612140"/>
                  </a:lnTo>
                  <a:lnTo>
                    <a:pt x="4559" y="43180"/>
                  </a:lnTo>
                  <a:lnTo>
                    <a:pt x="4610" y="36830"/>
                  </a:lnTo>
                  <a:lnTo>
                    <a:pt x="50" y="36830"/>
                  </a:lnTo>
                  <a:lnTo>
                    <a:pt x="0" y="612140"/>
                  </a:lnTo>
                  <a:lnTo>
                    <a:pt x="0" y="618490"/>
                  </a:lnTo>
                  <a:lnTo>
                    <a:pt x="1441704" y="618490"/>
                  </a:lnTo>
                  <a:lnTo>
                    <a:pt x="1441704" y="612648"/>
                  </a:lnTo>
                  <a:lnTo>
                    <a:pt x="1441704" y="612140"/>
                  </a:lnTo>
                  <a:lnTo>
                    <a:pt x="1441704" y="442023"/>
                  </a:lnTo>
                  <a:lnTo>
                    <a:pt x="1950720" y="701040"/>
                  </a:lnTo>
                  <a:lnTo>
                    <a:pt x="1953768" y="694944"/>
                  </a:lnTo>
                  <a:close/>
                </a:path>
                <a:path w="4145279" h="932180">
                  <a:moveTo>
                    <a:pt x="4145280" y="524510"/>
                  </a:moveTo>
                  <a:lnTo>
                    <a:pt x="1984311" y="524510"/>
                  </a:lnTo>
                  <a:lnTo>
                    <a:pt x="1984311" y="533400"/>
                  </a:lnTo>
                  <a:lnTo>
                    <a:pt x="1984311" y="927100"/>
                  </a:lnTo>
                  <a:lnTo>
                    <a:pt x="1984248" y="533400"/>
                  </a:lnTo>
                  <a:lnTo>
                    <a:pt x="1984311" y="524510"/>
                  </a:lnTo>
                  <a:lnTo>
                    <a:pt x="1981263" y="524510"/>
                  </a:lnTo>
                  <a:lnTo>
                    <a:pt x="1981200" y="927100"/>
                  </a:lnTo>
                  <a:lnTo>
                    <a:pt x="1981200" y="932180"/>
                  </a:lnTo>
                  <a:lnTo>
                    <a:pt x="4145280" y="932180"/>
                  </a:lnTo>
                  <a:lnTo>
                    <a:pt x="4145280" y="927100"/>
                  </a:lnTo>
                  <a:lnTo>
                    <a:pt x="1987296" y="927100"/>
                  </a:lnTo>
                  <a:lnTo>
                    <a:pt x="1987296" y="533400"/>
                  </a:lnTo>
                  <a:lnTo>
                    <a:pt x="4139184" y="533400"/>
                  </a:lnTo>
                  <a:lnTo>
                    <a:pt x="4139184" y="926592"/>
                  </a:lnTo>
                  <a:lnTo>
                    <a:pt x="4145280" y="926592"/>
                  </a:lnTo>
                  <a:lnTo>
                    <a:pt x="4145280" y="533400"/>
                  </a:lnTo>
                  <a:lnTo>
                    <a:pt x="4145280" y="524510"/>
                  </a:lnTo>
                  <a:close/>
                </a:path>
                <a:path w="4145279" h="932180">
                  <a:moveTo>
                    <a:pt x="4145280" y="189230"/>
                  </a:moveTo>
                  <a:lnTo>
                    <a:pt x="1984362" y="189230"/>
                  </a:lnTo>
                  <a:lnTo>
                    <a:pt x="1984362" y="198120"/>
                  </a:lnTo>
                  <a:lnTo>
                    <a:pt x="1984362" y="439420"/>
                  </a:lnTo>
                  <a:lnTo>
                    <a:pt x="1984248" y="198120"/>
                  </a:lnTo>
                  <a:lnTo>
                    <a:pt x="1984362" y="189230"/>
                  </a:lnTo>
                  <a:lnTo>
                    <a:pt x="1981314" y="189230"/>
                  </a:lnTo>
                  <a:lnTo>
                    <a:pt x="1981200" y="439420"/>
                  </a:lnTo>
                  <a:lnTo>
                    <a:pt x="1981200" y="444500"/>
                  </a:lnTo>
                  <a:lnTo>
                    <a:pt x="4145280" y="444500"/>
                  </a:lnTo>
                  <a:lnTo>
                    <a:pt x="4145280" y="439420"/>
                  </a:lnTo>
                  <a:lnTo>
                    <a:pt x="1987296" y="439420"/>
                  </a:lnTo>
                  <a:lnTo>
                    <a:pt x="1987296" y="198120"/>
                  </a:lnTo>
                  <a:lnTo>
                    <a:pt x="4139184" y="198120"/>
                  </a:lnTo>
                  <a:lnTo>
                    <a:pt x="4139184" y="438912"/>
                  </a:lnTo>
                  <a:lnTo>
                    <a:pt x="4145280" y="438912"/>
                  </a:lnTo>
                  <a:lnTo>
                    <a:pt x="4145280" y="198120"/>
                  </a:lnTo>
                  <a:lnTo>
                    <a:pt x="4145280" y="189230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13" name="Image 1473">
              <a:extLst>
                <a:ext uri="{FF2B5EF4-FFF2-40B4-BE49-F238E27FC236}">
                  <a16:creationId xmlns:a16="http://schemas.microsoft.com/office/drawing/2014/main" id="{144C711C-A24C-29A6-1D17-471CDD54401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98904" y="783208"/>
              <a:ext cx="88392" cy="6705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pic>
        <p:sp>
          <p:nvSpPr>
            <p:cNvPr id="14" name="Graphic 1474">
              <a:extLst>
                <a:ext uri="{FF2B5EF4-FFF2-40B4-BE49-F238E27FC236}">
                  <a16:creationId xmlns:a16="http://schemas.microsoft.com/office/drawing/2014/main" id="{21C855D3-3DF4-6A6E-3EE7-CC130A828F2E}"/>
                </a:ext>
              </a:extLst>
            </p:cNvPr>
            <p:cNvSpPr/>
            <p:nvPr/>
          </p:nvSpPr>
          <p:spPr>
            <a:xfrm>
              <a:off x="1901952" y="429640"/>
              <a:ext cx="85725" cy="60960"/>
            </a:xfrm>
            <a:custGeom>
              <a:avLst/>
              <a:gdLst/>
              <a:ahLst/>
              <a:cxnLst/>
              <a:rect l="l" t="t" r="r" b="b"/>
              <a:pathLst>
                <a:path w="85725" h="60960">
                  <a:moveTo>
                    <a:pt x="85344" y="30480"/>
                  </a:moveTo>
                  <a:lnTo>
                    <a:pt x="76200" y="27432"/>
                  </a:lnTo>
                  <a:lnTo>
                    <a:pt x="3048" y="3048"/>
                  </a:lnTo>
                  <a:lnTo>
                    <a:pt x="0" y="0"/>
                  </a:lnTo>
                  <a:lnTo>
                    <a:pt x="0" y="57912"/>
                  </a:lnTo>
                  <a:lnTo>
                    <a:pt x="0" y="60960"/>
                  </a:lnTo>
                  <a:lnTo>
                    <a:pt x="3048" y="60960"/>
                  </a:lnTo>
                  <a:lnTo>
                    <a:pt x="76200" y="33528"/>
                  </a:lnTo>
                  <a:lnTo>
                    <a:pt x="85344" y="30480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15" name="Image 1475">
              <a:extLst>
                <a:ext uri="{FF2B5EF4-FFF2-40B4-BE49-F238E27FC236}">
                  <a16:creationId xmlns:a16="http://schemas.microsoft.com/office/drawing/2014/main" id="{603F0359-B618-A81A-27CA-1C83C87AE503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98904" y="118745"/>
              <a:ext cx="88392" cy="70103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pic>
        <p:sp>
          <p:nvSpPr>
            <p:cNvPr id="16" name="Textbox 1476">
              <a:extLst>
                <a:ext uri="{FF2B5EF4-FFF2-40B4-BE49-F238E27FC236}">
                  <a16:creationId xmlns:a16="http://schemas.microsoft.com/office/drawing/2014/main" id="{2132F7F2-A076-6823-738D-C61821001EFA}"/>
                </a:ext>
              </a:extLst>
            </p:cNvPr>
            <p:cNvSpPr txBox="1"/>
            <p:nvPr/>
          </p:nvSpPr>
          <p:spPr>
            <a:xfrm>
              <a:off x="1987295" y="670433"/>
              <a:ext cx="2152015" cy="3937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109220" marR="422910">
                <a:lnSpc>
                  <a:spcPct val="103000"/>
                </a:lnSpc>
                <a:spcBef>
                  <a:spcPts val="265"/>
                </a:spcBef>
                <a:spcAft>
                  <a:spcPts val="800"/>
                </a:spcAft>
              </a:pPr>
              <a:r>
                <a:rPr lang="ru-RU" sz="1000" kern="10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Динамика курса </a:t>
              </a:r>
              <a:r>
                <a:rPr lang="ru-RU" sz="10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национальной</a:t>
              </a:r>
              <a:r>
                <a:rPr lang="ru-RU" sz="1000" kern="100" spc="-7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0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валюты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477">
              <a:extLst>
                <a:ext uri="{FF2B5EF4-FFF2-40B4-BE49-F238E27FC236}">
                  <a16:creationId xmlns:a16="http://schemas.microsoft.com/office/drawing/2014/main" id="{70717BC7-D6C8-9972-2E79-A58BA76CD9A9}"/>
                </a:ext>
              </a:extLst>
            </p:cNvPr>
            <p:cNvSpPr txBox="1"/>
            <p:nvPr/>
          </p:nvSpPr>
          <p:spPr>
            <a:xfrm>
              <a:off x="1987295" y="335152"/>
              <a:ext cx="2152015" cy="2413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112395">
                <a:spcBef>
                  <a:spcPts val="290"/>
                </a:spcBef>
                <a:spcAft>
                  <a:spcPts val="800"/>
                </a:spcAft>
              </a:pPr>
              <a:r>
                <a:rPr lang="ru-RU" sz="10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Уровень</a:t>
              </a:r>
              <a:r>
                <a:rPr lang="ru-RU" sz="1000" kern="100" spc="-55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0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политического</a:t>
              </a:r>
              <a:r>
                <a:rPr lang="ru-RU" sz="1000" kern="100" spc="-5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000" kern="100" spc="-2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риска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box 1478">
              <a:extLst>
                <a:ext uri="{FF2B5EF4-FFF2-40B4-BE49-F238E27FC236}">
                  <a16:creationId xmlns:a16="http://schemas.microsoft.com/office/drawing/2014/main" id="{43D7A9BA-2197-6382-F54A-FA386FB28D0D}"/>
                </a:ext>
              </a:extLst>
            </p:cNvPr>
            <p:cNvSpPr txBox="1"/>
            <p:nvPr/>
          </p:nvSpPr>
          <p:spPr>
            <a:xfrm>
              <a:off x="9144" y="180212"/>
              <a:ext cx="1426845" cy="56896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474980" indent="-368935">
                <a:lnSpc>
                  <a:spcPct val="103000"/>
                </a:lnSpc>
                <a:spcBef>
                  <a:spcPts val="860"/>
                </a:spcBef>
                <a:spcAft>
                  <a:spcPts val="800"/>
                </a:spcAft>
              </a:pPr>
              <a:r>
                <a:rPr lang="ru-RU" sz="1000" kern="100" spc="-10" dirty="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Микроэкономические факторы</a:t>
              </a:r>
              <a:endParaRPr lang="ru-RU" sz="1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1479">
              <a:extLst>
                <a:ext uri="{FF2B5EF4-FFF2-40B4-BE49-F238E27FC236}">
                  <a16:creationId xmlns:a16="http://schemas.microsoft.com/office/drawing/2014/main" id="{79132B28-A3B0-B2E3-C5ED-15BA5FF43FE5}"/>
                </a:ext>
              </a:extLst>
            </p:cNvPr>
            <p:cNvSpPr txBox="1"/>
            <p:nvPr/>
          </p:nvSpPr>
          <p:spPr>
            <a:xfrm>
              <a:off x="1984248" y="3047"/>
              <a:ext cx="2158365" cy="250190"/>
            </a:xfrm>
            <a:prstGeom prst="rect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112395">
                <a:spcBef>
                  <a:spcPts val="310"/>
                </a:spcBef>
                <a:spcAft>
                  <a:spcPts val="800"/>
                </a:spcAft>
              </a:pPr>
              <a:r>
                <a:rPr lang="ru-RU" sz="1000" kern="100" spc="-2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Емкость</a:t>
              </a:r>
              <a:r>
                <a:rPr lang="ru-RU" sz="1000" kern="100" spc="-35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0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рынка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Group 1480">
            <a:extLst>
              <a:ext uri="{FF2B5EF4-FFF2-40B4-BE49-F238E27FC236}">
                <a16:creationId xmlns:a16="http://schemas.microsoft.com/office/drawing/2014/main" id="{6213FC4B-0256-7D40-8ADE-6809957CA268}"/>
              </a:ext>
            </a:extLst>
          </p:cNvPr>
          <p:cNvGrpSpPr>
            <a:grpSpLocks/>
          </p:cNvGrpSpPr>
          <p:nvPr/>
        </p:nvGrpSpPr>
        <p:grpSpPr>
          <a:xfrm>
            <a:off x="2154617" y="2693465"/>
            <a:ext cx="5906597" cy="581660"/>
            <a:chOff x="0" y="0"/>
            <a:chExt cx="4142613" cy="581660"/>
          </a:xfrm>
        </p:grpSpPr>
        <p:sp>
          <p:nvSpPr>
            <p:cNvPr id="21" name="Graphic 1481">
              <a:extLst>
                <a:ext uri="{FF2B5EF4-FFF2-40B4-BE49-F238E27FC236}">
                  <a16:creationId xmlns:a16="http://schemas.microsoft.com/office/drawing/2014/main" id="{8987E9B6-4B3E-C5EB-4B55-973AD6F338E0}"/>
                </a:ext>
              </a:extLst>
            </p:cNvPr>
            <p:cNvSpPr/>
            <p:nvPr/>
          </p:nvSpPr>
          <p:spPr>
            <a:xfrm>
              <a:off x="0" y="0"/>
              <a:ext cx="1993900" cy="581660"/>
            </a:xfrm>
            <a:custGeom>
              <a:avLst/>
              <a:gdLst/>
              <a:ahLst/>
              <a:cxnLst/>
              <a:rect l="l" t="t" r="r" b="b"/>
              <a:pathLst>
                <a:path w="1993900" h="581660">
                  <a:moveTo>
                    <a:pt x="1993392" y="472186"/>
                  </a:moveTo>
                  <a:lnTo>
                    <a:pt x="1987296" y="466090"/>
                  </a:lnTo>
                  <a:lnTo>
                    <a:pt x="1926336" y="417322"/>
                  </a:lnTo>
                  <a:lnTo>
                    <a:pt x="1923288" y="414274"/>
                  </a:lnTo>
                  <a:lnTo>
                    <a:pt x="1920240" y="417322"/>
                  </a:lnTo>
                  <a:lnTo>
                    <a:pt x="1913674" y="438302"/>
                  </a:lnTo>
                  <a:lnTo>
                    <a:pt x="1441704" y="310642"/>
                  </a:lnTo>
                  <a:lnTo>
                    <a:pt x="1441704" y="280162"/>
                  </a:lnTo>
                  <a:lnTo>
                    <a:pt x="1903018" y="145859"/>
                  </a:lnTo>
                  <a:lnTo>
                    <a:pt x="1911096" y="167386"/>
                  </a:lnTo>
                  <a:lnTo>
                    <a:pt x="1911096" y="173482"/>
                  </a:lnTo>
                  <a:lnTo>
                    <a:pt x="1917192" y="170434"/>
                  </a:lnTo>
                  <a:lnTo>
                    <a:pt x="1971687" y="121666"/>
                  </a:lnTo>
                  <a:lnTo>
                    <a:pt x="1972056" y="121666"/>
                  </a:lnTo>
                  <a:lnTo>
                    <a:pt x="1972056" y="121348"/>
                  </a:lnTo>
                  <a:lnTo>
                    <a:pt x="1975104" y="118618"/>
                  </a:lnTo>
                  <a:lnTo>
                    <a:pt x="1981200" y="115570"/>
                  </a:lnTo>
                  <a:lnTo>
                    <a:pt x="1972056" y="115570"/>
                  </a:lnTo>
                  <a:lnTo>
                    <a:pt x="1898904" y="115570"/>
                  </a:lnTo>
                  <a:lnTo>
                    <a:pt x="1892808" y="115570"/>
                  </a:lnTo>
                  <a:lnTo>
                    <a:pt x="1892808" y="118618"/>
                  </a:lnTo>
                  <a:lnTo>
                    <a:pt x="1900669" y="139611"/>
                  </a:lnTo>
                  <a:lnTo>
                    <a:pt x="1441704" y="274066"/>
                  </a:lnTo>
                  <a:lnTo>
                    <a:pt x="1441704" y="6350"/>
                  </a:lnTo>
                  <a:lnTo>
                    <a:pt x="1441704" y="5842"/>
                  </a:lnTo>
                  <a:lnTo>
                    <a:pt x="1441704" y="0"/>
                  </a:lnTo>
                  <a:lnTo>
                    <a:pt x="1435608" y="0"/>
                  </a:lnTo>
                  <a:lnTo>
                    <a:pt x="1435608" y="6350"/>
                  </a:lnTo>
                  <a:lnTo>
                    <a:pt x="1435608" y="575310"/>
                  </a:lnTo>
                  <a:lnTo>
                    <a:pt x="9144" y="575310"/>
                  </a:lnTo>
                  <a:lnTo>
                    <a:pt x="9144" y="6350"/>
                  </a:lnTo>
                  <a:lnTo>
                    <a:pt x="1435608" y="6350"/>
                  </a:lnTo>
                  <a:lnTo>
                    <a:pt x="1435608" y="0"/>
                  </a:lnTo>
                  <a:lnTo>
                    <a:pt x="4610" y="0"/>
                  </a:lnTo>
                  <a:lnTo>
                    <a:pt x="4610" y="6350"/>
                  </a:lnTo>
                  <a:lnTo>
                    <a:pt x="4610" y="575310"/>
                  </a:lnTo>
                  <a:lnTo>
                    <a:pt x="4559" y="6350"/>
                  </a:lnTo>
                  <a:lnTo>
                    <a:pt x="4610" y="0"/>
                  </a:lnTo>
                  <a:lnTo>
                    <a:pt x="50" y="0"/>
                  </a:lnTo>
                  <a:lnTo>
                    <a:pt x="0" y="575310"/>
                  </a:lnTo>
                  <a:lnTo>
                    <a:pt x="0" y="581660"/>
                  </a:lnTo>
                  <a:lnTo>
                    <a:pt x="1441704" y="581660"/>
                  </a:lnTo>
                  <a:lnTo>
                    <a:pt x="1441704" y="575818"/>
                  </a:lnTo>
                  <a:lnTo>
                    <a:pt x="1441704" y="575310"/>
                  </a:lnTo>
                  <a:lnTo>
                    <a:pt x="1441704" y="316738"/>
                  </a:lnTo>
                  <a:lnTo>
                    <a:pt x="1911921" y="443928"/>
                  </a:lnTo>
                  <a:lnTo>
                    <a:pt x="1905000" y="466090"/>
                  </a:lnTo>
                  <a:lnTo>
                    <a:pt x="1901952" y="472186"/>
                  </a:lnTo>
                  <a:lnTo>
                    <a:pt x="1984248" y="472186"/>
                  </a:lnTo>
                  <a:lnTo>
                    <a:pt x="1993392" y="472186"/>
                  </a:lnTo>
                  <a:close/>
                </a:path>
              </a:pathLst>
            </a:cu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2" name="Textbox 1482">
              <a:extLst>
                <a:ext uri="{FF2B5EF4-FFF2-40B4-BE49-F238E27FC236}">
                  <a16:creationId xmlns:a16="http://schemas.microsoft.com/office/drawing/2014/main" id="{9E7E90DF-B736-B3FC-E135-F940047E464F}"/>
                </a:ext>
              </a:extLst>
            </p:cNvPr>
            <p:cNvSpPr txBox="1"/>
            <p:nvPr/>
          </p:nvSpPr>
          <p:spPr>
            <a:xfrm>
              <a:off x="1984248" y="328929"/>
              <a:ext cx="2158365" cy="249554"/>
            </a:xfrm>
            <a:prstGeom prst="rect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112395">
                <a:spcBef>
                  <a:spcPts val="315"/>
                </a:spcBef>
                <a:spcAft>
                  <a:spcPts val="800"/>
                </a:spcAft>
              </a:pPr>
              <a:r>
                <a:rPr lang="ru-RU" sz="10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Климатические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1483">
              <a:extLst>
                <a:ext uri="{FF2B5EF4-FFF2-40B4-BE49-F238E27FC236}">
                  <a16:creationId xmlns:a16="http://schemas.microsoft.com/office/drawing/2014/main" id="{451E8F9B-B43B-5C9E-B4EE-CF7212C26DE7}"/>
                </a:ext>
              </a:extLst>
            </p:cNvPr>
            <p:cNvSpPr txBox="1"/>
            <p:nvPr/>
          </p:nvSpPr>
          <p:spPr>
            <a:xfrm>
              <a:off x="1984248" y="3175"/>
              <a:ext cx="2158365" cy="249554"/>
            </a:xfrm>
            <a:prstGeom prst="rect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112395">
                <a:spcBef>
                  <a:spcPts val="310"/>
                </a:spcBef>
                <a:spcAft>
                  <a:spcPts val="800"/>
                </a:spcAft>
              </a:pPr>
              <a:r>
                <a:rPr lang="ru-RU" sz="10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Природные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1484">
              <a:extLst>
                <a:ext uri="{FF2B5EF4-FFF2-40B4-BE49-F238E27FC236}">
                  <a16:creationId xmlns:a16="http://schemas.microsoft.com/office/drawing/2014/main" id="{EC2CB02E-930C-F4E6-EEE5-671C2D400201}"/>
                </a:ext>
              </a:extLst>
            </p:cNvPr>
            <p:cNvSpPr txBox="1"/>
            <p:nvPr/>
          </p:nvSpPr>
          <p:spPr>
            <a:xfrm>
              <a:off x="9144" y="6350"/>
              <a:ext cx="1426845" cy="568960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478155" indent="-210820">
                <a:lnSpc>
                  <a:spcPct val="103000"/>
                </a:lnSpc>
                <a:spcBef>
                  <a:spcPts val="860"/>
                </a:spcBef>
                <a:spcAft>
                  <a:spcPts val="800"/>
                </a:spcAft>
              </a:pPr>
              <a:r>
                <a:rPr lang="ru-RU" sz="10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Географические факторы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Group 1485">
            <a:extLst>
              <a:ext uri="{FF2B5EF4-FFF2-40B4-BE49-F238E27FC236}">
                <a16:creationId xmlns:a16="http://schemas.microsoft.com/office/drawing/2014/main" id="{5402FBEB-9571-50CB-92C6-6A7512868DDC}"/>
              </a:ext>
            </a:extLst>
          </p:cNvPr>
          <p:cNvGrpSpPr>
            <a:grpSpLocks/>
          </p:cNvGrpSpPr>
          <p:nvPr/>
        </p:nvGrpSpPr>
        <p:grpSpPr>
          <a:xfrm>
            <a:off x="2166426" y="3344975"/>
            <a:ext cx="5906598" cy="1252854"/>
            <a:chOff x="0" y="0"/>
            <a:chExt cx="4145279" cy="1252854"/>
          </a:xfrm>
        </p:grpSpPr>
        <p:sp>
          <p:nvSpPr>
            <p:cNvPr id="26" name="Graphic 1486">
              <a:extLst>
                <a:ext uri="{FF2B5EF4-FFF2-40B4-BE49-F238E27FC236}">
                  <a16:creationId xmlns:a16="http://schemas.microsoft.com/office/drawing/2014/main" id="{D3DE1C22-05B5-42B0-F537-5137707E0AC8}"/>
                </a:ext>
              </a:extLst>
            </p:cNvPr>
            <p:cNvSpPr/>
            <p:nvPr/>
          </p:nvSpPr>
          <p:spPr>
            <a:xfrm>
              <a:off x="0" y="0"/>
              <a:ext cx="4145279" cy="962660"/>
            </a:xfrm>
            <a:custGeom>
              <a:avLst/>
              <a:gdLst/>
              <a:ahLst/>
              <a:cxnLst/>
              <a:rect l="l" t="t" r="r" b="b"/>
              <a:pathLst>
                <a:path w="4145279" h="962660">
                  <a:moveTo>
                    <a:pt x="1987296" y="459994"/>
                  </a:moveTo>
                  <a:lnTo>
                    <a:pt x="1978152" y="456946"/>
                  </a:lnTo>
                  <a:lnTo>
                    <a:pt x="1905000" y="429514"/>
                  </a:lnTo>
                  <a:lnTo>
                    <a:pt x="1901952" y="429514"/>
                  </a:lnTo>
                  <a:lnTo>
                    <a:pt x="1901952" y="456946"/>
                  </a:lnTo>
                  <a:lnTo>
                    <a:pt x="1441704" y="456946"/>
                  </a:lnTo>
                  <a:lnTo>
                    <a:pt x="1441704" y="359867"/>
                  </a:lnTo>
                  <a:lnTo>
                    <a:pt x="1950720" y="143002"/>
                  </a:lnTo>
                  <a:lnTo>
                    <a:pt x="1947672" y="136906"/>
                  </a:lnTo>
                  <a:lnTo>
                    <a:pt x="1441704" y="352475"/>
                  </a:lnTo>
                  <a:lnTo>
                    <a:pt x="1441704" y="286258"/>
                  </a:lnTo>
                  <a:lnTo>
                    <a:pt x="1435608" y="286258"/>
                  </a:lnTo>
                  <a:lnTo>
                    <a:pt x="1435608" y="355066"/>
                  </a:lnTo>
                  <a:lnTo>
                    <a:pt x="1432560" y="356362"/>
                  </a:lnTo>
                  <a:lnTo>
                    <a:pt x="1435608" y="362458"/>
                  </a:lnTo>
                  <a:lnTo>
                    <a:pt x="1435608" y="773938"/>
                  </a:lnTo>
                  <a:lnTo>
                    <a:pt x="1435608" y="780034"/>
                  </a:lnTo>
                  <a:lnTo>
                    <a:pt x="1435608" y="956310"/>
                  </a:lnTo>
                  <a:lnTo>
                    <a:pt x="9144" y="956310"/>
                  </a:lnTo>
                  <a:lnTo>
                    <a:pt x="9144" y="285750"/>
                  </a:lnTo>
                  <a:lnTo>
                    <a:pt x="1441704" y="285750"/>
                  </a:lnTo>
                  <a:lnTo>
                    <a:pt x="1441704" y="276860"/>
                  </a:lnTo>
                  <a:lnTo>
                    <a:pt x="4622" y="276860"/>
                  </a:lnTo>
                  <a:lnTo>
                    <a:pt x="4622" y="285750"/>
                  </a:lnTo>
                  <a:lnTo>
                    <a:pt x="4622" y="956310"/>
                  </a:lnTo>
                  <a:lnTo>
                    <a:pt x="4559" y="285750"/>
                  </a:lnTo>
                  <a:lnTo>
                    <a:pt x="4622" y="276860"/>
                  </a:lnTo>
                  <a:lnTo>
                    <a:pt x="50" y="276860"/>
                  </a:lnTo>
                  <a:lnTo>
                    <a:pt x="0" y="956310"/>
                  </a:lnTo>
                  <a:lnTo>
                    <a:pt x="0" y="962660"/>
                  </a:lnTo>
                  <a:lnTo>
                    <a:pt x="1441704" y="962660"/>
                  </a:lnTo>
                  <a:lnTo>
                    <a:pt x="1441704" y="956818"/>
                  </a:lnTo>
                  <a:lnTo>
                    <a:pt x="1441704" y="956310"/>
                  </a:lnTo>
                  <a:lnTo>
                    <a:pt x="1441704" y="780034"/>
                  </a:lnTo>
                  <a:lnTo>
                    <a:pt x="1901952" y="780034"/>
                  </a:lnTo>
                  <a:lnTo>
                    <a:pt x="1901952" y="801370"/>
                  </a:lnTo>
                  <a:lnTo>
                    <a:pt x="1901952" y="807466"/>
                  </a:lnTo>
                  <a:lnTo>
                    <a:pt x="1905000" y="807466"/>
                  </a:lnTo>
                  <a:lnTo>
                    <a:pt x="1978152" y="780034"/>
                  </a:lnTo>
                  <a:lnTo>
                    <a:pt x="1987296" y="776986"/>
                  </a:lnTo>
                  <a:lnTo>
                    <a:pt x="1978152" y="773938"/>
                  </a:lnTo>
                  <a:lnTo>
                    <a:pt x="1905000" y="749554"/>
                  </a:lnTo>
                  <a:lnTo>
                    <a:pt x="1901952" y="746506"/>
                  </a:lnTo>
                  <a:lnTo>
                    <a:pt x="1901952" y="752602"/>
                  </a:lnTo>
                  <a:lnTo>
                    <a:pt x="1901952" y="755650"/>
                  </a:lnTo>
                  <a:lnTo>
                    <a:pt x="1901952" y="773938"/>
                  </a:lnTo>
                  <a:lnTo>
                    <a:pt x="1441704" y="773938"/>
                  </a:lnTo>
                  <a:lnTo>
                    <a:pt x="1441704" y="463042"/>
                  </a:lnTo>
                  <a:lnTo>
                    <a:pt x="1901952" y="463042"/>
                  </a:lnTo>
                  <a:lnTo>
                    <a:pt x="1901952" y="484378"/>
                  </a:lnTo>
                  <a:lnTo>
                    <a:pt x="1901952" y="490474"/>
                  </a:lnTo>
                  <a:lnTo>
                    <a:pt x="1905000" y="487426"/>
                  </a:lnTo>
                  <a:lnTo>
                    <a:pt x="1978152" y="463042"/>
                  </a:lnTo>
                  <a:lnTo>
                    <a:pt x="1987296" y="459994"/>
                  </a:lnTo>
                  <a:close/>
                </a:path>
                <a:path w="4145279" h="962660">
                  <a:moveTo>
                    <a:pt x="4145280" y="0"/>
                  </a:moveTo>
                  <a:lnTo>
                    <a:pt x="4139184" y="0"/>
                  </a:lnTo>
                  <a:lnTo>
                    <a:pt x="4139184" y="6350"/>
                  </a:lnTo>
                  <a:lnTo>
                    <a:pt x="4139184" y="246380"/>
                  </a:lnTo>
                  <a:lnTo>
                    <a:pt x="1987296" y="246380"/>
                  </a:lnTo>
                  <a:lnTo>
                    <a:pt x="1987296" y="6350"/>
                  </a:lnTo>
                  <a:lnTo>
                    <a:pt x="4139184" y="6350"/>
                  </a:lnTo>
                  <a:lnTo>
                    <a:pt x="4139184" y="0"/>
                  </a:lnTo>
                  <a:lnTo>
                    <a:pt x="1984324" y="0"/>
                  </a:lnTo>
                  <a:lnTo>
                    <a:pt x="1984324" y="6350"/>
                  </a:lnTo>
                  <a:lnTo>
                    <a:pt x="1984324" y="246380"/>
                  </a:lnTo>
                  <a:lnTo>
                    <a:pt x="1984235" y="6350"/>
                  </a:lnTo>
                  <a:lnTo>
                    <a:pt x="1984324" y="0"/>
                  </a:lnTo>
                  <a:lnTo>
                    <a:pt x="1981276" y="0"/>
                  </a:lnTo>
                  <a:lnTo>
                    <a:pt x="1981200" y="246380"/>
                  </a:lnTo>
                  <a:lnTo>
                    <a:pt x="1981200" y="255270"/>
                  </a:lnTo>
                  <a:lnTo>
                    <a:pt x="4145280" y="255270"/>
                  </a:lnTo>
                  <a:lnTo>
                    <a:pt x="4145280" y="246634"/>
                  </a:lnTo>
                  <a:lnTo>
                    <a:pt x="4145280" y="246380"/>
                  </a:lnTo>
                  <a:lnTo>
                    <a:pt x="4145280" y="6350"/>
                  </a:lnTo>
                  <a:lnTo>
                    <a:pt x="4145280" y="5842"/>
                  </a:lnTo>
                  <a:lnTo>
                    <a:pt x="4145280" y="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27" name="Image 1487">
              <a:extLst>
                <a:ext uri="{FF2B5EF4-FFF2-40B4-BE49-F238E27FC236}">
                  <a16:creationId xmlns:a16="http://schemas.microsoft.com/office/drawing/2014/main" id="{4EAFE344-1093-BE2E-DEAA-4D5AF800FA5C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98904" y="115570"/>
              <a:ext cx="88392" cy="70103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pic>
        <p:sp>
          <p:nvSpPr>
            <p:cNvPr id="28" name="Graphic 1488">
              <a:extLst>
                <a:ext uri="{FF2B5EF4-FFF2-40B4-BE49-F238E27FC236}">
                  <a16:creationId xmlns:a16="http://schemas.microsoft.com/office/drawing/2014/main" id="{2E5DA344-B877-3A51-0110-08DE8FA3DEA7}"/>
                </a:ext>
              </a:extLst>
            </p:cNvPr>
            <p:cNvSpPr/>
            <p:nvPr/>
          </p:nvSpPr>
          <p:spPr>
            <a:xfrm>
              <a:off x="1435608" y="853185"/>
              <a:ext cx="548640" cy="274320"/>
            </a:xfrm>
            <a:custGeom>
              <a:avLst/>
              <a:gdLst/>
              <a:ahLst/>
              <a:cxnLst/>
              <a:rect l="l" t="t" r="r" b="b"/>
              <a:pathLst>
                <a:path w="548640" h="274320">
                  <a:moveTo>
                    <a:pt x="548640" y="274320"/>
                  </a:moveTo>
                  <a:lnTo>
                    <a:pt x="545592" y="271272"/>
                  </a:lnTo>
                  <a:lnTo>
                    <a:pt x="542544" y="268224"/>
                  </a:lnTo>
                  <a:lnTo>
                    <a:pt x="481584" y="219456"/>
                  </a:lnTo>
                  <a:lnTo>
                    <a:pt x="478536" y="216408"/>
                  </a:lnTo>
                  <a:lnTo>
                    <a:pt x="478536" y="219456"/>
                  </a:lnTo>
                  <a:lnTo>
                    <a:pt x="470827" y="241274"/>
                  </a:lnTo>
                  <a:lnTo>
                    <a:pt x="3048" y="0"/>
                  </a:lnTo>
                  <a:lnTo>
                    <a:pt x="0" y="6096"/>
                  </a:lnTo>
                  <a:lnTo>
                    <a:pt x="468541" y="247751"/>
                  </a:lnTo>
                  <a:lnTo>
                    <a:pt x="460248" y="271272"/>
                  </a:lnTo>
                  <a:lnTo>
                    <a:pt x="457200" y="274320"/>
                  </a:lnTo>
                  <a:lnTo>
                    <a:pt x="536448" y="274320"/>
                  </a:lnTo>
                  <a:lnTo>
                    <a:pt x="539496" y="274320"/>
                  </a:lnTo>
                  <a:lnTo>
                    <a:pt x="548640" y="27432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9" name="Textbox 1489">
              <a:extLst>
                <a:ext uri="{FF2B5EF4-FFF2-40B4-BE49-F238E27FC236}">
                  <a16:creationId xmlns:a16="http://schemas.microsoft.com/office/drawing/2014/main" id="{604DE976-557A-6EBD-D9F3-70BE2A4E387E}"/>
                </a:ext>
              </a:extLst>
            </p:cNvPr>
            <p:cNvSpPr txBox="1"/>
            <p:nvPr/>
          </p:nvSpPr>
          <p:spPr>
            <a:xfrm>
              <a:off x="1984248" y="1002664"/>
              <a:ext cx="2158365" cy="250190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112395">
                <a:spcBef>
                  <a:spcPts val="310"/>
                </a:spcBef>
                <a:spcAft>
                  <a:spcPts val="800"/>
                </a:spcAft>
              </a:pPr>
              <a:r>
                <a:rPr lang="ru-RU" sz="1000" kern="10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Уровень</a:t>
              </a:r>
              <a:r>
                <a:rPr lang="ru-RU" sz="1000" kern="100" spc="-6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000" kern="10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развития</a:t>
              </a:r>
              <a:r>
                <a:rPr lang="ru-RU" sz="1000" kern="100" spc="-6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0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инфраструктуры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1490">
              <a:extLst>
                <a:ext uri="{FF2B5EF4-FFF2-40B4-BE49-F238E27FC236}">
                  <a16:creationId xmlns:a16="http://schemas.microsoft.com/office/drawing/2014/main" id="{A6F7AC87-BECF-D7A3-F315-C5AB51784834}"/>
                </a:ext>
              </a:extLst>
            </p:cNvPr>
            <p:cNvSpPr txBox="1"/>
            <p:nvPr/>
          </p:nvSpPr>
          <p:spPr>
            <a:xfrm>
              <a:off x="1984248" y="664209"/>
              <a:ext cx="2158365" cy="24955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112395">
                <a:spcBef>
                  <a:spcPts val="315"/>
                </a:spcBef>
                <a:spcAft>
                  <a:spcPts val="800"/>
                </a:spcAft>
              </a:pPr>
              <a:r>
                <a:rPr lang="ru-RU" sz="1000" kern="100" spc="-2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Система</a:t>
              </a:r>
              <a:r>
                <a:rPr lang="ru-RU" sz="1000" kern="100" spc="5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000" kern="100" spc="-2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финансовых</a:t>
              </a:r>
              <a:r>
                <a:rPr lang="ru-RU" sz="1000" kern="100" spc="-5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000" kern="100" spc="-2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льгот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Textbox 1491">
              <a:extLst>
                <a:ext uri="{FF2B5EF4-FFF2-40B4-BE49-F238E27FC236}">
                  <a16:creationId xmlns:a16="http://schemas.microsoft.com/office/drawing/2014/main" id="{B380934E-ADF5-8109-F2FD-7DB507A15F50}"/>
                </a:ext>
              </a:extLst>
            </p:cNvPr>
            <p:cNvSpPr txBox="1"/>
            <p:nvPr/>
          </p:nvSpPr>
          <p:spPr>
            <a:xfrm>
              <a:off x="1984248" y="328929"/>
              <a:ext cx="2158365" cy="24955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112395">
                <a:spcBef>
                  <a:spcPts val="315"/>
                </a:spcBef>
                <a:spcAft>
                  <a:spcPts val="800"/>
                </a:spcAft>
              </a:pPr>
              <a:r>
                <a:rPr lang="ru-RU" sz="10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Специфика налоговой</a:t>
              </a:r>
              <a:r>
                <a:rPr lang="ru-RU" sz="1000" kern="100" spc="5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0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системы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Textbox 1492">
              <a:extLst>
                <a:ext uri="{FF2B5EF4-FFF2-40B4-BE49-F238E27FC236}">
                  <a16:creationId xmlns:a16="http://schemas.microsoft.com/office/drawing/2014/main" id="{39770073-BE89-E51B-C50F-614C32878867}"/>
                </a:ext>
              </a:extLst>
            </p:cNvPr>
            <p:cNvSpPr txBox="1"/>
            <p:nvPr/>
          </p:nvSpPr>
          <p:spPr>
            <a:xfrm>
              <a:off x="9144" y="285750"/>
              <a:ext cx="1426845" cy="67056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lIns="0" tIns="0" rIns="0" bIns="0" rtlCol="0">
              <a:noAutofit/>
            </a:bodyPr>
            <a:lstStyle/>
            <a:p>
              <a:pPr>
                <a:spcBef>
                  <a:spcPts val="365"/>
                </a:spcBef>
                <a:spcAft>
                  <a:spcPts val="800"/>
                </a:spcAft>
              </a:pPr>
              <a:r>
                <a:rPr lang="ru-RU" sz="1000" kern="1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472440" indent="-372110">
                <a:lnSpc>
                  <a:spcPct val="103000"/>
                </a:lnSpc>
                <a:spcAft>
                  <a:spcPts val="800"/>
                </a:spcAft>
              </a:pPr>
              <a:r>
                <a:rPr lang="ru-RU" sz="10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Предпринимательские факторы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1493">
              <a:extLst>
                <a:ext uri="{FF2B5EF4-FFF2-40B4-BE49-F238E27FC236}">
                  <a16:creationId xmlns:a16="http://schemas.microsoft.com/office/drawing/2014/main" id="{F93CE8FC-ED4D-11EB-F019-74B1B43D68DD}"/>
                </a:ext>
              </a:extLst>
            </p:cNvPr>
            <p:cNvSpPr txBox="1"/>
            <p:nvPr/>
          </p:nvSpPr>
          <p:spPr>
            <a:xfrm>
              <a:off x="1987295" y="6350"/>
              <a:ext cx="2152015" cy="240029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112395">
                <a:spcBef>
                  <a:spcPts val="285"/>
                </a:spcBef>
                <a:spcAft>
                  <a:spcPts val="800"/>
                </a:spcAft>
              </a:pPr>
              <a:r>
                <a:rPr lang="ru-RU" sz="1000" kern="100" spc="-2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Уровень</a:t>
              </a:r>
              <a:r>
                <a:rPr lang="ru-RU" sz="1000" kern="100" spc="-5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0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издержек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71759EEA-B3A3-E116-8F3C-D0BFCDE741AC}"/>
              </a:ext>
            </a:extLst>
          </p:cNvPr>
          <p:cNvSpPr txBox="1"/>
          <p:nvPr/>
        </p:nvSpPr>
        <p:spPr>
          <a:xfrm>
            <a:off x="2179443" y="5139992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  <a:tabLst>
                <a:tab pos="215773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</a:t>
            </a:r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унок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Факторы, определяющие инвестиционный климат</a:t>
            </a:r>
          </a:p>
        </p:txBody>
      </p:sp>
    </p:spTree>
    <p:extLst>
      <p:ext uri="{BB962C8B-B14F-4D97-AF65-F5344CB8AC3E}">
        <p14:creationId xmlns:p14="http://schemas.microsoft.com/office/powerpoint/2010/main" val="585582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087BF36-B5E0-6A19-C80D-EFC45D906A8E}"/>
              </a:ext>
            </a:extLst>
          </p:cNvPr>
          <p:cNvSpPr txBox="1"/>
          <p:nvPr/>
        </p:nvSpPr>
        <p:spPr>
          <a:xfrm>
            <a:off x="1459522" y="527930"/>
            <a:ext cx="95976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процессе проведения оценки инвестиционной привлекательности оцениваются: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F768E5-D9EB-2BFB-79FB-5C7594257F83}"/>
              </a:ext>
            </a:extLst>
          </p:cNvPr>
          <p:cNvSpPr txBox="1"/>
          <p:nvPr/>
        </p:nvSpPr>
        <p:spPr>
          <a:xfrm>
            <a:off x="393895" y="1240050"/>
            <a:ext cx="11465169" cy="40010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	экономические условия (состояние макроэкономической среды, динамика ВВП, национальный доход, объемы производства промышленной продукции, инфляция, развитие высокотехнологичных производств, положение на рынке труда, ситуация в денежно-кредитной, финансовой, бюджетной, налоговой, валютной системах и т. п.);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	государственная инвестиционная политика (степень государственной поддержки иностранных инвестиций, возможность национализации иностранного имущества, участие в международных договорах, соблюдение соглашений, преемственность политической власти, устойчивость государственных институтов и эффективность их деятельности и т. д.);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	нормативно-правовая база инвестиционной деятельности (статус регламентирующих документов и порядок их корректировки, параметры ввода и вывода инвестиций из страны, налогового, валютного и таможенного режима, порядок создания, регистрации, деятельности, отчетности, слияния и ликвидации фирм, меры регулирования и контроля над их деятельностью, урегулирования споров);</a:t>
            </a: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	информационный, фактологический, статистический материал о состоянии различных факторов, определяющих инвестиционный климат.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3013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E8A169-D87A-427A-6379-4FEE8D171F9A}"/>
              </a:ext>
            </a:extLst>
          </p:cNvPr>
          <p:cNvSpPr txBox="1"/>
          <p:nvPr/>
        </p:nvSpPr>
        <p:spPr>
          <a:xfrm>
            <a:off x="601393" y="3075357"/>
            <a:ext cx="1077937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Понятие «инвестиционная привлекательность» в наиболее общем виде означает наличие таких условий инвестирования, которые влияют на предпочтения инвестора в выборе того или иного объекта инвестирования.</a:t>
            </a:r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Объектом инвестирования может выступать отдельный проект, предприятие в целом, корпорация, город, регион, страна. Нетрудно выделить то общее, что ставит их в один ряд: наличие собственного бюджета и собственной системы финансирования.</a:t>
            </a:r>
          </a:p>
        </p:txBody>
      </p:sp>
      <p:pic>
        <p:nvPicPr>
          <p:cNvPr id="1026" name="Picture 2" descr="Инвестиционная привлекательность предприятия: оценка и повышение">
            <a:extLst>
              <a:ext uri="{FF2B5EF4-FFF2-40B4-BE49-F238E27FC236}">
                <a16:creationId xmlns:a16="http://schemas.microsoft.com/office/drawing/2014/main" id="{531005A6-CD6B-8BAD-917A-FD2CA9EAB2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748" y="479987"/>
            <a:ext cx="5267252" cy="2417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Инвестиционная привлекательность Ленинградской области снизилась">
            <a:extLst>
              <a:ext uri="{FF2B5EF4-FFF2-40B4-BE49-F238E27FC236}">
                <a16:creationId xmlns:a16="http://schemas.microsoft.com/office/drawing/2014/main" id="{00E1A51B-C170-7628-A64C-AB29193E94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988" y="479987"/>
            <a:ext cx="5655212" cy="2417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202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0647BA2-262C-4783-2FE7-D4DE70F5BEF3}"/>
              </a:ext>
            </a:extLst>
          </p:cNvPr>
          <p:cNvSpPr txBox="1"/>
          <p:nvPr/>
        </p:nvSpPr>
        <p:spPr>
          <a:xfrm>
            <a:off x="211014" y="498581"/>
            <a:ext cx="11859065" cy="417550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Инвестиционная привлекательность макроэкономического уровня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формируется в зависимости от политической стабильности и ее предсказуемости на будущее, а также от основных макроэкономических показателей, характеризующих состояние национальной экономики (уровня инфляции, темпа роста ВВП, объема выпуска важнейших видов продукции, ставки рефинансирования) и их прогноза на будущее. Кроме этого, инвестиционная привлекательность зависит от наличия степени совершенства нормативных актов в области инвестиционной деятельности, налоговой системы и от социальной обстановки в стране. Инвестиционная привлекательность на макроуровне создает общий фон для инвестиционной привлекательности на региональном, отраслевом уровне и уровне отдельной организации.</a:t>
            </a:r>
          </a:p>
          <a:p>
            <a:pPr indent="270510" algn="just">
              <a:spcAft>
                <a:spcPts val="800"/>
              </a:spcAft>
            </a:pP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spcAft>
                <a:spcPts val="8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Инвестиционная привлекательность на микроэкономическом уровне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может существенно отличаться от общего фона из-за наличия несколько иных факторов. Инвестиционная привлекательность региона обусловлена степенью его индустриального развития, географическим расположением, природно-климатическими условиями, уровнем развития инфраструктуры, в том числе для инвестиционной деятельности, имеющихся льгот для инвесторов и степенью выгодности разработки полезных ископаемых.</a:t>
            </a:r>
          </a:p>
        </p:txBody>
      </p:sp>
    </p:spTree>
    <p:extLst>
      <p:ext uri="{BB962C8B-B14F-4D97-AF65-F5344CB8AC3E}">
        <p14:creationId xmlns:p14="http://schemas.microsoft.com/office/powerpoint/2010/main" val="3289497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389E63F-71D5-37DF-782C-C8210655BD54}"/>
              </a:ext>
            </a:extLst>
          </p:cNvPr>
          <p:cNvSpPr txBox="1"/>
          <p:nvPr/>
        </p:nvSpPr>
        <p:spPr>
          <a:xfrm>
            <a:off x="826475" y="306199"/>
            <a:ext cx="10821573" cy="3621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состав частных показателей, используемых для определения уровня инвестиционного потенциала региона (страны), входят различные характеристики трудового, производственного, финансового, институционального, инфраструктурного, потребительского, инновационного, природно-ресурсного комплексов региона и др.</a:t>
            </a:r>
          </a:p>
          <a:p>
            <a:pPr indent="270510" algn="just">
              <a:spcAft>
                <a:spcPts val="800"/>
              </a:spcAft>
            </a:pPr>
            <a:endParaRPr lang="ru-RU" sz="24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Инвестиционный потенциал учитывает основные макроэкономические характеристики, такие как насыщенность территории факторами производства, потребительский спрос населения и другие параметры.</a:t>
            </a:r>
          </a:p>
        </p:txBody>
      </p:sp>
    </p:spTree>
    <p:extLst>
      <p:ext uri="{BB962C8B-B14F-4D97-AF65-F5344CB8AC3E}">
        <p14:creationId xmlns:p14="http://schemas.microsoft.com/office/powerpoint/2010/main" val="1984437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C14829C-2D3D-FCB1-F585-8DF1A333531C}"/>
              </a:ext>
            </a:extLst>
          </p:cNvPr>
          <p:cNvSpPr txBox="1"/>
          <p:nvPr/>
        </p:nvSpPr>
        <p:spPr>
          <a:xfrm>
            <a:off x="981220" y="195281"/>
            <a:ext cx="89787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</a:pPr>
            <a:r>
              <a:rPr lang="ru-RU" sz="18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3 Показатели оценки инвестиционной привлекательности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FA88C097-3551-1FB8-4346-92D47531E4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887942"/>
              </p:ext>
            </p:extLst>
          </p:nvPr>
        </p:nvGraphicFramePr>
        <p:xfrm>
          <a:off x="520504" y="564613"/>
          <a:ext cx="11352628" cy="57986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76314">
                  <a:extLst>
                    <a:ext uri="{9D8B030D-6E8A-4147-A177-3AD203B41FA5}">
                      <a16:colId xmlns:a16="http://schemas.microsoft.com/office/drawing/2014/main" val="1646573829"/>
                    </a:ext>
                  </a:extLst>
                </a:gridCol>
                <a:gridCol w="5676314">
                  <a:extLst>
                    <a:ext uri="{9D8B030D-6E8A-4147-A177-3AD203B41FA5}">
                      <a16:colId xmlns:a16="http://schemas.microsoft.com/office/drawing/2014/main" val="2621541811"/>
                    </a:ext>
                  </a:extLst>
                </a:gridCol>
              </a:tblGrid>
              <a:tr h="251313">
                <a:tc>
                  <a:txBody>
                    <a:bodyPr/>
                    <a:lstStyle/>
                    <a:p>
                      <a:pPr algn="ctr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Отрасль</a:t>
                      </a:r>
                      <a:endParaRPr lang="ru-RU" sz="11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52" marR="2475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Предприятие</a:t>
                      </a:r>
                      <a:endParaRPr lang="ru-RU" sz="11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52" marR="2475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9737669"/>
                  </a:ext>
                </a:extLst>
              </a:tr>
              <a:tr h="84968">
                <a:tc gridSpan="2">
                  <a:txBody>
                    <a:bodyPr/>
                    <a:lstStyle/>
                    <a:p>
                      <a:pPr algn="ctr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Производственный потенциал</a:t>
                      </a:r>
                      <a:endParaRPr lang="ru-RU" sz="11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52" marR="24752" marT="0" marB="0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7891764"/>
                  </a:ext>
                </a:extLst>
              </a:tr>
              <a:tr h="1124799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отрасли в объеме отгруженной продукции. 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Отношение отгруженной продукции к произведенной.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Выработка на одного работающего.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отрасли в основных производственных фондах.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обновления ОПФ.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Степень износа основных производственных фондов</a:t>
                      </a:r>
                      <a:endParaRPr lang="ru-RU" sz="11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52" marR="2475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выпускаемой продукции.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выпускаемой (отгруженной) продукции отрасли.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Отношение отгруженной продукции к произведенной.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Выработка на одного рабочего. Коэффициент обновления ОПФ. Степень износа основных фондов</a:t>
                      </a:r>
                      <a:endParaRPr lang="ru-RU" sz="11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52" marR="2475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4056333"/>
                  </a:ext>
                </a:extLst>
              </a:tr>
              <a:tr h="84968">
                <a:tc gridSpan="2">
                  <a:txBody>
                    <a:bodyPr/>
                    <a:lstStyle/>
                    <a:p>
                      <a:pPr algn="ctr">
                        <a:spcAft>
                          <a:spcPts val="800"/>
                        </a:spcAft>
                      </a:pPr>
                      <a:r>
                        <a:rPr lang="ru-RU" sz="1100" kern="1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Финансовые результаты</a:t>
                      </a:r>
                      <a:endParaRPr lang="ru-RU" sz="1100" kern="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52" marR="24752" marT="0" marB="0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712502"/>
                  </a:ext>
                </a:extLst>
              </a:tr>
              <a:tr h="444519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Финансовый результат деятельности.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прибыльных (убыточных) организаций. Общая рентабельность.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текущей ликвидности.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просроченной кредиторской задолженности.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просроченной дебиторской задолженности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52" marR="2475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 эффективности финансовой деятельности.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 деловой активности организации. Показатели платежеспособности.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 финансовой устойчивости</a:t>
                      </a:r>
                      <a:endParaRPr lang="ru-RU" sz="11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52" marR="2475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8774709"/>
                  </a:ext>
                </a:extLst>
              </a:tr>
              <a:tr h="84968">
                <a:tc gridSpan="2">
                  <a:txBody>
                    <a:bodyPr/>
                    <a:lstStyle/>
                    <a:p>
                      <a:pPr algn="ctr">
                        <a:spcAft>
                          <a:spcPts val="800"/>
                        </a:spcAft>
                      </a:pPr>
                      <a:r>
                        <a:rPr lang="ru-RU" sz="1100" kern="1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Инвестиционная активность</a:t>
                      </a:r>
                      <a:endParaRPr lang="ru-RU" sz="1100" kern="1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52" marR="24752" marT="0" marB="0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347530"/>
                  </a:ext>
                </a:extLst>
              </a:tr>
              <a:tr h="821356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отрасли в инвестициях в основной капитал.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 инвестиций в основной капитал. Доля инвестиционно-активных организаций отрасли.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собственных средств в источниках инвестирования.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кредитов в привлеченных средствах</a:t>
                      </a:r>
                      <a:endParaRPr lang="ru-RU" sz="11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52" marR="2475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Инвестиции в основной капитал организации. Доля организации в инвестициях в основной капитал отрасли.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собственных средств в источниках инвестирования</a:t>
                      </a:r>
                      <a:endParaRPr lang="ru-RU" sz="11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52" marR="2475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228531"/>
                  </a:ext>
                </a:extLst>
              </a:tr>
              <a:tr h="84968">
                <a:tc gridSpan="2">
                  <a:txBody>
                    <a:bodyPr/>
                    <a:lstStyle/>
                    <a:p>
                      <a:pPr algn="ctr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Трудовой потенциал</a:t>
                      </a:r>
                      <a:endParaRPr lang="ru-RU" sz="11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52" marR="24752" marT="0" marB="0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7554260"/>
                  </a:ext>
                </a:extLst>
              </a:tr>
              <a:tr h="689184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занятых в отрасли работников. Коэффициент прибытия и выбытия рабочей силы.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заработная плата на одного работника.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Отношение задолженности по заработной плате к фонду оплаты труда</a:t>
                      </a:r>
                      <a:endParaRPr lang="ru-RU" sz="11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52" marR="24752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занятых работников в организации в общей численности занятых в отрасли.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 прибытия и выбытия рабочей силы.</a:t>
                      </a:r>
                    </a:p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заработная плата на одного работника</a:t>
                      </a:r>
                      <a:endParaRPr lang="ru-RU" sz="11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752" marR="24752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48919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0122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11">
            <a:extLst>
              <a:ext uri="{FF2B5EF4-FFF2-40B4-BE49-F238E27FC236}">
                <a16:creationId xmlns:a16="http://schemas.microsoft.com/office/drawing/2014/main" id="{62788B65-F7C3-4803-7EB5-543EC8AD6C15}"/>
              </a:ext>
            </a:extLst>
          </p:cNvPr>
          <p:cNvGrpSpPr>
            <a:grpSpLocks/>
          </p:cNvGrpSpPr>
          <p:nvPr/>
        </p:nvGrpSpPr>
        <p:grpSpPr>
          <a:xfrm>
            <a:off x="422031" y="703385"/>
            <a:ext cx="11113477" cy="5205046"/>
            <a:chOff x="0" y="0"/>
            <a:chExt cx="4862068" cy="3362960"/>
          </a:xfrm>
        </p:grpSpPr>
        <p:sp>
          <p:nvSpPr>
            <p:cNvPr id="3" name="Graphic 1512">
              <a:extLst>
                <a:ext uri="{FF2B5EF4-FFF2-40B4-BE49-F238E27FC236}">
                  <a16:creationId xmlns:a16="http://schemas.microsoft.com/office/drawing/2014/main" id="{042270D7-74B8-F542-EF92-60DAE2BC969B}"/>
                </a:ext>
              </a:extLst>
            </p:cNvPr>
            <p:cNvSpPr/>
            <p:nvPr/>
          </p:nvSpPr>
          <p:spPr>
            <a:xfrm>
              <a:off x="0" y="0"/>
              <a:ext cx="4861560" cy="3362960"/>
            </a:xfrm>
            <a:custGeom>
              <a:avLst/>
              <a:gdLst/>
              <a:ahLst/>
              <a:cxnLst/>
              <a:rect l="l" t="t" r="r" b="b"/>
              <a:pathLst>
                <a:path w="4861560" h="3362960">
                  <a:moveTo>
                    <a:pt x="908304" y="354076"/>
                  </a:moveTo>
                  <a:lnTo>
                    <a:pt x="902208" y="354076"/>
                  </a:lnTo>
                  <a:lnTo>
                    <a:pt x="902208" y="573532"/>
                  </a:lnTo>
                  <a:lnTo>
                    <a:pt x="908304" y="573532"/>
                  </a:lnTo>
                  <a:lnTo>
                    <a:pt x="908304" y="354076"/>
                  </a:lnTo>
                  <a:close/>
                </a:path>
                <a:path w="4861560" h="3362960">
                  <a:moveTo>
                    <a:pt x="1801368" y="3115564"/>
                  </a:moveTo>
                  <a:lnTo>
                    <a:pt x="1795272" y="3115564"/>
                  </a:lnTo>
                  <a:lnTo>
                    <a:pt x="1795272" y="3356356"/>
                  </a:lnTo>
                  <a:lnTo>
                    <a:pt x="1801368" y="3356356"/>
                  </a:lnTo>
                  <a:lnTo>
                    <a:pt x="1801368" y="3115564"/>
                  </a:lnTo>
                  <a:close/>
                </a:path>
                <a:path w="4861560" h="3362960">
                  <a:moveTo>
                    <a:pt x="1801368" y="3108960"/>
                  </a:moveTo>
                  <a:lnTo>
                    <a:pt x="4673" y="3108960"/>
                  </a:lnTo>
                  <a:lnTo>
                    <a:pt x="4673" y="3115310"/>
                  </a:lnTo>
                  <a:lnTo>
                    <a:pt x="4673" y="3356610"/>
                  </a:lnTo>
                  <a:lnTo>
                    <a:pt x="4559" y="3115310"/>
                  </a:lnTo>
                  <a:lnTo>
                    <a:pt x="4673" y="3108960"/>
                  </a:lnTo>
                  <a:lnTo>
                    <a:pt x="88" y="3108960"/>
                  </a:lnTo>
                  <a:lnTo>
                    <a:pt x="0" y="3356610"/>
                  </a:lnTo>
                  <a:lnTo>
                    <a:pt x="0" y="3362960"/>
                  </a:lnTo>
                  <a:lnTo>
                    <a:pt x="1801368" y="3362960"/>
                  </a:lnTo>
                  <a:lnTo>
                    <a:pt x="1801368" y="3356610"/>
                  </a:lnTo>
                  <a:lnTo>
                    <a:pt x="9144" y="3356610"/>
                  </a:lnTo>
                  <a:lnTo>
                    <a:pt x="9144" y="3115310"/>
                  </a:lnTo>
                  <a:lnTo>
                    <a:pt x="1801368" y="3115310"/>
                  </a:lnTo>
                  <a:lnTo>
                    <a:pt x="1801368" y="3108960"/>
                  </a:lnTo>
                  <a:close/>
                </a:path>
                <a:path w="4861560" h="3362960">
                  <a:moveTo>
                    <a:pt x="1801368" y="2433320"/>
                  </a:moveTo>
                  <a:lnTo>
                    <a:pt x="4622" y="2433320"/>
                  </a:lnTo>
                  <a:lnTo>
                    <a:pt x="4622" y="2438400"/>
                  </a:lnTo>
                  <a:lnTo>
                    <a:pt x="4622" y="2856230"/>
                  </a:lnTo>
                  <a:lnTo>
                    <a:pt x="4572" y="2438400"/>
                  </a:lnTo>
                  <a:lnTo>
                    <a:pt x="4622" y="2433320"/>
                  </a:lnTo>
                  <a:lnTo>
                    <a:pt x="63" y="2433320"/>
                  </a:lnTo>
                  <a:lnTo>
                    <a:pt x="0" y="2856230"/>
                  </a:lnTo>
                  <a:lnTo>
                    <a:pt x="0" y="2862580"/>
                  </a:lnTo>
                  <a:lnTo>
                    <a:pt x="896112" y="2862580"/>
                  </a:lnTo>
                  <a:lnTo>
                    <a:pt x="896112" y="3011932"/>
                  </a:lnTo>
                  <a:lnTo>
                    <a:pt x="865632" y="3011932"/>
                  </a:lnTo>
                  <a:lnTo>
                    <a:pt x="865632" y="3014980"/>
                  </a:lnTo>
                  <a:lnTo>
                    <a:pt x="893064" y="3088132"/>
                  </a:lnTo>
                  <a:lnTo>
                    <a:pt x="896112" y="3097276"/>
                  </a:lnTo>
                  <a:lnTo>
                    <a:pt x="899160" y="3088132"/>
                  </a:lnTo>
                  <a:lnTo>
                    <a:pt x="926592" y="3014980"/>
                  </a:lnTo>
                  <a:lnTo>
                    <a:pt x="926592" y="3011932"/>
                  </a:lnTo>
                  <a:lnTo>
                    <a:pt x="923544" y="3011932"/>
                  </a:lnTo>
                  <a:lnTo>
                    <a:pt x="902208" y="3011932"/>
                  </a:lnTo>
                  <a:lnTo>
                    <a:pt x="902208" y="2862580"/>
                  </a:lnTo>
                  <a:lnTo>
                    <a:pt x="1801368" y="2862580"/>
                  </a:lnTo>
                  <a:lnTo>
                    <a:pt x="1801368" y="2856484"/>
                  </a:lnTo>
                  <a:lnTo>
                    <a:pt x="1801368" y="2856230"/>
                  </a:lnTo>
                  <a:lnTo>
                    <a:pt x="1801368" y="2438908"/>
                  </a:lnTo>
                  <a:lnTo>
                    <a:pt x="1795272" y="2438908"/>
                  </a:lnTo>
                  <a:lnTo>
                    <a:pt x="1795272" y="2856230"/>
                  </a:lnTo>
                  <a:lnTo>
                    <a:pt x="9144" y="2856230"/>
                  </a:lnTo>
                  <a:lnTo>
                    <a:pt x="9144" y="2438400"/>
                  </a:lnTo>
                  <a:lnTo>
                    <a:pt x="1801368" y="2438400"/>
                  </a:lnTo>
                  <a:lnTo>
                    <a:pt x="1801368" y="2433320"/>
                  </a:lnTo>
                  <a:close/>
                </a:path>
                <a:path w="4861560" h="3362960">
                  <a:moveTo>
                    <a:pt x="1801368" y="1948180"/>
                  </a:moveTo>
                  <a:lnTo>
                    <a:pt x="1801355" y="1941830"/>
                  </a:lnTo>
                  <a:lnTo>
                    <a:pt x="1795272" y="1941830"/>
                  </a:lnTo>
                  <a:lnTo>
                    <a:pt x="1795272" y="1948180"/>
                  </a:lnTo>
                  <a:lnTo>
                    <a:pt x="1795272" y="2192020"/>
                  </a:lnTo>
                  <a:lnTo>
                    <a:pt x="9144" y="2192020"/>
                  </a:lnTo>
                  <a:lnTo>
                    <a:pt x="9144" y="1948180"/>
                  </a:lnTo>
                  <a:lnTo>
                    <a:pt x="1795272" y="1948180"/>
                  </a:lnTo>
                  <a:lnTo>
                    <a:pt x="1795272" y="1941830"/>
                  </a:lnTo>
                  <a:lnTo>
                    <a:pt x="4673" y="1941830"/>
                  </a:lnTo>
                  <a:lnTo>
                    <a:pt x="4673" y="1948180"/>
                  </a:lnTo>
                  <a:lnTo>
                    <a:pt x="4673" y="2192020"/>
                  </a:lnTo>
                  <a:lnTo>
                    <a:pt x="4559" y="1948180"/>
                  </a:lnTo>
                  <a:lnTo>
                    <a:pt x="4673" y="1941830"/>
                  </a:lnTo>
                  <a:lnTo>
                    <a:pt x="101" y="1941830"/>
                  </a:lnTo>
                  <a:lnTo>
                    <a:pt x="0" y="2192020"/>
                  </a:lnTo>
                  <a:lnTo>
                    <a:pt x="0" y="2198370"/>
                  </a:lnTo>
                  <a:lnTo>
                    <a:pt x="896112" y="2198370"/>
                  </a:lnTo>
                  <a:lnTo>
                    <a:pt x="896112" y="2347468"/>
                  </a:lnTo>
                  <a:lnTo>
                    <a:pt x="871728" y="2347468"/>
                  </a:lnTo>
                  <a:lnTo>
                    <a:pt x="865632" y="2347468"/>
                  </a:lnTo>
                  <a:lnTo>
                    <a:pt x="865632" y="2350516"/>
                  </a:lnTo>
                  <a:lnTo>
                    <a:pt x="893064" y="2423668"/>
                  </a:lnTo>
                  <a:lnTo>
                    <a:pt x="896112" y="2432812"/>
                  </a:lnTo>
                  <a:lnTo>
                    <a:pt x="899160" y="2423668"/>
                  </a:lnTo>
                  <a:lnTo>
                    <a:pt x="926592" y="2350516"/>
                  </a:lnTo>
                  <a:lnTo>
                    <a:pt x="926592" y="2347468"/>
                  </a:lnTo>
                  <a:lnTo>
                    <a:pt x="923544" y="2347468"/>
                  </a:lnTo>
                  <a:lnTo>
                    <a:pt x="920496" y="2347468"/>
                  </a:lnTo>
                  <a:lnTo>
                    <a:pt x="902208" y="2347468"/>
                  </a:lnTo>
                  <a:lnTo>
                    <a:pt x="902208" y="2198370"/>
                  </a:lnTo>
                  <a:lnTo>
                    <a:pt x="1801368" y="2198370"/>
                  </a:lnTo>
                  <a:lnTo>
                    <a:pt x="1801368" y="2192020"/>
                  </a:lnTo>
                  <a:lnTo>
                    <a:pt x="1801368" y="1948180"/>
                  </a:lnTo>
                  <a:close/>
                </a:path>
                <a:path w="4861560" h="3362960">
                  <a:moveTo>
                    <a:pt x="1801368" y="598170"/>
                  </a:moveTo>
                  <a:lnTo>
                    <a:pt x="4660" y="598170"/>
                  </a:lnTo>
                  <a:lnTo>
                    <a:pt x="4660" y="607060"/>
                  </a:lnTo>
                  <a:lnTo>
                    <a:pt x="4660" y="1024890"/>
                  </a:lnTo>
                  <a:lnTo>
                    <a:pt x="4572" y="607060"/>
                  </a:lnTo>
                  <a:lnTo>
                    <a:pt x="4660" y="598170"/>
                  </a:lnTo>
                  <a:lnTo>
                    <a:pt x="88" y="598170"/>
                  </a:lnTo>
                  <a:lnTo>
                    <a:pt x="0" y="1024890"/>
                  </a:lnTo>
                  <a:lnTo>
                    <a:pt x="0" y="1031240"/>
                  </a:lnTo>
                  <a:lnTo>
                    <a:pt x="896112" y="1031240"/>
                  </a:lnTo>
                  <a:lnTo>
                    <a:pt x="896112" y="1180084"/>
                  </a:lnTo>
                  <a:lnTo>
                    <a:pt x="865632" y="1180084"/>
                  </a:lnTo>
                  <a:lnTo>
                    <a:pt x="865632" y="1183132"/>
                  </a:lnTo>
                  <a:lnTo>
                    <a:pt x="893064" y="1256284"/>
                  </a:lnTo>
                  <a:lnTo>
                    <a:pt x="895934" y="1264920"/>
                  </a:lnTo>
                  <a:lnTo>
                    <a:pt x="4622" y="1264920"/>
                  </a:lnTo>
                  <a:lnTo>
                    <a:pt x="4622" y="1271270"/>
                  </a:lnTo>
                  <a:lnTo>
                    <a:pt x="4622" y="1691640"/>
                  </a:lnTo>
                  <a:lnTo>
                    <a:pt x="4559" y="1271270"/>
                  </a:lnTo>
                  <a:lnTo>
                    <a:pt x="4622" y="1264920"/>
                  </a:lnTo>
                  <a:lnTo>
                    <a:pt x="50" y="1264920"/>
                  </a:lnTo>
                  <a:lnTo>
                    <a:pt x="0" y="1691640"/>
                  </a:lnTo>
                  <a:lnTo>
                    <a:pt x="0" y="1697990"/>
                  </a:lnTo>
                  <a:lnTo>
                    <a:pt x="896112" y="1697990"/>
                  </a:lnTo>
                  <a:lnTo>
                    <a:pt x="896112" y="1844548"/>
                  </a:lnTo>
                  <a:lnTo>
                    <a:pt x="865632" y="1844548"/>
                  </a:lnTo>
                  <a:lnTo>
                    <a:pt x="865632" y="1850644"/>
                  </a:lnTo>
                  <a:lnTo>
                    <a:pt x="893064" y="1923796"/>
                  </a:lnTo>
                  <a:lnTo>
                    <a:pt x="896112" y="1929892"/>
                  </a:lnTo>
                  <a:lnTo>
                    <a:pt x="899160" y="1923796"/>
                  </a:lnTo>
                  <a:lnTo>
                    <a:pt x="926592" y="1850644"/>
                  </a:lnTo>
                  <a:lnTo>
                    <a:pt x="926592" y="1844548"/>
                  </a:lnTo>
                  <a:lnTo>
                    <a:pt x="923544" y="1844548"/>
                  </a:lnTo>
                  <a:lnTo>
                    <a:pt x="902208" y="1844548"/>
                  </a:lnTo>
                  <a:lnTo>
                    <a:pt x="902208" y="1697990"/>
                  </a:lnTo>
                  <a:lnTo>
                    <a:pt x="1801368" y="1697990"/>
                  </a:lnTo>
                  <a:lnTo>
                    <a:pt x="1801368" y="1692148"/>
                  </a:lnTo>
                  <a:lnTo>
                    <a:pt x="1801368" y="1691640"/>
                  </a:lnTo>
                  <a:lnTo>
                    <a:pt x="1801368" y="1271524"/>
                  </a:lnTo>
                  <a:lnTo>
                    <a:pt x="1795272" y="1271524"/>
                  </a:lnTo>
                  <a:lnTo>
                    <a:pt x="1795272" y="1691640"/>
                  </a:lnTo>
                  <a:lnTo>
                    <a:pt x="9144" y="1691640"/>
                  </a:lnTo>
                  <a:lnTo>
                    <a:pt x="9144" y="1271270"/>
                  </a:lnTo>
                  <a:lnTo>
                    <a:pt x="1801368" y="1271270"/>
                  </a:lnTo>
                  <a:lnTo>
                    <a:pt x="1801368" y="1264920"/>
                  </a:lnTo>
                  <a:lnTo>
                    <a:pt x="896277" y="1264920"/>
                  </a:lnTo>
                  <a:lnTo>
                    <a:pt x="899160" y="1256284"/>
                  </a:lnTo>
                  <a:lnTo>
                    <a:pt x="926592" y="1183132"/>
                  </a:lnTo>
                  <a:lnTo>
                    <a:pt x="926592" y="1180084"/>
                  </a:lnTo>
                  <a:lnTo>
                    <a:pt x="923544" y="1180084"/>
                  </a:lnTo>
                  <a:lnTo>
                    <a:pt x="902208" y="1180084"/>
                  </a:lnTo>
                  <a:lnTo>
                    <a:pt x="902208" y="1031240"/>
                  </a:lnTo>
                  <a:lnTo>
                    <a:pt x="1801368" y="1031240"/>
                  </a:lnTo>
                  <a:lnTo>
                    <a:pt x="1801368" y="1024890"/>
                  </a:lnTo>
                  <a:lnTo>
                    <a:pt x="9144" y="1024890"/>
                  </a:lnTo>
                  <a:lnTo>
                    <a:pt x="9144" y="607060"/>
                  </a:lnTo>
                  <a:lnTo>
                    <a:pt x="1795272" y="607060"/>
                  </a:lnTo>
                  <a:lnTo>
                    <a:pt x="1795272" y="1024636"/>
                  </a:lnTo>
                  <a:lnTo>
                    <a:pt x="1801368" y="1024636"/>
                  </a:lnTo>
                  <a:lnTo>
                    <a:pt x="1801368" y="607060"/>
                  </a:lnTo>
                  <a:lnTo>
                    <a:pt x="1801368" y="598170"/>
                  </a:lnTo>
                  <a:close/>
                </a:path>
                <a:path w="4861560" h="3362960">
                  <a:moveTo>
                    <a:pt x="2706624" y="354076"/>
                  </a:moveTo>
                  <a:lnTo>
                    <a:pt x="2700528" y="354076"/>
                  </a:lnTo>
                  <a:lnTo>
                    <a:pt x="2700528" y="570484"/>
                  </a:lnTo>
                  <a:lnTo>
                    <a:pt x="2706624" y="570484"/>
                  </a:lnTo>
                  <a:lnTo>
                    <a:pt x="2706624" y="354076"/>
                  </a:lnTo>
                  <a:close/>
                </a:path>
                <a:path w="4861560" h="3362960">
                  <a:moveTo>
                    <a:pt x="3328416" y="598170"/>
                  </a:moveTo>
                  <a:lnTo>
                    <a:pt x="2066607" y="598170"/>
                  </a:lnTo>
                  <a:lnTo>
                    <a:pt x="2066607" y="607060"/>
                  </a:lnTo>
                  <a:lnTo>
                    <a:pt x="2066607" y="1024890"/>
                  </a:lnTo>
                  <a:lnTo>
                    <a:pt x="2066544" y="607060"/>
                  </a:lnTo>
                  <a:lnTo>
                    <a:pt x="2066607" y="598170"/>
                  </a:lnTo>
                  <a:lnTo>
                    <a:pt x="2063559" y="598170"/>
                  </a:lnTo>
                  <a:lnTo>
                    <a:pt x="2063496" y="1024890"/>
                  </a:lnTo>
                  <a:lnTo>
                    <a:pt x="2063496" y="1031240"/>
                  </a:lnTo>
                  <a:lnTo>
                    <a:pt x="3328416" y="1031240"/>
                  </a:lnTo>
                  <a:lnTo>
                    <a:pt x="3328416" y="1024890"/>
                  </a:lnTo>
                  <a:lnTo>
                    <a:pt x="2069592" y="1024890"/>
                  </a:lnTo>
                  <a:lnTo>
                    <a:pt x="2069592" y="607060"/>
                  </a:lnTo>
                  <a:lnTo>
                    <a:pt x="3322320" y="607060"/>
                  </a:lnTo>
                  <a:lnTo>
                    <a:pt x="3322320" y="1024636"/>
                  </a:lnTo>
                  <a:lnTo>
                    <a:pt x="3328416" y="1024636"/>
                  </a:lnTo>
                  <a:lnTo>
                    <a:pt x="3328416" y="607060"/>
                  </a:lnTo>
                  <a:lnTo>
                    <a:pt x="3328416" y="598170"/>
                  </a:lnTo>
                  <a:close/>
                </a:path>
                <a:path w="4861560" h="3362960">
                  <a:moveTo>
                    <a:pt x="4861560" y="598170"/>
                  </a:moveTo>
                  <a:lnTo>
                    <a:pt x="3601301" y="598170"/>
                  </a:lnTo>
                  <a:lnTo>
                    <a:pt x="3601301" y="607060"/>
                  </a:lnTo>
                  <a:lnTo>
                    <a:pt x="3601301" y="1024890"/>
                  </a:lnTo>
                  <a:lnTo>
                    <a:pt x="3601212" y="607060"/>
                  </a:lnTo>
                  <a:lnTo>
                    <a:pt x="3601301" y="598170"/>
                  </a:lnTo>
                  <a:lnTo>
                    <a:pt x="3596729" y="598170"/>
                  </a:lnTo>
                  <a:lnTo>
                    <a:pt x="3596640" y="1024890"/>
                  </a:lnTo>
                  <a:lnTo>
                    <a:pt x="3596640" y="1031240"/>
                  </a:lnTo>
                  <a:lnTo>
                    <a:pt x="4861560" y="1031240"/>
                  </a:lnTo>
                  <a:lnTo>
                    <a:pt x="4861560" y="1024890"/>
                  </a:lnTo>
                  <a:lnTo>
                    <a:pt x="3605784" y="1024890"/>
                  </a:lnTo>
                  <a:lnTo>
                    <a:pt x="3605784" y="607060"/>
                  </a:lnTo>
                  <a:lnTo>
                    <a:pt x="4855464" y="607060"/>
                  </a:lnTo>
                  <a:lnTo>
                    <a:pt x="4855464" y="1024636"/>
                  </a:lnTo>
                  <a:lnTo>
                    <a:pt x="4861560" y="1024636"/>
                  </a:lnTo>
                  <a:lnTo>
                    <a:pt x="4861560" y="607060"/>
                  </a:lnTo>
                  <a:lnTo>
                    <a:pt x="4861560" y="598170"/>
                  </a:lnTo>
                  <a:close/>
                </a:path>
                <a:path w="4861560" h="3362960">
                  <a:moveTo>
                    <a:pt x="4861560" y="6604"/>
                  </a:moveTo>
                  <a:lnTo>
                    <a:pt x="4855464" y="6604"/>
                  </a:lnTo>
                  <a:lnTo>
                    <a:pt x="4855464" y="247396"/>
                  </a:lnTo>
                  <a:lnTo>
                    <a:pt x="4861560" y="247396"/>
                  </a:lnTo>
                  <a:lnTo>
                    <a:pt x="4861560" y="6604"/>
                  </a:lnTo>
                  <a:close/>
                </a:path>
                <a:path w="4861560" h="3362960">
                  <a:moveTo>
                    <a:pt x="4861560" y="0"/>
                  </a:moveTo>
                  <a:lnTo>
                    <a:pt x="4673" y="0"/>
                  </a:lnTo>
                  <a:lnTo>
                    <a:pt x="4673" y="6350"/>
                  </a:lnTo>
                  <a:lnTo>
                    <a:pt x="4673" y="247650"/>
                  </a:lnTo>
                  <a:lnTo>
                    <a:pt x="4559" y="6350"/>
                  </a:lnTo>
                  <a:lnTo>
                    <a:pt x="4673" y="0"/>
                  </a:lnTo>
                  <a:lnTo>
                    <a:pt x="88" y="0"/>
                  </a:lnTo>
                  <a:lnTo>
                    <a:pt x="0" y="247650"/>
                  </a:lnTo>
                  <a:lnTo>
                    <a:pt x="0" y="254000"/>
                  </a:lnTo>
                  <a:lnTo>
                    <a:pt x="2432304" y="254000"/>
                  </a:lnTo>
                  <a:lnTo>
                    <a:pt x="2432304" y="354076"/>
                  </a:lnTo>
                  <a:lnTo>
                    <a:pt x="2438400" y="354076"/>
                  </a:lnTo>
                  <a:lnTo>
                    <a:pt x="2438400" y="254000"/>
                  </a:lnTo>
                  <a:lnTo>
                    <a:pt x="4861560" y="254000"/>
                  </a:lnTo>
                  <a:lnTo>
                    <a:pt x="4861560" y="247650"/>
                  </a:lnTo>
                  <a:lnTo>
                    <a:pt x="9144" y="247650"/>
                  </a:lnTo>
                  <a:lnTo>
                    <a:pt x="9144" y="6350"/>
                  </a:lnTo>
                  <a:lnTo>
                    <a:pt x="4861560" y="6350"/>
                  </a:lnTo>
                  <a:lnTo>
                    <a:pt x="4861560" y="0"/>
                  </a:ln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4" name="Image 1513">
              <a:extLst>
                <a:ext uri="{FF2B5EF4-FFF2-40B4-BE49-F238E27FC236}">
                  <a16:creationId xmlns:a16="http://schemas.microsoft.com/office/drawing/2014/main" id="{3A3ABC77-8764-364C-4E25-FFE67D745B0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63951" y="1027683"/>
              <a:ext cx="64008" cy="237743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</p:pic>
        <p:sp>
          <p:nvSpPr>
            <p:cNvPr id="5" name="Graphic 1514">
              <a:extLst>
                <a:ext uri="{FF2B5EF4-FFF2-40B4-BE49-F238E27FC236}">
                  <a16:creationId xmlns:a16="http://schemas.microsoft.com/office/drawing/2014/main" id="{15744BA5-70E5-B8D6-5C55-6032639779BD}"/>
                </a:ext>
              </a:extLst>
            </p:cNvPr>
            <p:cNvSpPr/>
            <p:nvPr/>
          </p:nvSpPr>
          <p:spPr>
            <a:xfrm>
              <a:off x="871728" y="354075"/>
              <a:ext cx="3990340" cy="2502535"/>
            </a:xfrm>
            <a:custGeom>
              <a:avLst/>
              <a:gdLst/>
              <a:ahLst/>
              <a:cxnLst/>
              <a:rect l="l" t="t" r="r" b="b"/>
              <a:pathLst>
                <a:path w="3990340" h="2502535">
                  <a:moveTo>
                    <a:pt x="60960" y="158496"/>
                  </a:moveTo>
                  <a:lnTo>
                    <a:pt x="57912" y="158496"/>
                  </a:lnTo>
                  <a:lnTo>
                    <a:pt x="0" y="158496"/>
                  </a:lnTo>
                  <a:lnTo>
                    <a:pt x="3048" y="164592"/>
                  </a:lnTo>
                  <a:lnTo>
                    <a:pt x="27432" y="237744"/>
                  </a:lnTo>
                  <a:lnTo>
                    <a:pt x="30480" y="243840"/>
                  </a:lnTo>
                  <a:lnTo>
                    <a:pt x="33528" y="237744"/>
                  </a:lnTo>
                  <a:lnTo>
                    <a:pt x="60960" y="164592"/>
                  </a:lnTo>
                  <a:lnTo>
                    <a:pt x="60960" y="158496"/>
                  </a:lnTo>
                  <a:close/>
                </a:path>
                <a:path w="3990340" h="2502535">
                  <a:moveTo>
                    <a:pt x="1859280" y="2145792"/>
                  </a:moveTo>
                  <a:lnTo>
                    <a:pt x="1853184" y="2145792"/>
                  </a:lnTo>
                  <a:lnTo>
                    <a:pt x="1834896" y="2145792"/>
                  </a:lnTo>
                  <a:lnTo>
                    <a:pt x="1834896" y="1993392"/>
                  </a:lnTo>
                  <a:lnTo>
                    <a:pt x="1825752" y="1993392"/>
                  </a:lnTo>
                  <a:lnTo>
                    <a:pt x="1825752" y="2145792"/>
                  </a:lnTo>
                  <a:lnTo>
                    <a:pt x="1798320" y="2145792"/>
                  </a:lnTo>
                  <a:lnTo>
                    <a:pt x="1798320" y="2151888"/>
                  </a:lnTo>
                  <a:lnTo>
                    <a:pt x="1825752" y="2225040"/>
                  </a:lnTo>
                  <a:lnTo>
                    <a:pt x="1828800" y="2231136"/>
                  </a:lnTo>
                  <a:lnTo>
                    <a:pt x="1831848" y="2225040"/>
                  </a:lnTo>
                  <a:lnTo>
                    <a:pt x="1856232" y="2151888"/>
                  </a:lnTo>
                  <a:lnTo>
                    <a:pt x="1859280" y="2145792"/>
                  </a:lnTo>
                  <a:close/>
                </a:path>
                <a:path w="3990340" h="2502535">
                  <a:moveTo>
                    <a:pt x="1859280" y="1490472"/>
                  </a:moveTo>
                  <a:lnTo>
                    <a:pt x="1853184" y="1490472"/>
                  </a:lnTo>
                  <a:lnTo>
                    <a:pt x="1834896" y="1490472"/>
                  </a:lnTo>
                  <a:lnTo>
                    <a:pt x="1834896" y="1338072"/>
                  </a:lnTo>
                  <a:lnTo>
                    <a:pt x="1825752" y="1338072"/>
                  </a:lnTo>
                  <a:lnTo>
                    <a:pt x="1825752" y="1490472"/>
                  </a:lnTo>
                  <a:lnTo>
                    <a:pt x="1798320" y="1490472"/>
                  </a:lnTo>
                  <a:lnTo>
                    <a:pt x="1798320" y="1496568"/>
                  </a:lnTo>
                  <a:lnTo>
                    <a:pt x="1825752" y="1569720"/>
                  </a:lnTo>
                  <a:lnTo>
                    <a:pt x="1828800" y="1575816"/>
                  </a:lnTo>
                  <a:lnTo>
                    <a:pt x="1831848" y="1569720"/>
                  </a:lnTo>
                  <a:lnTo>
                    <a:pt x="1856232" y="1496568"/>
                  </a:lnTo>
                  <a:lnTo>
                    <a:pt x="1859280" y="1490472"/>
                  </a:lnTo>
                  <a:close/>
                </a:path>
                <a:path w="3990340" h="2502535">
                  <a:moveTo>
                    <a:pt x="1862328" y="158496"/>
                  </a:moveTo>
                  <a:lnTo>
                    <a:pt x="1856232" y="158496"/>
                  </a:lnTo>
                  <a:lnTo>
                    <a:pt x="1801368" y="158496"/>
                  </a:lnTo>
                  <a:lnTo>
                    <a:pt x="1801368" y="164592"/>
                  </a:lnTo>
                  <a:lnTo>
                    <a:pt x="1828800" y="237744"/>
                  </a:lnTo>
                  <a:lnTo>
                    <a:pt x="1831848" y="243840"/>
                  </a:lnTo>
                  <a:lnTo>
                    <a:pt x="1834896" y="237744"/>
                  </a:lnTo>
                  <a:lnTo>
                    <a:pt x="1859280" y="164592"/>
                  </a:lnTo>
                  <a:lnTo>
                    <a:pt x="1862328" y="158496"/>
                  </a:lnTo>
                  <a:close/>
                </a:path>
                <a:path w="3990340" h="2502535">
                  <a:moveTo>
                    <a:pt x="3383280" y="158496"/>
                  </a:moveTo>
                  <a:lnTo>
                    <a:pt x="3380232" y="158496"/>
                  </a:lnTo>
                  <a:lnTo>
                    <a:pt x="3358896" y="158496"/>
                  </a:lnTo>
                  <a:lnTo>
                    <a:pt x="3358896" y="6096"/>
                  </a:lnTo>
                  <a:lnTo>
                    <a:pt x="3358896" y="0"/>
                  </a:lnTo>
                  <a:lnTo>
                    <a:pt x="3352800" y="0"/>
                  </a:lnTo>
                  <a:lnTo>
                    <a:pt x="30480" y="0"/>
                  </a:lnTo>
                  <a:lnTo>
                    <a:pt x="30480" y="6096"/>
                  </a:lnTo>
                  <a:lnTo>
                    <a:pt x="3352800" y="6096"/>
                  </a:lnTo>
                  <a:lnTo>
                    <a:pt x="3352800" y="158496"/>
                  </a:lnTo>
                  <a:lnTo>
                    <a:pt x="3322320" y="158496"/>
                  </a:lnTo>
                  <a:lnTo>
                    <a:pt x="3325368" y="164592"/>
                  </a:lnTo>
                  <a:lnTo>
                    <a:pt x="3349752" y="237744"/>
                  </a:lnTo>
                  <a:lnTo>
                    <a:pt x="3352800" y="243840"/>
                  </a:lnTo>
                  <a:lnTo>
                    <a:pt x="3355848" y="237744"/>
                  </a:lnTo>
                  <a:lnTo>
                    <a:pt x="3383280" y="164592"/>
                  </a:lnTo>
                  <a:lnTo>
                    <a:pt x="3383280" y="158496"/>
                  </a:lnTo>
                  <a:close/>
                </a:path>
                <a:path w="3990340" h="2502535">
                  <a:moveTo>
                    <a:pt x="3989832" y="2249424"/>
                  </a:moveTo>
                  <a:lnTo>
                    <a:pt x="3983736" y="2249424"/>
                  </a:lnTo>
                  <a:lnTo>
                    <a:pt x="3983736" y="2255774"/>
                  </a:lnTo>
                  <a:lnTo>
                    <a:pt x="3983736" y="2495804"/>
                  </a:lnTo>
                  <a:lnTo>
                    <a:pt x="2734056" y="2495804"/>
                  </a:lnTo>
                  <a:lnTo>
                    <a:pt x="2734056" y="2255774"/>
                  </a:lnTo>
                  <a:lnTo>
                    <a:pt x="3983736" y="2255774"/>
                  </a:lnTo>
                  <a:lnTo>
                    <a:pt x="3983736" y="2249424"/>
                  </a:lnTo>
                  <a:lnTo>
                    <a:pt x="2729585" y="2249424"/>
                  </a:lnTo>
                  <a:lnTo>
                    <a:pt x="2729585" y="2255774"/>
                  </a:lnTo>
                  <a:lnTo>
                    <a:pt x="2729585" y="2495804"/>
                  </a:lnTo>
                  <a:lnTo>
                    <a:pt x="2729471" y="2255774"/>
                  </a:lnTo>
                  <a:lnTo>
                    <a:pt x="2729585" y="2249424"/>
                  </a:lnTo>
                  <a:lnTo>
                    <a:pt x="2725026" y="2249424"/>
                  </a:lnTo>
                  <a:lnTo>
                    <a:pt x="2724912" y="2495804"/>
                  </a:lnTo>
                  <a:lnTo>
                    <a:pt x="2724912" y="2502154"/>
                  </a:lnTo>
                  <a:lnTo>
                    <a:pt x="3989832" y="2502154"/>
                  </a:lnTo>
                  <a:lnTo>
                    <a:pt x="3989832" y="2496312"/>
                  </a:lnTo>
                  <a:lnTo>
                    <a:pt x="3989832" y="2495804"/>
                  </a:lnTo>
                  <a:lnTo>
                    <a:pt x="3989832" y="2255774"/>
                  </a:lnTo>
                  <a:lnTo>
                    <a:pt x="3989832" y="2255520"/>
                  </a:lnTo>
                  <a:lnTo>
                    <a:pt x="3989832" y="2249424"/>
                  </a:lnTo>
                  <a:close/>
                </a:path>
                <a:path w="3990340" h="2502535">
                  <a:moveTo>
                    <a:pt x="3989832" y="1576324"/>
                  </a:moveTo>
                  <a:lnTo>
                    <a:pt x="2729534" y="1576324"/>
                  </a:lnTo>
                  <a:lnTo>
                    <a:pt x="2729534" y="1581404"/>
                  </a:lnTo>
                  <a:lnTo>
                    <a:pt x="2729534" y="1999234"/>
                  </a:lnTo>
                  <a:lnTo>
                    <a:pt x="2729484" y="1581404"/>
                  </a:lnTo>
                  <a:lnTo>
                    <a:pt x="2729534" y="1576324"/>
                  </a:lnTo>
                  <a:lnTo>
                    <a:pt x="2724975" y="1576324"/>
                  </a:lnTo>
                  <a:lnTo>
                    <a:pt x="2724912" y="1999234"/>
                  </a:lnTo>
                  <a:lnTo>
                    <a:pt x="2724912" y="2005584"/>
                  </a:lnTo>
                  <a:lnTo>
                    <a:pt x="3352800" y="2005584"/>
                  </a:lnTo>
                  <a:lnTo>
                    <a:pt x="3352800" y="2154936"/>
                  </a:lnTo>
                  <a:lnTo>
                    <a:pt x="3322320" y="2154936"/>
                  </a:lnTo>
                  <a:lnTo>
                    <a:pt x="3325368" y="2161032"/>
                  </a:lnTo>
                  <a:lnTo>
                    <a:pt x="3349752" y="2231136"/>
                  </a:lnTo>
                  <a:lnTo>
                    <a:pt x="3352800" y="2240280"/>
                  </a:lnTo>
                  <a:lnTo>
                    <a:pt x="3355848" y="2231136"/>
                  </a:lnTo>
                  <a:lnTo>
                    <a:pt x="3383280" y="2161032"/>
                  </a:lnTo>
                  <a:lnTo>
                    <a:pt x="3383280" y="2154936"/>
                  </a:lnTo>
                  <a:lnTo>
                    <a:pt x="3380232" y="2154936"/>
                  </a:lnTo>
                  <a:lnTo>
                    <a:pt x="3358896" y="2154936"/>
                  </a:lnTo>
                  <a:lnTo>
                    <a:pt x="3358896" y="2005584"/>
                  </a:lnTo>
                  <a:lnTo>
                    <a:pt x="3989832" y="2005584"/>
                  </a:lnTo>
                  <a:lnTo>
                    <a:pt x="3989832" y="1999488"/>
                  </a:lnTo>
                  <a:lnTo>
                    <a:pt x="3989832" y="1999234"/>
                  </a:lnTo>
                  <a:lnTo>
                    <a:pt x="3989832" y="1581912"/>
                  </a:lnTo>
                  <a:lnTo>
                    <a:pt x="3983736" y="1581912"/>
                  </a:lnTo>
                  <a:lnTo>
                    <a:pt x="3983736" y="1999234"/>
                  </a:lnTo>
                  <a:lnTo>
                    <a:pt x="2734056" y="1999234"/>
                  </a:lnTo>
                  <a:lnTo>
                    <a:pt x="2734056" y="1581404"/>
                  </a:lnTo>
                  <a:lnTo>
                    <a:pt x="3989832" y="1581404"/>
                  </a:lnTo>
                  <a:lnTo>
                    <a:pt x="3989832" y="1576324"/>
                  </a:lnTo>
                  <a:close/>
                </a:path>
                <a:path w="3990340" h="2502535">
                  <a:moveTo>
                    <a:pt x="3989832" y="910844"/>
                  </a:moveTo>
                  <a:lnTo>
                    <a:pt x="3352965" y="910844"/>
                  </a:lnTo>
                  <a:lnTo>
                    <a:pt x="3355848" y="902208"/>
                  </a:lnTo>
                  <a:lnTo>
                    <a:pt x="3383280" y="829056"/>
                  </a:lnTo>
                  <a:lnTo>
                    <a:pt x="3383280" y="826008"/>
                  </a:lnTo>
                  <a:lnTo>
                    <a:pt x="3380232" y="826008"/>
                  </a:lnTo>
                  <a:lnTo>
                    <a:pt x="3358896" y="826008"/>
                  </a:lnTo>
                  <a:lnTo>
                    <a:pt x="3358896" y="673608"/>
                  </a:lnTo>
                  <a:lnTo>
                    <a:pt x="3352800" y="673608"/>
                  </a:lnTo>
                  <a:lnTo>
                    <a:pt x="3352800" y="826008"/>
                  </a:lnTo>
                  <a:lnTo>
                    <a:pt x="3322320" y="826008"/>
                  </a:lnTo>
                  <a:lnTo>
                    <a:pt x="3325368" y="829056"/>
                  </a:lnTo>
                  <a:lnTo>
                    <a:pt x="3349752" y="902208"/>
                  </a:lnTo>
                  <a:lnTo>
                    <a:pt x="3352622" y="910844"/>
                  </a:lnTo>
                  <a:lnTo>
                    <a:pt x="2729534" y="910844"/>
                  </a:lnTo>
                  <a:lnTo>
                    <a:pt x="2729534" y="917194"/>
                  </a:lnTo>
                  <a:lnTo>
                    <a:pt x="2729534" y="1337564"/>
                  </a:lnTo>
                  <a:lnTo>
                    <a:pt x="2729471" y="917194"/>
                  </a:lnTo>
                  <a:lnTo>
                    <a:pt x="2729534" y="910844"/>
                  </a:lnTo>
                  <a:lnTo>
                    <a:pt x="2724962" y="910844"/>
                  </a:lnTo>
                  <a:lnTo>
                    <a:pt x="2724912" y="1337564"/>
                  </a:lnTo>
                  <a:lnTo>
                    <a:pt x="2724912" y="1343914"/>
                  </a:lnTo>
                  <a:lnTo>
                    <a:pt x="3352800" y="1343914"/>
                  </a:lnTo>
                  <a:lnTo>
                    <a:pt x="3352800" y="1490472"/>
                  </a:lnTo>
                  <a:lnTo>
                    <a:pt x="3322320" y="1490472"/>
                  </a:lnTo>
                  <a:lnTo>
                    <a:pt x="3325368" y="1496568"/>
                  </a:lnTo>
                  <a:lnTo>
                    <a:pt x="3349752" y="1569720"/>
                  </a:lnTo>
                  <a:lnTo>
                    <a:pt x="3352800" y="1575816"/>
                  </a:lnTo>
                  <a:lnTo>
                    <a:pt x="3355848" y="1569720"/>
                  </a:lnTo>
                  <a:lnTo>
                    <a:pt x="3383280" y="1496568"/>
                  </a:lnTo>
                  <a:lnTo>
                    <a:pt x="3383280" y="1490472"/>
                  </a:lnTo>
                  <a:lnTo>
                    <a:pt x="3380232" y="1490472"/>
                  </a:lnTo>
                  <a:lnTo>
                    <a:pt x="3358896" y="1490472"/>
                  </a:lnTo>
                  <a:lnTo>
                    <a:pt x="3358896" y="1343914"/>
                  </a:lnTo>
                  <a:lnTo>
                    <a:pt x="3989832" y="1343914"/>
                  </a:lnTo>
                  <a:lnTo>
                    <a:pt x="3989832" y="1338072"/>
                  </a:lnTo>
                  <a:lnTo>
                    <a:pt x="3989832" y="1337564"/>
                  </a:lnTo>
                  <a:lnTo>
                    <a:pt x="3989832" y="917448"/>
                  </a:lnTo>
                  <a:lnTo>
                    <a:pt x="3983736" y="917448"/>
                  </a:lnTo>
                  <a:lnTo>
                    <a:pt x="3983736" y="1337564"/>
                  </a:lnTo>
                  <a:lnTo>
                    <a:pt x="2734056" y="1337564"/>
                  </a:lnTo>
                  <a:lnTo>
                    <a:pt x="2734056" y="917194"/>
                  </a:lnTo>
                  <a:lnTo>
                    <a:pt x="3989832" y="917194"/>
                  </a:lnTo>
                  <a:lnTo>
                    <a:pt x="3989832" y="910844"/>
                  </a:ln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6" name="Textbox 1515">
              <a:extLst>
                <a:ext uri="{FF2B5EF4-FFF2-40B4-BE49-F238E27FC236}">
                  <a16:creationId xmlns:a16="http://schemas.microsoft.com/office/drawing/2014/main" id="{47AB1591-FDF3-9D54-E61C-6327D7479603}"/>
                </a:ext>
              </a:extLst>
            </p:cNvPr>
            <p:cNvSpPr txBox="1"/>
            <p:nvPr/>
          </p:nvSpPr>
          <p:spPr>
            <a:xfrm>
              <a:off x="332231" y="666719"/>
              <a:ext cx="1148715" cy="29464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indent="213360">
                <a:lnSpc>
                  <a:spcPct val="103000"/>
                </a:lnSpc>
                <a:spcAft>
                  <a:spcPts val="800"/>
                </a:spcAft>
              </a:pPr>
              <a:r>
                <a:rPr lang="ru-RU" sz="1400" kern="100" spc="-10" dirty="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Определение системы</a:t>
              </a:r>
              <a:r>
                <a:rPr lang="ru-RU" sz="1400" kern="100" spc="-65" dirty="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400" kern="100" spc="-10" dirty="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показателей</a:t>
              </a:r>
              <a:endParaRPr lang="ru-RU" sz="1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box 1516">
              <a:extLst>
                <a:ext uri="{FF2B5EF4-FFF2-40B4-BE49-F238E27FC236}">
                  <a16:creationId xmlns:a16="http://schemas.microsoft.com/office/drawing/2014/main" id="{B172F7E6-54C3-ABEF-2EBF-6D30247F5D65}"/>
                </a:ext>
              </a:extLst>
            </p:cNvPr>
            <p:cNvSpPr txBox="1"/>
            <p:nvPr/>
          </p:nvSpPr>
          <p:spPr>
            <a:xfrm>
              <a:off x="2273807" y="666719"/>
              <a:ext cx="843915" cy="29464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76200" indent="-76200">
                <a:lnSpc>
                  <a:spcPct val="103000"/>
                </a:lnSpc>
                <a:spcAft>
                  <a:spcPts val="800"/>
                </a:spcAft>
              </a:pPr>
              <a:r>
                <a:rPr lang="ru-RU" sz="14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Формирование </a:t>
              </a:r>
              <a:r>
                <a:rPr lang="ru-RU" sz="1400" kern="10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базы</a:t>
              </a:r>
              <a:r>
                <a:rPr lang="ru-RU" sz="1400" kern="100" spc="-9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400" kern="10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данных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517">
              <a:extLst>
                <a:ext uri="{FF2B5EF4-FFF2-40B4-BE49-F238E27FC236}">
                  <a16:creationId xmlns:a16="http://schemas.microsoft.com/office/drawing/2014/main" id="{282E49CA-099A-CFB8-8753-F65ECBD5964A}"/>
                </a:ext>
              </a:extLst>
            </p:cNvPr>
            <p:cNvSpPr txBox="1"/>
            <p:nvPr/>
          </p:nvSpPr>
          <p:spPr>
            <a:xfrm>
              <a:off x="3983735" y="666719"/>
              <a:ext cx="487680" cy="29464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R="6985" indent="63500">
                <a:lnSpc>
                  <a:spcPct val="103000"/>
                </a:lnSpc>
                <a:spcAft>
                  <a:spcPts val="800"/>
                </a:spcAft>
              </a:pPr>
              <a:r>
                <a:rPr lang="ru-RU" sz="14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Расчет </a:t>
              </a:r>
              <a:r>
                <a:rPr lang="ru-RU" sz="1400" kern="100" spc="-2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рейтинга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518">
              <a:extLst>
                <a:ext uri="{FF2B5EF4-FFF2-40B4-BE49-F238E27FC236}">
                  <a16:creationId xmlns:a16="http://schemas.microsoft.com/office/drawing/2014/main" id="{8AD38FC2-4706-28A5-4F03-A80E2D51E5F1}"/>
                </a:ext>
              </a:extLst>
            </p:cNvPr>
            <p:cNvSpPr txBox="1"/>
            <p:nvPr/>
          </p:nvSpPr>
          <p:spPr>
            <a:xfrm>
              <a:off x="9144" y="2438400"/>
              <a:ext cx="1786255" cy="41783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594360" marR="443230" indent="-152400">
                <a:lnSpc>
                  <a:spcPct val="103000"/>
                </a:lnSpc>
                <a:spcBef>
                  <a:spcPts val="435"/>
                </a:spcBef>
                <a:spcAft>
                  <a:spcPts val="800"/>
                </a:spcAft>
              </a:pPr>
              <a:r>
                <a:rPr lang="ru-RU" sz="1400" kern="100" spc="-10" dirty="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Инвестиционная активность</a:t>
              </a:r>
              <a:endParaRPr lang="ru-RU" sz="1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1519">
              <a:extLst>
                <a:ext uri="{FF2B5EF4-FFF2-40B4-BE49-F238E27FC236}">
                  <a16:creationId xmlns:a16="http://schemas.microsoft.com/office/drawing/2014/main" id="{0E0AC115-74C6-6CDA-187A-CEEDA9F20DB9}"/>
                </a:ext>
              </a:extLst>
            </p:cNvPr>
            <p:cNvSpPr txBox="1"/>
            <p:nvPr/>
          </p:nvSpPr>
          <p:spPr>
            <a:xfrm>
              <a:off x="3605784" y="1935479"/>
              <a:ext cx="1249680" cy="41783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374650" marR="302895" indent="17780">
                <a:lnSpc>
                  <a:spcPct val="103000"/>
                </a:lnSpc>
                <a:spcBef>
                  <a:spcPts val="435"/>
                </a:spcBef>
                <a:spcAft>
                  <a:spcPts val="800"/>
                </a:spcAft>
              </a:pPr>
              <a:r>
                <a:rPr lang="ru-RU" sz="1400" kern="100" spc="-10" dirty="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Частные</a:t>
              </a:r>
              <a:r>
                <a:rPr lang="ru-RU" sz="1000" kern="100" spc="-10" dirty="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000" kern="100" spc="-25" dirty="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рейтинги</a:t>
              </a:r>
              <a:endParaRPr lang="ru-RU" sz="1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520">
              <a:extLst>
                <a:ext uri="{FF2B5EF4-FFF2-40B4-BE49-F238E27FC236}">
                  <a16:creationId xmlns:a16="http://schemas.microsoft.com/office/drawing/2014/main" id="{577AE46D-6425-6739-D1E2-0A388CDC0F71}"/>
                </a:ext>
              </a:extLst>
            </p:cNvPr>
            <p:cNvSpPr txBox="1"/>
            <p:nvPr/>
          </p:nvSpPr>
          <p:spPr>
            <a:xfrm>
              <a:off x="9144" y="1948179"/>
              <a:ext cx="1786255" cy="24384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243840">
                <a:spcBef>
                  <a:spcPts val="360"/>
                </a:spcBef>
                <a:spcAft>
                  <a:spcPts val="800"/>
                </a:spcAft>
              </a:pPr>
              <a:r>
                <a:rPr lang="ru-RU" sz="1400" kern="100" spc="-10" dirty="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Финансовые</a:t>
              </a:r>
              <a:r>
                <a:rPr lang="ru-RU" sz="1400" kern="100" spc="-40" dirty="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400" kern="100" spc="-10" dirty="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результаты</a:t>
              </a:r>
              <a:endParaRPr lang="ru-RU" sz="1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521">
              <a:extLst>
                <a:ext uri="{FF2B5EF4-FFF2-40B4-BE49-F238E27FC236}">
                  <a16:creationId xmlns:a16="http://schemas.microsoft.com/office/drawing/2014/main" id="{E0ECE077-085E-7D15-15D7-A3B612D2B23D}"/>
                </a:ext>
              </a:extLst>
            </p:cNvPr>
            <p:cNvSpPr txBox="1"/>
            <p:nvPr/>
          </p:nvSpPr>
          <p:spPr>
            <a:xfrm>
              <a:off x="2069592" y="1923414"/>
              <a:ext cx="1259205" cy="424180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325755" marR="250190" indent="-82550">
                <a:lnSpc>
                  <a:spcPct val="103000"/>
                </a:lnSpc>
                <a:spcBef>
                  <a:spcPts val="435"/>
                </a:spcBef>
                <a:spcAft>
                  <a:spcPts val="800"/>
                </a:spcAft>
              </a:pPr>
              <a:r>
                <a:rPr lang="ru-RU" sz="1400" kern="100" spc="-2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Бухгалтерская </a:t>
              </a:r>
              <a:r>
                <a:rPr lang="ru-RU" sz="14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отчетность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522">
              <a:extLst>
                <a:ext uri="{FF2B5EF4-FFF2-40B4-BE49-F238E27FC236}">
                  <a16:creationId xmlns:a16="http://schemas.microsoft.com/office/drawing/2014/main" id="{8CD70E0D-6D8A-7FCB-A06E-2BBDFAD5F15E}"/>
                </a:ext>
              </a:extLst>
            </p:cNvPr>
            <p:cNvSpPr txBox="1"/>
            <p:nvPr/>
          </p:nvSpPr>
          <p:spPr>
            <a:xfrm>
              <a:off x="3605784" y="1271269"/>
              <a:ext cx="1249680" cy="42037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292100" marR="302895" indent="149225">
                <a:lnSpc>
                  <a:spcPct val="103000"/>
                </a:lnSpc>
                <a:spcBef>
                  <a:spcPts val="435"/>
                </a:spcBef>
                <a:spcAft>
                  <a:spcPts val="800"/>
                </a:spcAft>
              </a:pPr>
              <a:r>
                <a:rPr lang="ru-RU" sz="14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Расчет показателей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1523">
              <a:extLst>
                <a:ext uri="{FF2B5EF4-FFF2-40B4-BE49-F238E27FC236}">
                  <a16:creationId xmlns:a16="http://schemas.microsoft.com/office/drawing/2014/main" id="{8EC7134E-A544-76F8-0BFB-27A5C54046BE}"/>
                </a:ext>
              </a:extLst>
            </p:cNvPr>
            <p:cNvSpPr txBox="1"/>
            <p:nvPr/>
          </p:nvSpPr>
          <p:spPr>
            <a:xfrm>
              <a:off x="2069592" y="1268094"/>
              <a:ext cx="1259205" cy="426720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325755" indent="-119380">
                <a:lnSpc>
                  <a:spcPct val="103000"/>
                </a:lnSpc>
                <a:spcBef>
                  <a:spcPts val="435"/>
                </a:spcBef>
                <a:spcAft>
                  <a:spcPts val="800"/>
                </a:spcAft>
              </a:pPr>
              <a:r>
                <a:rPr lang="ru-RU" sz="1400" kern="100" spc="-2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Статистическая </a:t>
              </a:r>
              <a:r>
                <a:rPr lang="ru-RU" sz="14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отчетность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524">
              <a:extLst>
                <a:ext uri="{FF2B5EF4-FFF2-40B4-BE49-F238E27FC236}">
                  <a16:creationId xmlns:a16="http://schemas.microsoft.com/office/drawing/2014/main" id="{519ECD52-5B5B-91DE-7F0A-CB93373077DB}"/>
                </a:ext>
              </a:extLst>
            </p:cNvPr>
            <p:cNvSpPr txBox="1"/>
            <p:nvPr/>
          </p:nvSpPr>
          <p:spPr>
            <a:xfrm>
              <a:off x="9144" y="1271269"/>
              <a:ext cx="1786255" cy="42037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608965" marR="377190" indent="-234950">
                <a:lnSpc>
                  <a:spcPct val="103000"/>
                </a:lnSpc>
                <a:spcBef>
                  <a:spcPts val="435"/>
                </a:spcBef>
                <a:spcAft>
                  <a:spcPts val="800"/>
                </a:spcAft>
              </a:pPr>
              <a:r>
                <a:rPr lang="ru-RU" sz="1400" kern="100" spc="-10" dirty="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Производственный потенциал</a:t>
              </a:r>
              <a:endParaRPr lang="ru-RU" sz="1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525">
              <a:extLst>
                <a:ext uri="{FF2B5EF4-FFF2-40B4-BE49-F238E27FC236}">
                  <a16:creationId xmlns:a16="http://schemas.microsoft.com/office/drawing/2014/main" id="{FB02F11A-D688-5454-3A13-4FC6AC844D9A}"/>
                </a:ext>
              </a:extLst>
            </p:cNvPr>
            <p:cNvSpPr txBox="1"/>
            <p:nvPr/>
          </p:nvSpPr>
          <p:spPr>
            <a:xfrm>
              <a:off x="9144" y="6350"/>
              <a:ext cx="4846320" cy="24130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5080" marR="11430" algn="ctr">
                <a:spcBef>
                  <a:spcPts val="290"/>
                </a:spcBef>
                <a:spcAft>
                  <a:spcPts val="800"/>
                </a:spcAft>
              </a:pPr>
              <a:r>
                <a:rPr lang="ru-RU" sz="1400" kern="100" spc="-30" dirty="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РЕЙТИНГ</a:t>
              </a:r>
              <a:r>
                <a:rPr lang="ru-RU" sz="1400" kern="100" spc="-20" dirty="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400" kern="100" spc="-30" dirty="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ИНВЕСТИЦИОННОЙ</a:t>
              </a:r>
              <a:r>
                <a:rPr lang="ru-RU" sz="1400" kern="100" spc="-10" dirty="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400" kern="100" spc="-30" dirty="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ПРИВЛЕКАТЕЛЬНОСТИ</a:t>
              </a:r>
              <a:endParaRPr lang="ru-RU" sz="1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526">
              <a:extLst>
                <a:ext uri="{FF2B5EF4-FFF2-40B4-BE49-F238E27FC236}">
                  <a16:creationId xmlns:a16="http://schemas.microsoft.com/office/drawing/2014/main" id="{EF311AAA-13E4-C665-6174-A539C1F6AEB3}"/>
                </a:ext>
              </a:extLst>
            </p:cNvPr>
            <p:cNvSpPr txBox="1"/>
            <p:nvPr/>
          </p:nvSpPr>
          <p:spPr>
            <a:xfrm>
              <a:off x="9144" y="3115310"/>
              <a:ext cx="1786255" cy="24130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337820">
                <a:spcBef>
                  <a:spcPts val="365"/>
                </a:spcBef>
                <a:spcAft>
                  <a:spcPts val="800"/>
                </a:spcAft>
              </a:pPr>
              <a:r>
                <a:rPr lang="ru-RU" sz="1400" kern="100" spc="-2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Трудовой</a:t>
              </a:r>
              <a:r>
                <a:rPr lang="ru-RU" sz="1400" kern="100" spc="5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4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потенциал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box 1527">
              <a:extLst>
                <a:ext uri="{FF2B5EF4-FFF2-40B4-BE49-F238E27FC236}">
                  <a16:creationId xmlns:a16="http://schemas.microsoft.com/office/drawing/2014/main" id="{019BB864-D241-85F5-2D6B-D535146B5A85}"/>
                </a:ext>
              </a:extLst>
            </p:cNvPr>
            <p:cNvSpPr txBox="1"/>
            <p:nvPr/>
          </p:nvSpPr>
          <p:spPr>
            <a:xfrm>
              <a:off x="3605784" y="2609850"/>
              <a:ext cx="1249680" cy="240029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>
              <a:noAutofit/>
            </a:bodyPr>
            <a:lstStyle/>
            <a:p>
              <a:pPr marL="164465">
                <a:spcBef>
                  <a:spcPts val="310"/>
                </a:spcBef>
                <a:spcAft>
                  <a:spcPts val="800"/>
                </a:spcAft>
              </a:pPr>
              <a:r>
                <a:rPr lang="ru-RU" sz="1400" kern="100" spc="-25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Сводный</a:t>
              </a:r>
              <a:r>
                <a:rPr lang="ru-RU" sz="1400" kern="100" spc="-5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400" kern="1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рейтинг</a:t>
              </a:r>
              <a:endParaRPr lang="ru-RU" sz="14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6145244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36</TotalTime>
  <Words>1339</Words>
  <Application>Microsoft Office PowerPoint</Application>
  <PresentationFormat>Широкоэкранный</PresentationFormat>
  <Paragraphs>122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Gill Sans MT</vt:lpstr>
      <vt:lpstr>Times New Roman</vt:lpstr>
      <vt:lpstr>Галерея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Boss</dc:creator>
  <cp:lastModifiedBy>Boss</cp:lastModifiedBy>
  <cp:revision>5</cp:revision>
  <dcterms:created xsi:type="dcterms:W3CDTF">2024-06-07T20:00:37Z</dcterms:created>
  <dcterms:modified xsi:type="dcterms:W3CDTF">2024-06-08T17:26:58Z</dcterms:modified>
</cp:coreProperties>
</file>