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183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77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823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627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43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96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3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83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25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323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69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88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54CC631-9E22-048F-36B9-C03C34721289}"/>
              </a:ext>
            </a:extLst>
          </p:cNvPr>
          <p:cNvSpPr txBox="1">
            <a:spLocks/>
          </p:cNvSpPr>
          <p:nvPr/>
        </p:nvSpPr>
        <p:spPr>
          <a:xfrm>
            <a:off x="2426292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cs typeface="Times New Roman" pitchFamily="18" charset="0"/>
              </a:rPr>
              <a:t>Карагандинский университет имени Е.А. 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0994DC74-AA08-531E-AC41-51DB141AAD0C}"/>
              </a:ext>
            </a:extLst>
          </p:cNvPr>
          <p:cNvSpPr txBox="1">
            <a:spLocks/>
          </p:cNvSpPr>
          <p:nvPr/>
        </p:nvSpPr>
        <p:spPr>
          <a:xfrm>
            <a:off x="1852245" y="1568229"/>
            <a:ext cx="9612923" cy="49873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Тема 1. Сущность инвестиций и  инвестиционного менеджмента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49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C38E2C-AE1D-0A4A-440C-5B1EADA8A040}"/>
              </a:ext>
            </a:extLst>
          </p:cNvPr>
          <p:cNvSpPr txBox="1"/>
          <p:nvPr/>
        </p:nvSpPr>
        <p:spPr>
          <a:xfrm>
            <a:off x="450166" y="557657"/>
            <a:ext cx="11591779" cy="603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среда – это система экономических отношений, возникающих между ее субъектами в процессе реализации инвестиций.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Субъекты инвестиционной деятельности действуют в инвестиционной сфере, где осуществляется практическая реализация инвестиций.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состав инвестиционной сферы включаются: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	сфера капитального строительства, где происходит вложение инвестиций в основные и оборотные производственные фонды предприятий различных отраслей народного хозяйства;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	инновационная сфера, где реализуются научно-техническая продукция и интеллектуальный потенциал;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	сфера обращения финансового капитала (денежного, ссудного и финансовых обязательств в различных формах).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Субъектами (участниками) инвестиционной деятельности являются: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инвесторы (заказчики);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исполнители работ (подрядчики);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пользователи (получатели) объектов инвестиционной деятельности;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поставщики товарно-материальных ценностей, оборудования, научно-технической и проектной продукции;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банковские, страховые и посреднические организации, организации-гаранты;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государственные контролирующие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2315272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6CCE00-DE33-D277-A31E-E9FBDB1C5F65}"/>
              </a:ext>
            </a:extLst>
          </p:cNvPr>
          <p:cNvSpPr txBox="1"/>
          <p:nvPr/>
        </p:nvSpPr>
        <p:spPr>
          <a:xfrm>
            <a:off x="460716" y="478045"/>
            <a:ext cx="11440551" cy="2821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Инвесторы – это субъекты инвестиционной деятельности, осуществляющие вложение собственных, заемных или привлеченных средств в форме инвестиций и обеспечивающие их целевое использование.</a:t>
            </a:r>
          </a:p>
          <a:p>
            <a:pPr indent="270510" algn="just">
              <a:spcAft>
                <a:spcPts val="800"/>
              </a:spcAft>
            </a:pPr>
            <a:endParaRPr lang="ru-RU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качестве инвесторов могут выступать: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органы, уполномоченные управлять государственным и региональном имуществом или имущественными правами;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граждане, предприятия, предпринимательские объединения и другие юридические лица;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иностранные физические и юридические лица, государства и международные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4246929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DE785F-10EC-1362-5421-07C82FB1800F}"/>
              </a:ext>
            </a:extLst>
          </p:cNvPr>
          <p:cNvSpPr txBox="1"/>
          <p:nvPr/>
        </p:nvSpPr>
        <p:spPr>
          <a:xfrm>
            <a:off x="267285" y="319746"/>
            <a:ext cx="11015003" cy="5960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самоконтроля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Дайте определение инвестиционной деятельности.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Какие источники финансирования инвестиций относятся к централи-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зованным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децентрализованным?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Какие меры необходимо предпринять для привлечения и наиболее эффективного использования иностранных инвестиций в российской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	Какие основные функции выполняют инвестиции в мировой экономике и в Российской Федерации?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	Какие существуют уровни инвестиционной политики?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6.	Какие юридические лица осуществляют функции посредников на финансовом рынке?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	Какими способами государство обеспечивает создание благоприятных условий для инвестирования?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	Назовите основные типы инвестиций в соответствии с различными классификационными признаками.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	Назовите специфические особенности инвестиционного рынка.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	Что принято понимать под термином инвестиции?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	Что такое инвестиции в нематериальные объекты?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	Что такое инвестиционная среда?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	Что такое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ренновационные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инвестиции?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	Что является объектом финансовых инвестиций?</a:t>
            </a:r>
          </a:p>
        </p:txBody>
      </p:sp>
    </p:spTree>
    <p:extLst>
      <p:ext uri="{BB962C8B-B14F-4D97-AF65-F5344CB8AC3E}">
        <p14:creationId xmlns:p14="http://schemas.microsoft.com/office/powerpoint/2010/main" val="2348064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50B5C6-2D81-2DEF-24CB-746CCCD26629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360522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A6FA40-316A-32BA-4F11-31F87F7EBF15}"/>
              </a:ext>
            </a:extLst>
          </p:cNvPr>
          <p:cNvSpPr txBox="1"/>
          <p:nvPr/>
        </p:nvSpPr>
        <p:spPr>
          <a:xfrm>
            <a:off x="3188089" y="286602"/>
            <a:ext cx="6098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0510" algn="ctr">
              <a:spcAft>
                <a:spcPts val="800"/>
              </a:spcAft>
              <a:tabLst>
                <a:tab pos="630555" algn="l"/>
              </a:tabLst>
            </a:pPr>
            <a:r>
              <a:rPr lang="ru-RU" sz="3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  <a:endParaRPr lang="ru-RU" sz="32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04ACB4-2A94-15EC-8322-2E255BCB66FD}"/>
              </a:ext>
            </a:extLst>
          </p:cNvPr>
          <p:cNvSpPr txBox="1"/>
          <p:nvPr/>
        </p:nvSpPr>
        <p:spPr>
          <a:xfrm>
            <a:off x="351692" y="1223069"/>
            <a:ext cx="113385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	Сущность инвестиций, основные понятия, цели и задачи инвестирования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	Классификация инвестиционных ресурсов и инвестиций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	Сущность, цели и задачи инвестиционного менеджмента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1.4.	Инвестиционная среда и участники инвестиционного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2979775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79C846-AB08-BCC0-C8E0-BFC1E8FD25FC}"/>
              </a:ext>
            </a:extLst>
          </p:cNvPr>
          <p:cNvSpPr txBox="1"/>
          <p:nvPr/>
        </p:nvSpPr>
        <p:spPr>
          <a:xfrm>
            <a:off x="196948" y="3429000"/>
            <a:ext cx="9875520" cy="3026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Инвестиции – это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главный источник формирования производственного потенциала;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основной механизм реализации стратегических целей экономического развития;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главный механизм оптимизации структуры активов;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основной фактор формирования долгосрочной структуры капитала;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важнейшее условие обеспечения роста рыночной стоимости предприятия;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основной механизм обеспечения простого и расширенного воспроизводства;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главный инструмент реализации инновационной политики. </a:t>
            </a:r>
          </a:p>
        </p:txBody>
      </p:sp>
      <p:pic>
        <p:nvPicPr>
          <p:cNvPr id="1026" name="Picture 2" descr="Инвестиции в Казахстане">
            <a:extLst>
              <a:ext uri="{FF2B5EF4-FFF2-40B4-BE49-F238E27FC236}">
                <a16:creationId xmlns:a16="http://schemas.microsoft.com/office/drawing/2014/main" id="{B37B942F-27BA-EB34-5B12-BAFEAB0AA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48" y="856371"/>
            <a:ext cx="5564651" cy="246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C445EB-F897-2F47-F68C-A7295D35C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929" y="856370"/>
            <a:ext cx="5564651" cy="257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46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CD1592-619E-21F6-06FA-B9EFB98C0EB5}"/>
              </a:ext>
            </a:extLst>
          </p:cNvPr>
          <p:cNvSpPr txBox="1"/>
          <p:nvPr/>
        </p:nvSpPr>
        <p:spPr>
          <a:xfrm>
            <a:off x="211015" y="268057"/>
            <a:ext cx="11591779" cy="5529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деятельность, или инвестирование (в соответствии с законодательством РК) – вложение инвестиций и совокупность практических действий в соответствии с их целями.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деятельность – это вложение инвестиций, или инвестирование, заключающееся в осуществлении практических действий в целях получения прибыли или достижения иного полезного эффекта.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Инвестиционная деятельность представляет собой целенаправленно осуществляемый процесс изыскания необходимых инвестиционных ресурсов, выбора эффективных объектов (инструментов) инвестирования, формирования сбалансированной по избранным параметрам инвестиционной программы (инвестиционного портфеля) и обеспечения ее реализации.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инвестирования подразделяются на две группы: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Получение прибыли, дохода (экономического эффекта).</a:t>
            </a:r>
          </a:p>
          <a:p>
            <a:pPr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Получение социального эффекта.</a:t>
            </a:r>
          </a:p>
        </p:txBody>
      </p:sp>
    </p:spTree>
    <p:extLst>
      <p:ext uri="{BB962C8B-B14F-4D97-AF65-F5344CB8AC3E}">
        <p14:creationId xmlns:p14="http://schemas.microsoft.com/office/powerpoint/2010/main" val="4000308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3B710E-B8BE-1B69-E717-3B08276964E4}"/>
              </a:ext>
            </a:extLst>
          </p:cNvPr>
          <p:cNvSpPr txBox="1"/>
          <p:nvPr/>
        </p:nvSpPr>
        <p:spPr>
          <a:xfrm>
            <a:off x="379828" y="289679"/>
            <a:ext cx="1181217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Объектами инвестиционной деятельности могут быть:</a:t>
            </a:r>
          </a:p>
          <a:p>
            <a:pPr marL="457200" indent="270510" algn="just">
              <a:tabLst>
                <a:tab pos="630555" algn="l"/>
              </a:tabLst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− находящиеся в частной, государственной, муниципальной и иных формах собственности вновь создаваемые, реконструируемые и модернизируемые основные фонды;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оборотные средства во всех отраслях народного хозяйства;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предприятия (бизнес);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ценные бумаги (акции, облигации, векселя, опционы и др.);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целевые денежные вклады;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научно-техническая продукция;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приносящая доход недвижимость;</a:t>
            </a:r>
          </a:p>
          <a:p>
            <a:pPr marL="457200" indent="270510" algn="just"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другие объекты собственности;</a:t>
            </a:r>
          </a:p>
          <a:p>
            <a:pPr marL="457200" indent="270510" algn="just">
              <a:spcAft>
                <a:spcPts val="800"/>
              </a:spcAft>
              <a:tabLst>
                <a:tab pos="630555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− имущественные права и права на интеллектуальную собственность.</a:t>
            </a:r>
          </a:p>
        </p:txBody>
      </p:sp>
    </p:spTree>
    <p:extLst>
      <p:ext uri="{BB962C8B-B14F-4D97-AF65-F5344CB8AC3E}">
        <p14:creationId xmlns:p14="http://schemas.microsoft.com/office/powerpoint/2010/main" val="96199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Что такое инвестиции">
            <a:extLst>
              <a:ext uri="{FF2B5EF4-FFF2-40B4-BE49-F238E27FC236}">
                <a16:creationId xmlns:a16="http://schemas.microsoft.com/office/drawing/2014/main" id="{5AD0C43F-8F37-071F-0DE2-F81A0929A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2" y="0"/>
            <a:ext cx="11732455" cy="655554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5582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.png">
            <a:extLst>
              <a:ext uri="{FF2B5EF4-FFF2-40B4-BE49-F238E27FC236}">
                <a16:creationId xmlns:a16="http://schemas.microsoft.com/office/drawing/2014/main" id="{4123C1C3-B6A1-6D93-BCF2-E34905E776C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5612" y="195432"/>
            <a:ext cx="9720776" cy="499554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2F8316-2CB5-8089-B1B2-BA14DAC8D6B7}"/>
              </a:ext>
            </a:extLst>
          </p:cNvPr>
          <p:cNvSpPr txBox="1"/>
          <p:nvPr/>
        </p:nvSpPr>
        <p:spPr>
          <a:xfrm>
            <a:off x="1726809" y="5461726"/>
            <a:ext cx="9720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  <a:tabLst>
                <a:tab pos="1073150" algn="l"/>
              </a:tabLst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унок 1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Место инвестиционного менеджмента в общей системе управления предприятием и его взаимосвязь с другими основными функциональными системами управления</a:t>
            </a:r>
            <a:r>
              <a:rPr lang="ru-RU" sz="1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650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.png">
            <a:extLst>
              <a:ext uri="{FF2B5EF4-FFF2-40B4-BE49-F238E27FC236}">
                <a16:creationId xmlns:a16="http://schemas.microsoft.com/office/drawing/2014/main" id="{F8ACE6F7-CD00-B63C-F1E4-E6DD71EC8BB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130" y="432581"/>
            <a:ext cx="10185008" cy="50819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ADD059-BFC6-E547-C85E-9CEBF90C1709}"/>
              </a:ext>
            </a:extLst>
          </p:cNvPr>
          <p:cNvSpPr txBox="1"/>
          <p:nvPr/>
        </p:nvSpPr>
        <p:spPr>
          <a:xfrm>
            <a:off x="2303584" y="5779088"/>
            <a:ext cx="8739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  Цели и задачи инвестиционного менеджмента</a:t>
            </a:r>
          </a:p>
        </p:txBody>
      </p:sp>
    </p:spTree>
    <p:extLst>
      <p:ext uri="{BB962C8B-B14F-4D97-AF65-F5344CB8AC3E}">
        <p14:creationId xmlns:p14="http://schemas.microsoft.com/office/powerpoint/2010/main" val="3257388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60847D-F028-CDD3-5ED5-A2780871B825}"/>
              </a:ext>
            </a:extLst>
          </p:cNvPr>
          <p:cNvSpPr txBox="1"/>
          <p:nvPr/>
        </p:nvSpPr>
        <p:spPr>
          <a:xfrm>
            <a:off x="525781" y="0"/>
            <a:ext cx="11018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</a:t>
            </a:r>
          </a:p>
          <a:p>
            <a:pPr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основных задач, направленных на реализацию главной цели управления инвестиционной деятельностью предприятия</a:t>
            </a:r>
          </a:p>
          <a:p>
            <a:pPr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image17.png">
            <a:extLst>
              <a:ext uri="{FF2B5EF4-FFF2-40B4-BE49-F238E27FC236}">
                <a16:creationId xmlns:a16="http://schemas.microsoft.com/office/drawing/2014/main" id="{64033663-4FD2-65C7-C500-2F2D045DB1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543" y="956603"/>
            <a:ext cx="11844996" cy="5148775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36045208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36</TotalTime>
  <Words>1172</Words>
  <Application>Microsoft Office PowerPoint</Application>
  <PresentationFormat>Широкоэкранный</PresentationFormat>
  <Paragraphs>99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Gill Sans MT</vt:lpstr>
      <vt:lpstr>Times New Roman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6</cp:revision>
  <dcterms:created xsi:type="dcterms:W3CDTF">2024-06-07T17:40:05Z</dcterms:created>
  <dcterms:modified xsi:type="dcterms:W3CDTF">2024-06-08T17:26:46Z</dcterms:modified>
</cp:coreProperties>
</file>