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2" r:id="rId2"/>
    <p:sldId id="256" r:id="rId3"/>
    <p:sldId id="313" r:id="rId4"/>
    <p:sldId id="318" r:id="rId5"/>
    <p:sldId id="322" r:id="rId6"/>
    <p:sldId id="323" r:id="rId7"/>
    <p:sldId id="324" r:id="rId8"/>
    <p:sldId id="325" r:id="rId9"/>
    <p:sldId id="326" r:id="rId10"/>
    <p:sldId id="327" r:id="rId11"/>
    <p:sldId id="343" r:id="rId12"/>
    <p:sldId id="344" r:id="rId13"/>
    <p:sldId id="345" r:id="rId14"/>
    <p:sldId id="346" r:id="rId15"/>
    <p:sldId id="272" r:id="rId16"/>
    <p:sldId id="340" r:id="rId17"/>
    <p:sldId id="341" r:id="rId18"/>
    <p:sldId id="316" r:id="rId19"/>
    <p:sldId id="347"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7329" autoAdjust="0"/>
  </p:normalViewPr>
  <p:slideViewPr>
    <p:cSldViewPr>
      <p:cViewPr varScale="1">
        <p:scale>
          <a:sx n="68" d="100"/>
          <a:sy n="68" d="100"/>
        </p:scale>
        <p:origin x="1446" y="96"/>
      </p:cViewPr>
      <p:guideLst>
        <p:guide orient="horz" pos="2160"/>
        <p:guide pos="2880"/>
      </p:guideLst>
    </p:cSldViewPr>
  </p:slideViewPr>
  <p:outlineViewPr>
    <p:cViewPr>
      <p:scale>
        <a:sx n="33" d="100"/>
        <a:sy n="33" d="100"/>
      </p:scale>
      <p:origin x="0" y="1813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26.05.2024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57200"/>
            <a:ext cx="8686800" cy="1096962"/>
          </a:xfrm>
        </p:spPr>
        <p:txBody>
          <a:bodyPr>
            <a:normAutofit/>
          </a:bodyPr>
          <a:lstStyle/>
          <a:p>
            <a:pPr algn="ctr"/>
            <a:r>
              <a:rPr lang="ru-RU" sz="2000" dirty="0">
                <a:latin typeface="Times New Roman" pitchFamily="18" charset="0"/>
                <a:cs typeface="Times New Roman" pitchFamily="18" charset="0"/>
              </a:rPr>
              <a:t>Министерство науки и  высшего  образования</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Республики Казахстан</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Карагандинский университет имени Е.А. </a:t>
            </a:r>
            <a:r>
              <a:rPr lang="ru-RU" sz="2000" dirty="0" err="1">
                <a:latin typeface="Times New Roman" pitchFamily="18" charset="0"/>
                <a:cs typeface="Times New Roman" pitchFamily="18" charset="0"/>
              </a:rPr>
              <a:t>Букетова</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55000" lnSpcReduction="20000"/>
          </a:bodyPr>
          <a:lstStyle/>
          <a:p>
            <a:pPr algn="ctr">
              <a:buNone/>
            </a:pPr>
            <a:endParaRPr lang="ru-RU" sz="4000" b="1" dirty="0">
              <a:latin typeface="Times New Roman" pitchFamily="18" charset="0"/>
              <a:cs typeface="Times New Roman" pitchFamily="18" charset="0"/>
            </a:endParaRPr>
          </a:p>
          <a:p>
            <a:pPr algn="ctr">
              <a:buNone/>
            </a:pPr>
            <a:endParaRPr lang="ru-RU" sz="4000" b="1" dirty="0">
              <a:latin typeface="Times New Roman" pitchFamily="18" charset="0"/>
              <a:cs typeface="Times New Roman" pitchFamily="18" charset="0"/>
            </a:endParaRPr>
          </a:p>
          <a:p>
            <a:pPr algn="ctr">
              <a:buNone/>
            </a:pPr>
            <a:r>
              <a:rPr lang="ru-RU" sz="5900" b="1" dirty="0">
                <a:latin typeface="Times New Roman" pitchFamily="18" charset="0"/>
                <a:cs typeface="Times New Roman" pitchFamily="18" charset="0"/>
              </a:rPr>
              <a:t>Региональная экономика и управление</a:t>
            </a:r>
          </a:p>
          <a:p>
            <a:endParaRPr lang="ru-RU" sz="4000" dirty="0">
              <a:latin typeface="Times New Roman" pitchFamily="18" charset="0"/>
              <a:cs typeface="Times New Roman" pitchFamily="18" charset="0"/>
            </a:endParaRPr>
          </a:p>
          <a:p>
            <a:pPr algn="ctr">
              <a:buNone/>
            </a:pPr>
            <a:r>
              <a:rPr lang="ru-RU" sz="3600" i="1" dirty="0">
                <a:latin typeface="Times New Roman" pitchFamily="18" charset="0"/>
                <a:cs typeface="Times New Roman" pitchFamily="18" charset="0"/>
              </a:rPr>
              <a:t>Образовательная программа</a:t>
            </a:r>
          </a:p>
          <a:p>
            <a:pPr>
              <a:buNone/>
            </a:pPr>
            <a:r>
              <a:rPr lang="ru-RU" sz="3600" i="1" dirty="0">
                <a:latin typeface="Times New Roman" pitchFamily="18" charset="0"/>
                <a:cs typeface="Times New Roman" pitchFamily="18" charset="0"/>
              </a:rPr>
              <a:t>		           6B04102-Государственное и местное управление </a:t>
            </a:r>
          </a:p>
          <a:p>
            <a:pPr>
              <a:buNone/>
            </a:pPr>
            <a:endParaRPr lang="ru-RU" sz="3600" i="1" dirty="0">
              <a:latin typeface="Times New Roman" pitchFamily="18" charset="0"/>
              <a:cs typeface="Times New Roman" pitchFamily="18" charset="0"/>
            </a:endParaRPr>
          </a:p>
          <a:p>
            <a:pPr>
              <a:buNone/>
            </a:pPr>
            <a:r>
              <a:rPr lang="ru-RU" sz="3600" i="1" dirty="0">
                <a:latin typeface="Times New Roman" pitchFamily="18" charset="0"/>
                <a:cs typeface="Times New Roman" pitchFamily="18" charset="0"/>
              </a:rPr>
              <a:t>Автор: к.э.н., профессор кафедры «Менеджмент» </a:t>
            </a:r>
            <a:r>
              <a:rPr lang="ru-RU" sz="3600" i="1" dirty="0" err="1">
                <a:latin typeface="Times New Roman" pitchFamily="18" charset="0"/>
                <a:cs typeface="Times New Roman" pitchFamily="18" charset="0"/>
              </a:rPr>
              <a:t>Дарибеков</a:t>
            </a:r>
            <a:r>
              <a:rPr lang="ru-RU" sz="3600" i="1" dirty="0">
                <a:latin typeface="Times New Roman" pitchFamily="18" charset="0"/>
                <a:cs typeface="Times New Roman" pitchFamily="18" charset="0"/>
              </a:rPr>
              <a:t> С.С.</a:t>
            </a:r>
          </a:p>
          <a:p>
            <a:pPr>
              <a:buNone/>
            </a:pPr>
            <a:endParaRPr lang="ru-RU" sz="3600" i="1" dirty="0">
              <a:latin typeface="Times New Roman" pitchFamily="18" charset="0"/>
              <a:cs typeface="Times New Roman" pitchFamily="18" charset="0"/>
            </a:endParaRPr>
          </a:p>
          <a:p>
            <a:pPr>
              <a:buNone/>
            </a:pPr>
            <a:r>
              <a:rPr lang="ru-RU" sz="3600" i="1" dirty="0">
                <a:latin typeface="Times New Roman" pitchFamily="18" charset="0"/>
                <a:cs typeface="Times New Roman" pitchFamily="18" charset="0"/>
              </a:rPr>
              <a:t>Вид занятия: лекция</a:t>
            </a:r>
          </a:p>
          <a:p>
            <a:pPr algn="ctr">
              <a:buNone/>
            </a:pPr>
            <a:endParaRPr lang="ru-RU" sz="3600" i="1" dirty="0">
              <a:latin typeface="Times New Roman" pitchFamily="18" charset="0"/>
              <a:cs typeface="Times New Roman" pitchFamily="18" charset="0"/>
            </a:endParaRPr>
          </a:p>
          <a:p>
            <a:pPr algn="ctr">
              <a:buNone/>
            </a:pPr>
            <a:r>
              <a:rPr lang="ru-RU" sz="3600" i="1" dirty="0">
                <a:latin typeface="Times New Roman" pitchFamily="18" charset="0"/>
                <a:cs typeface="Times New Roman" pitchFamily="18" charset="0"/>
              </a:rPr>
              <a:t>Караганда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2400" dirty="0">
                <a:latin typeface="Times New Roman" pitchFamily="18" charset="0"/>
                <a:cs typeface="Times New Roman" pitchFamily="18" charset="0"/>
              </a:rPr>
              <a:t>Разделы целевой программы</a:t>
            </a:r>
            <a:endParaRPr lang="ru-RU" sz="24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70000" lnSpcReduction="20000"/>
          </a:bodyPr>
          <a:lstStyle/>
          <a:p>
            <a:pPr>
              <a:buNone/>
            </a:pPr>
            <a:r>
              <a:rPr lang="ru-RU" dirty="0">
                <a:latin typeface="Times New Roman" pitchFamily="18" charset="0"/>
                <a:cs typeface="Times New Roman" pitchFamily="18" charset="0"/>
              </a:rPr>
              <a:t>1. Содержание проблемы и необходимость её решения программно-целевыми методами.</a:t>
            </a:r>
          </a:p>
          <a:p>
            <a:pPr>
              <a:buNone/>
            </a:pPr>
            <a:r>
              <a:rPr lang="ru-RU" dirty="0">
                <a:latin typeface="Times New Roman" pitchFamily="18" charset="0"/>
                <a:cs typeface="Times New Roman" pitchFamily="18" charset="0"/>
              </a:rPr>
              <a:t>2. Основные цели и задачи, сроки и этапы реализации программы.</a:t>
            </a:r>
          </a:p>
          <a:p>
            <a:pPr>
              <a:buNone/>
            </a:pPr>
            <a:r>
              <a:rPr lang="ru-RU" dirty="0">
                <a:latin typeface="Times New Roman" pitchFamily="18" charset="0"/>
                <a:cs typeface="Times New Roman" pitchFamily="18" charset="0"/>
              </a:rPr>
              <a:t>3. Совокупность программных мероприятий.</a:t>
            </a:r>
          </a:p>
          <a:p>
            <a:pPr>
              <a:buNone/>
            </a:pPr>
            <a:r>
              <a:rPr lang="ru-RU" dirty="0">
                <a:latin typeface="Times New Roman" pitchFamily="18" charset="0"/>
                <a:cs typeface="Times New Roman" pitchFamily="18" charset="0"/>
              </a:rPr>
              <a:t>4. Ресурсное обеспечение программы.</a:t>
            </a:r>
          </a:p>
          <a:p>
            <a:pPr>
              <a:buNone/>
            </a:pPr>
            <a:r>
              <a:rPr lang="ru-RU" dirty="0">
                <a:latin typeface="Times New Roman" pitchFamily="18" charset="0"/>
                <a:cs typeface="Times New Roman" pitchFamily="18" charset="0"/>
              </a:rPr>
              <a:t>5. Механизм реализации программы.</a:t>
            </a:r>
          </a:p>
          <a:p>
            <a:pPr>
              <a:buNone/>
            </a:pPr>
            <a:r>
              <a:rPr lang="ru-RU" dirty="0">
                <a:latin typeface="Times New Roman" pitchFamily="18" charset="0"/>
                <a:cs typeface="Times New Roman" pitchFamily="18" charset="0"/>
              </a:rPr>
              <a:t>6. Организация управления программой и контроль за ходом её реализации.</a:t>
            </a:r>
          </a:p>
          <a:p>
            <a:pPr>
              <a:buNone/>
            </a:pPr>
            <a:r>
              <a:rPr lang="ru-RU" dirty="0">
                <a:latin typeface="Times New Roman" pitchFamily="18" charset="0"/>
                <a:cs typeface="Times New Roman" pitchFamily="18" charset="0"/>
              </a:rPr>
              <a:t>7. Оценка ожидаемой эффективности, социальных, экономических, экологических последствий от выполнения программы.</a:t>
            </a:r>
          </a:p>
          <a:p>
            <a:pPr>
              <a:buNone/>
            </a:pPr>
            <a:r>
              <a:rPr lang="ru-RU" dirty="0">
                <a:latin typeface="Times New Roman" pitchFamily="18" charset="0"/>
                <a:cs typeface="Times New Roman" pitchFamily="18" charset="0"/>
              </a:rPr>
              <a:t>8. Паспорт программы.</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buClrTx/>
              <a:buSzPct val="100000"/>
              <a:buNone/>
            </a:pPr>
            <a:r>
              <a:rPr lang="ru-RU" dirty="0">
                <a:latin typeface="Times New Roman" pitchFamily="18" charset="0"/>
                <a:cs typeface="Times New Roman" pitchFamily="18" charset="0"/>
              </a:rPr>
              <a:t>Специфика региональных программ заключается в том, что они формируются и реализуются на уровне республик, краев, областей, городов областного значения, обусловлены общегосударственными и территориальными интересами. Отбор региональных проблем для программирования проводится, как правило, территориальными органами власти и управления.</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a:latin typeface="Times New Roman" pitchFamily="18" charset="0"/>
                <a:cs typeface="Times New Roman" pitchFamily="18" charset="0"/>
              </a:rPr>
              <a:t>Основные задачи региональных программ </a:t>
            </a:r>
          </a:p>
        </p:txBody>
      </p:sp>
      <p:sp>
        <p:nvSpPr>
          <p:cNvPr id="3" name="Содержимое 2"/>
          <p:cNvSpPr>
            <a:spLocks noGrp="1"/>
          </p:cNvSpPr>
          <p:nvPr>
            <p:ph idx="1"/>
          </p:nvPr>
        </p:nvSpPr>
        <p:spPr/>
        <p:txBody>
          <a:bodyPr>
            <a:normAutofit fontScale="55000" lnSpcReduction="20000"/>
          </a:bodyPr>
          <a:lstStyle/>
          <a:p>
            <a:pPr lvl="0">
              <a:buClrTx/>
              <a:buSzPct val="100000"/>
            </a:pPr>
            <a:r>
              <a:rPr lang="ru-RU" dirty="0">
                <a:latin typeface="Times New Roman" pitchFamily="18" charset="0"/>
                <a:cs typeface="Times New Roman" pitchFamily="18" charset="0"/>
              </a:rPr>
              <a:t>выравнивание межрайонных различий по показателям экономического, социального и научно-технического развития;</a:t>
            </a:r>
          </a:p>
          <a:p>
            <a:pPr lvl="0">
              <a:buClrTx/>
              <a:buSzPct val="100000"/>
            </a:pPr>
            <a:r>
              <a:rPr lang="ru-RU" dirty="0">
                <a:latin typeface="Times New Roman" pitchFamily="18" charset="0"/>
                <a:cs typeface="Times New Roman" pitchFamily="18" charset="0"/>
              </a:rPr>
              <a:t>формирование оптимальной территориальной и отраслевой структуры экономики;</a:t>
            </a:r>
          </a:p>
          <a:p>
            <a:pPr lvl="0">
              <a:buClrTx/>
              <a:buSzPct val="100000"/>
            </a:pPr>
            <a:r>
              <a:rPr lang="ru-RU" dirty="0">
                <a:latin typeface="Times New Roman" pitchFamily="18" charset="0"/>
                <a:cs typeface="Times New Roman" pitchFamily="18" charset="0"/>
              </a:rPr>
              <a:t>сбалансированное (бездефицитное) региональное хозяйствование в условиях рынка;</a:t>
            </a:r>
          </a:p>
          <a:p>
            <a:pPr lvl="0">
              <a:buClrTx/>
              <a:buSzPct val="100000"/>
            </a:pPr>
            <a:r>
              <a:rPr lang="ru-RU" dirty="0">
                <a:latin typeface="Times New Roman" pitchFamily="18" charset="0"/>
                <a:cs typeface="Times New Roman" pitchFamily="18" charset="0"/>
              </a:rPr>
              <a:t>максимально полное и эффективное использование природных, материальных и трудовых ресурсов региона;</a:t>
            </a:r>
          </a:p>
          <a:p>
            <a:pPr lvl="0">
              <a:buClrTx/>
              <a:buSzPct val="100000"/>
            </a:pPr>
            <a:r>
              <a:rPr lang="ru-RU" dirty="0">
                <a:latin typeface="Times New Roman" pitchFamily="18" charset="0"/>
                <a:cs typeface="Times New Roman" pitchFamily="18" charset="0"/>
              </a:rPr>
              <a:t>развитие производств и сфер в соответствии с государственной селективной структурной политикой;</a:t>
            </a:r>
          </a:p>
          <a:p>
            <a:pPr lvl="0">
              <a:buClrTx/>
              <a:buSzPct val="100000"/>
            </a:pPr>
            <a:r>
              <a:rPr lang="ru-RU" dirty="0">
                <a:latin typeface="Times New Roman" pitchFamily="18" charset="0"/>
                <a:cs typeface="Times New Roman" pitchFamily="18" charset="0"/>
              </a:rPr>
              <a:t>охрана окружающей среды;</a:t>
            </a:r>
          </a:p>
          <a:p>
            <a:pPr lvl="0">
              <a:buClrTx/>
              <a:buSzPct val="100000"/>
            </a:pPr>
            <a:r>
              <a:rPr lang="ru-RU" dirty="0">
                <a:latin typeface="Times New Roman" pitchFamily="18" charset="0"/>
                <a:cs typeface="Times New Roman" pitchFamily="18" charset="0"/>
              </a:rPr>
              <a:t>преодоление последствий стихийных бедствий и техногенных аварий;</a:t>
            </a:r>
          </a:p>
          <a:p>
            <a:pPr lvl="0">
              <a:buClrTx/>
              <a:buSzPct val="100000"/>
            </a:pPr>
            <a:r>
              <a:rPr lang="ru-RU" dirty="0">
                <a:latin typeface="Times New Roman" pitchFamily="18" charset="0"/>
                <a:cs typeface="Times New Roman" pitchFamily="18" charset="0"/>
              </a:rPr>
              <a:t>формирование инфраструктуры информационного обеспечения органов управления и хозяйствующих субъектов;</a:t>
            </a:r>
          </a:p>
          <a:p>
            <a:pPr>
              <a:buClrTx/>
              <a:buSzPct val="100000"/>
            </a:pPr>
            <a:r>
              <a:rPr lang="ru-RU" dirty="0">
                <a:latin typeface="Times New Roman" pitchFamily="18" charset="0"/>
                <a:cs typeface="Times New Roman" pitchFamily="18" charset="0"/>
              </a:rPr>
              <a:t>духовное возрождение регионов, сохранение их исторического наследия, укрепление культурного потенциала, стабилизация общественно-политической и правовой обстановки.</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a:latin typeface="Times New Roman" pitchFamily="18" charset="0"/>
                <a:cs typeface="Times New Roman" pitchFamily="18" charset="0"/>
              </a:rPr>
              <a:t>основные разделы региональной программы </a:t>
            </a:r>
          </a:p>
        </p:txBody>
      </p:sp>
      <p:sp>
        <p:nvSpPr>
          <p:cNvPr id="3" name="Содержимое 2"/>
          <p:cNvSpPr>
            <a:spLocks noGrp="1"/>
          </p:cNvSpPr>
          <p:nvPr>
            <p:ph idx="1"/>
          </p:nvPr>
        </p:nvSpPr>
        <p:spPr>
          <a:xfrm>
            <a:off x="304800" y="1214422"/>
            <a:ext cx="8686800" cy="4865703"/>
          </a:xfrm>
        </p:spPr>
        <p:txBody>
          <a:bodyPr>
            <a:noAutofit/>
          </a:bodyPr>
          <a:lstStyle/>
          <a:p>
            <a:pPr marL="514350" indent="-514350">
              <a:buClrTx/>
              <a:buSzPct val="100000"/>
              <a:buFont typeface="+mj-lt"/>
              <a:buAutoNum type="arabicPeriod"/>
            </a:pPr>
            <a:r>
              <a:rPr lang="ru-RU" sz="2400" dirty="0">
                <a:latin typeface="Times New Roman" pitchFamily="18" charset="0"/>
                <a:cs typeface="Times New Roman" pitchFamily="18" charset="0"/>
              </a:rPr>
              <a:t>Анализ и оценка сложившейся социально-экономической ситуации региона.</a:t>
            </a:r>
          </a:p>
          <a:p>
            <a:pPr marL="514350" indent="-514350">
              <a:buClrTx/>
              <a:buSzPct val="100000"/>
              <a:buFont typeface="+mj-lt"/>
              <a:buAutoNum type="arabicPeriod"/>
            </a:pPr>
            <a:r>
              <a:rPr lang="ru-RU" sz="2400" dirty="0">
                <a:latin typeface="Times New Roman" pitchFamily="18" charset="0"/>
                <a:cs typeface="Times New Roman" pitchFamily="18" charset="0"/>
              </a:rPr>
              <a:t>Оценка природных ресурсов и состояния окружающей среды.</a:t>
            </a:r>
          </a:p>
          <a:p>
            <a:pPr marL="514350" indent="-514350">
              <a:buClrTx/>
              <a:buSzPct val="100000"/>
              <a:buFont typeface="+mj-lt"/>
              <a:buAutoNum type="arabicPeriod"/>
            </a:pPr>
            <a:r>
              <a:rPr lang="ru-RU" sz="2400" dirty="0">
                <a:latin typeface="Times New Roman" pitchFamily="18" charset="0"/>
                <a:cs typeface="Times New Roman" pitchFamily="18" charset="0"/>
              </a:rPr>
              <a:t>Состояние демографической ситуации и рынок труда в регионе.</a:t>
            </a:r>
          </a:p>
          <a:p>
            <a:pPr marL="514350" indent="-514350">
              <a:buClrTx/>
              <a:buSzPct val="100000"/>
              <a:buFont typeface="+mj-lt"/>
              <a:buAutoNum type="arabicPeriod"/>
            </a:pPr>
            <a:r>
              <a:rPr lang="ru-RU" sz="2400" dirty="0">
                <a:latin typeface="Times New Roman" pitchFamily="18" charset="0"/>
                <a:cs typeface="Times New Roman" pitchFamily="18" charset="0"/>
              </a:rPr>
              <a:t>Концепция социально-экономического развития региона</a:t>
            </a:r>
          </a:p>
          <a:p>
            <a:pPr marL="514350" indent="-514350">
              <a:buClrTx/>
              <a:buSzPct val="100000"/>
              <a:buFont typeface="+mj-lt"/>
              <a:buAutoNum type="arabicPeriod"/>
            </a:pPr>
            <a:r>
              <a:rPr lang="ru-RU" sz="2400" dirty="0">
                <a:latin typeface="Times New Roman" pitchFamily="18" charset="0"/>
                <a:cs typeface="Times New Roman" pitchFamily="18" charset="0"/>
              </a:rPr>
              <a:t>Основные целевые подпрограммы</a:t>
            </a:r>
          </a:p>
          <a:p>
            <a:pPr marL="514350" indent="-514350">
              <a:buClrTx/>
              <a:buSzPct val="100000"/>
              <a:buFont typeface="+mj-lt"/>
              <a:buAutoNum type="arabicPeriod"/>
            </a:pPr>
            <a:r>
              <a:rPr lang="ru-RU" sz="2400" dirty="0">
                <a:latin typeface="Times New Roman" pitchFamily="18" charset="0"/>
                <a:cs typeface="Times New Roman" pitchFamily="18" charset="0"/>
              </a:rPr>
              <a:t>Механизм осуществления программы</a:t>
            </a:r>
          </a:p>
          <a:p>
            <a:pPr marL="514350" indent="-514350">
              <a:buClrTx/>
              <a:buSzPct val="100000"/>
              <a:buFont typeface="+mj-lt"/>
              <a:buAutoNum type="arabicPeriod"/>
            </a:pPr>
            <a:r>
              <a:rPr lang="ru-RU" sz="2400" dirty="0">
                <a:latin typeface="Times New Roman" pitchFamily="18" charset="0"/>
                <a:cs typeface="Times New Roman" pitchFamily="18" charset="0"/>
              </a:rPr>
              <a:t>Ресурсное обеспечение программы</a:t>
            </a:r>
          </a:p>
          <a:p>
            <a:pPr marL="514350" indent="-514350">
              <a:buClrTx/>
              <a:buSzPct val="100000"/>
              <a:buFont typeface="+mj-lt"/>
              <a:buAutoNum type="arabicPeriod"/>
            </a:pPr>
            <a:r>
              <a:rPr lang="ru-RU" sz="2400" dirty="0">
                <a:latin typeface="Times New Roman" pitchFamily="18" charset="0"/>
                <a:cs typeface="Times New Roman" pitchFamily="18" charset="0"/>
              </a:rPr>
              <a:t>Координация программных мероприятий</a:t>
            </a:r>
          </a:p>
          <a:p>
            <a:pPr marL="514350" indent="-514350">
              <a:buClrTx/>
              <a:buSzPct val="100000"/>
              <a:buFont typeface="+mj-lt"/>
              <a:buAutoNum type="arabicPeriod"/>
            </a:pPr>
            <a:r>
              <a:rPr lang="ru-RU" sz="2400" dirty="0">
                <a:latin typeface="Times New Roman" pitchFamily="18" charset="0"/>
                <a:cs typeface="Times New Roman" pitchFamily="18" charset="0"/>
              </a:rPr>
              <a:t>Оценка эффективности осуществления программы</a:t>
            </a:r>
          </a:p>
          <a:p>
            <a:pPr marL="514350" indent="-514350">
              <a:buClrTx/>
              <a:buSzPct val="100000"/>
              <a:buFont typeface="+mj-lt"/>
              <a:buAutoNum type="arabicPeriod"/>
            </a:pPr>
            <a:r>
              <a:rPr lang="ru-RU" sz="2400" dirty="0">
                <a:latin typeface="Times New Roman" pitchFamily="18" charset="0"/>
                <a:cs typeface="Times New Roman" pitchFamily="18" charset="0"/>
              </a:rPr>
              <a:t>Организация, формы и методы управления программой</a:t>
            </a:r>
          </a:p>
          <a:p>
            <a:pPr marL="514350" indent="-514350">
              <a:buClrTx/>
              <a:buSzPct val="100000"/>
              <a:buFont typeface="+mj-lt"/>
              <a:buAutoNum type="arabicPeriod"/>
            </a:pPr>
            <a:endParaRPr lang="ru-RU" sz="2400"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2400" dirty="0">
                <a:latin typeface="Times New Roman" pitchFamily="18" charset="0"/>
                <a:cs typeface="Times New Roman" pitchFamily="18" charset="0"/>
              </a:rPr>
              <a:t>Стратегические цели программы социально-экономического развития региона</a:t>
            </a:r>
          </a:p>
        </p:txBody>
      </p:sp>
      <p:sp>
        <p:nvSpPr>
          <p:cNvPr id="3" name="Содержимое 2"/>
          <p:cNvSpPr>
            <a:spLocks noGrp="1"/>
          </p:cNvSpPr>
          <p:nvPr>
            <p:ph idx="1"/>
          </p:nvPr>
        </p:nvSpPr>
        <p:spPr/>
        <p:txBody>
          <a:bodyPr>
            <a:normAutofit fontScale="62500" lnSpcReduction="20000"/>
          </a:bodyPr>
          <a:lstStyle/>
          <a:p>
            <a:pPr>
              <a:buClrTx/>
              <a:buSzPct val="100000"/>
              <a:buFont typeface="Arial" pitchFamily="34" charset="0"/>
              <a:buChar char="•"/>
            </a:pPr>
            <a:r>
              <a:rPr lang="ru-RU" dirty="0">
                <a:latin typeface="Times New Roman" pitchFamily="18" charset="0"/>
                <a:cs typeface="Times New Roman" pitchFamily="18" charset="0"/>
              </a:rPr>
              <a:t>обеспечение стабильного развития экономики региона на основе эффективного использования его ресурсов и рационального природопользования;</a:t>
            </a:r>
          </a:p>
          <a:p>
            <a:pPr>
              <a:buClrTx/>
              <a:buSzPct val="100000"/>
              <a:buFont typeface="Arial" pitchFamily="34" charset="0"/>
              <a:buChar char="•"/>
            </a:pPr>
            <a:r>
              <a:rPr lang="ru-RU" dirty="0">
                <a:latin typeface="Times New Roman" pitchFamily="18" charset="0"/>
                <a:cs typeface="Times New Roman" pitchFamily="18" charset="0"/>
              </a:rPr>
              <a:t>законодательное обеспечение программы развития региона на основе системы законодательных региональных актов, дополняющих и конкретизирующих законодательство, учитывающих требования международных инвестиционных институтов;</a:t>
            </a:r>
          </a:p>
          <a:p>
            <a:pPr>
              <a:buClrTx/>
              <a:buSzPct val="100000"/>
              <a:buFont typeface="Arial" pitchFamily="34" charset="0"/>
              <a:buChar char="•"/>
            </a:pPr>
            <a:r>
              <a:rPr lang="ru-RU" dirty="0">
                <a:latin typeface="Times New Roman" pitchFamily="18" charset="0"/>
                <a:cs typeface="Times New Roman" pitchFamily="18" charset="0"/>
              </a:rPr>
              <a:t>структурная перестройка инфраструктуры региона (в соответствии с требованиями глобализации экономики);</a:t>
            </a:r>
          </a:p>
          <a:p>
            <a:pPr>
              <a:buClrTx/>
              <a:buSzPct val="100000"/>
              <a:buFont typeface="Arial" pitchFamily="34" charset="0"/>
              <a:buChar char="•"/>
            </a:pPr>
            <a:r>
              <a:rPr lang="ru-RU" dirty="0">
                <a:latin typeface="Times New Roman" pitchFamily="18" charset="0"/>
                <a:cs typeface="Times New Roman" pitchFamily="18" charset="0"/>
              </a:rPr>
              <a:t>оптимизация использования регионального и республиканского бюджетов, размещения производительных сил региона;  </a:t>
            </a:r>
          </a:p>
          <a:p>
            <a:pPr>
              <a:buClrTx/>
              <a:buSzPct val="100000"/>
              <a:buFont typeface="Arial" pitchFamily="34" charset="0"/>
              <a:buChar char="•"/>
            </a:pPr>
            <a:r>
              <a:rPr lang="ru-RU" dirty="0">
                <a:latin typeface="Times New Roman" pitchFamily="18" charset="0"/>
                <a:cs typeface="Times New Roman" pitchFamily="18" charset="0"/>
              </a:rPr>
              <a:t>обеспечение экономической и экологической безопасности; </a:t>
            </a:r>
          </a:p>
          <a:p>
            <a:pPr>
              <a:buClrTx/>
              <a:buSzPct val="100000"/>
              <a:buFont typeface="Arial" pitchFamily="34" charset="0"/>
              <a:buChar char="•"/>
            </a:pPr>
            <a:r>
              <a:rPr lang="ru-RU" dirty="0">
                <a:latin typeface="Times New Roman" pitchFamily="18" charset="0"/>
                <a:cs typeface="Times New Roman" pitchFamily="18" charset="0"/>
              </a:rPr>
              <a:t>повышение уровня социальной защищенности населения; </a:t>
            </a:r>
          </a:p>
          <a:p>
            <a:pPr>
              <a:buClrTx/>
              <a:buSzPct val="100000"/>
              <a:buFont typeface="Arial" pitchFamily="34" charset="0"/>
              <a:buChar char="•"/>
            </a:pPr>
            <a:r>
              <a:rPr lang="ru-RU" dirty="0">
                <a:latin typeface="Times New Roman" pitchFamily="18" charset="0"/>
                <a:cs typeface="Times New Roman" pitchFamily="18" charset="0"/>
              </a:rPr>
              <a:t>создание эффективного регионального, межрегионального и международного инструментария реализации региональных программ</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a:solidFill>
                  <a:srgbClr val="FF0000"/>
                </a:solidFill>
                <a:latin typeface="Times New Roman" pitchFamily="18" charset="0"/>
                <a:cs typeface="Times New Roman" pitchFamily="18" charset="0"/>
              </a:rPr>
              <a:t>резюме</a:t>
            </a:r>
          </a:p>
        </p:txBody>
      </p:sp>
      <p:sp>
        <p:nvSpPr>
          <p:cNvPr id="5" name="Прямоугольник 4"/>
          <p:cNvSpPr/>
          <p:nvPr/>
        </p:nvSpPr>
        <p:spPr>
          <a:xfrm>
            <a:off x="642910" y="1214422"/>
            <a:ext cx="7929618" cy="4801314"/>
          </a:xfrm>
          <a:prstGeom prst="rect">
            <a:avLst/>
          </a:prstGeom>
        </p:spPr>
        <p:txBody>
          <a:bodyPr wrap="square">
            <a:spAutoFit/>
          </a:bodyPr>
          <a:lstStyle/>
          <a:p>
            <a:pPr marL="342900" indent="-342900">
              <a:buFont typeface="+mj-lt"/>
              <a:buAutoNum type="arabicPeriod"/>
            </a:pPr>
            <a:r>
              <a:rPr lang="ru-RU" dirty="0"/>
              <a:t>Региональное планирование и прогнозирование являются составной частью системы государственного управления практически всех стран.</a:t>
            </a:r>
            <a:r>
              <a:rPr lang="en-US" dirty="0">
                <a:latin typeface="Times New Roman" pitchFamily="18" charset="0"/>
                <a:cs typeface="Times New Roman" pitchFamily="18" charset="0"/>
              </a:rPr>
              <a:t> </a:t>
            </a:r>
            <a:endParaRPr lang="ru-RU" dirty="0">
              <a:latin typeface="Times New Roman" pitchFamily="18" charset="0"/>
              <a:cs typeface="Times New Roman" pitchFamily="18" charset="0"/>
            </a:endParaRPr>
          </a:p>
          <a:p>
            <a:pPr marL="342900" indent="-342900">
              <a:buFont typeface="+mj-lt"/>
              <a:buAutoNum type="arabicPeriod"/>
            </a:pPr>
            <a:r>
              <a:rPr lang="ru-RU" dirty="0"/>
              <a:t>Планы регионального развития в странах с рыночной экономикой не могут быть директивными, как это было ранее в СССР и других социалистических странах. Они являются в основном рекомендательными</a:t>
            </a:r>
            <a:r>
              <a:rPr lang="en-US" dirty="0">
                <a:latin typeface="Times New Roman" pitchFamily="18" charset="0"/>
                <a:cs typeface="Times New Roman" pitchFamily="18" charset="0"/>
              </a:rPr>
              <a:t>.</a:t>
            </a:r>
            <a:endParaRPr lang="ru-RU" dirty="0">
              <a:latin typeface="Times New Roman" pitchFamily="18" charset="0"/>
              <a:cs typeface="Times New Roman" pitchFamily="18" charset="0"/>
            </a:endParaRPr>
          </a:p>
          <a:p>
            <a:pPr marL="342900" indent="-342900">
              <a:buFont typeface="+mj-lt"/>
              <a:buAutoNum type="arabicPeriod"/>
            </a:pPr>
            <a:r>
              <a:rPr lang="ru-RU" dirty="0"/>
              <a:t>Главной чертой современных прогнозов является акцент на финансовые отношения центра и регионов, а внутри регионов - на отношения между государственным и частным сектором экономики, группами хозяйствующих субъектов.</a:t>
            </a:r>
          </a:p>
          <a:p>
            <a:pPr marL="342900" indent="-342900">
              <a:buFont typeface="+mj-lt"/>
              <a:buAutoNum type="arabicPeriod"/>
            </a:pPr>
            <a:r>
              <a:rPr lang="ru-RU" dirty="0"/>
              <a:t>Программно-целевой подход к решению региональных проблем следует рассматривать как инструмент региональной политики, одновременно обеспечивающий как формирование этой политики в целом, так и ее реализацию в виде конкретных программ разного уровня и назначения.</a:t>
            </a:r>
            <a:endParaRPr lang="ru-RU" dirty="0">
              <a:latin typeface="Times New Roman" pitchFamily="18" charset="0"/>
              <a:cs typeface="Times New Roman" pitchFamily="18" charset="0"/>
            </a:endParaRPr>
          </a:p>
          <a:p>
            <a:pPr marL="342900" indent="-342900">
              <a:buFont typeface="+mj-lt"/>
              <a:buAutoNum type="arabicPeriod"/>
            </a:pPr>
            <a:endParaRPr lang="ru-RU"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latin typeface="Times New Roman" pitchFamily="18" charset="0"/>
                <a:cs typeface="Times New Roman" pitchFamily="18" charset="0"/>
              </a:rPr>
              <a:t>резюме</a:t>
            </a:r>
            <a:endParaRPr lang="ru-RU" dirty="0"/>
          </a:p>
        </p:txBody>
      </p:sp>
      <p:sp>
        <p:nvSpPr>
          <p:cNvPr id="3" name="Содержимое 2"/>
          <p:cNvSpPr>
            <a:spLocks noGrp="1"/>
          </p:cNvSpPr>
          <p:nvPr>
            <p:ph idx="1"/>
          </p:nvPr>
        </p:nvSpPr>
        <p:spPr/>
        <p:txBody>
          <a:bodyPr>
            <a:normAutofit fontScale="62500" lnSpcReduction="20000"/>
          </a:bodyPr>
          <a:lstStyle/>
          <a:p>
            <a:pPr marL="514350" indent="-514350">
              <a:buClrTx/>
              <a:buSzPct val="100000"/>
              <a:buFont typeface="+mj-lt"/>
              <a:buAutoNum type="arabicPeriod" startAt="5"/>
            </a:pPr>
            <a:r>
              <a:rPr lang="ru-RU" dirty="0">
                <a:latin typeface="Times New Roman" pitchFamily="18" charset="0"/>
                <a:cs typeface="Times New Roman" pitchFamily="18" charset="0"/>
              </a:rPr>
              <a:t>Под программой как инструментом региональной политики понимается специально разработанный перечень заданий (мер, действий), ориентированных на полное или частичное решение конкретной социально-экономической проблемы регионального характера.</a:t>
            </a:r>
          </a:p>
          <a:p>
            <a:pPr marL="514350" indent="-514350">
              <a:buClrTx/>
              <a:buSzPct val="100000"/>
              <a:buFont typeface="+mj-lt"/>
              <a:buAutoNum type="arabicPeriod" startAt="5"/>
            </a:pPr>
            <a:r>
              <a:rPr lang="ru-RU" dirty="0">
                <a:latin typeface="Times New Roman" pitchFamily="18" charset="0"/>
                <a:cs typeface="Times New Roman" pitchFamily="18" charset="0"/>
              </a:rPr>
              <a:t>Региональные программы являются разновидностью комплексных целевых программ.</a:t>
            </a:r>
          </a:p>
          <a:p>
            <a:pPr marL="514350" indent="-514350">
              <a:buClrTx/>
              <a:buSzPct val="100000"/>
              <a:buFont typeface="+mj-lt"/>
              <a:buAutoNum type="arabicPeriod" startAt="5"/>
            </a:pPr>
            <a:r>
              <a:rPr lang="ru-RU" dirty="0">
                <a:latin typeface="Times New Roman" pitchFamily="18" charset="0"/>
                <a:cs typeface="Times New Roman" pitchFamily="18" charset="0"/>
              </a:rPr>
              <a:t>Региональные программы являются инструментом регулирования и управления стратегией экономического, социального и научно-технического развития региона, формой организации хозяйственной деятельности, способом приоритетной концентрации ресурсов для решения неотложных, первоочередных проблем.</a:t>
            </a:r>
          </a:p>
          <a:p>
            <a:pPr marL="514350" indent="-514350">
              <a:buClrTx/>
              <a:buSzPct val="100000"/>
              <a:buFont typeface="+mj-lt"/>
              <a:buAutoNum type="arabicPeriod" startAt="5"/>
            </a:pPr>
            <a:r>
              <a:rPr lang="ru-RU" dirty="0">
                <a:latin typeface="Times New Roman" pitchFamily="18" charset="0"/>
                <a:cs typeface="Times New Roman" pitchFamily="18" charset="0"/>
              </a:rPr>
              <a:t>Региональные программы определяют этапы решения проблем, способствуют мобилизации необходимых ресурсов и обеспечивают координацию действий всех заинтересованных субъектов.</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latin typeface="Times New Roman" pitchFamily="18" charset="0"/>
                <a:cs typeface="Times New Roman" pitchFamily="18" charset="0"/>
              </a:rPr>
              <a:t>резюме</a:t>
            </a:r>
            <a:endParaRPr lang="ru-RU" dirty="0"/>
          </a:p>
        </p:txBody>
      </p:sp>
      <p:sp>
        <p:nvSpPr>
          <p:cNvPr id="3" name="Содержимое 2"/>
          <p:cNvSpPr>
            <a:spLocks noGrp="1"/>
          </p:cNvSpPr>
          <p:nvPr>
            <p:ph idx="1"/>
          </p:nvPr>
        </p:nvSpPr>
        <p:spPr/>
        <p:txBody>
          <a:bodyPr>
            <a:normAutofit fontScale="55000" lnSpcReduction="20000"/>
          </a:bodyPr>
          <a:lstStyle/>
          <a:p>
            <a:pPr marL="514350" indent="-514350">
              <a:buClrTx/>
              <a:buSzPct val="100000"/>
              <a:buFont typeface="+mj-lt"/>
              <a:buAutoNum type="arabicPeriod" startAt="9"/>
            </a:pPr>
            <a:r>
              <a:rPr lang="ru-RU" dirty="0">
                <a:latin typeface="Times New Roman" pitchFamily="18" charset="0"/>
                <a:cs typeface="Times New Roman" pitchFamily="18" charset="0"/>
              </a:rPr>
              <a:t>Комплексные целевые программы отличаются долгосрочностью и призваны преимущественно решать задачи региональной политики. Их выполнение позволит улучшить условия, повысить уровень и качество жизни населения, осуществить кардинальные структурные изменения, увеличить эффективность региональной экономики и социальной сферы, обеспечить социально-экономическую и экологическую безопасность, рациональное природопользование.</a:t>
            </a:r>
          </a:p>
          <a:p>
            <a:pPr marL="514350" indent="-514350">
              <a:buClrTx/>
              <a:buSzPct val="100000"/>
              <a:buFont typeface="+mj-lt"/>
              <a:buAutoNum type="arabicPeriod" startAt="9"/>
            </a:pPr>
            <a:r>
              <a:rPr lang="ru-RU" dirty="0">
                <a:latin typeface="Times New Roman" pitchFamily="18" charset="0"/>
                <a:cs typeface="Times New Roman" pitchFamily="18" charset="0"/>
              </a:rPr>
              <a:t>Специфика региональных программ заключается в том, что они формируются и реализуются на уровне республик, краев, областей, городов областного значения, обусловлены общегосударственными и территориальными интересами.</a:t>
            </a:r>
          </a:p>
          <a:p>
            <a:pPr marL="514350" indent="-514350">
              <a:buClrTx/>
              <a:buSzPct val="100000"/>
              <a:buFont typeface="+mj-lt"/>
              <a:buAutoNum type="arabicPeriod" startAt="9"/>
            </a:pPr>
            <a:r>
              <a:rPr lang="ru-RU" dirty="0">
                <a:latin typeface="Times New Roman" pitchFamily="18" charset="0"/>
                <a:cs typeface="Times New Roman" pitchFamily="18" charset="0"/>
              </a:rPr>
              <a:t>Осуществление государственных региональных программ, финансируемых за счет госбюджета, отдельных структурообразующих инвестиционных проектов, размещение заказов на поставку продукции для общегосударственных нужд (в том числе для поддержки проблемных регионов) посредством контрактной системы являются основными формами прямого участия государства в регулировании регионального развития.</a:t>
            </a:r>
          </a:p>
          <a:p>
            <a:pPr marL="514350" indent="-514350">
              <a:buClrTx/>
              <a:buSzPct val="100000"/>
              <a:buFont typeface="+mj-lt"/>
              <a:buAutoNum type="arabicPeriod" startAt="9"/>
            </a:pPr>
            <a:endParaRPr lang="ru-RU" dirty="0">
              <a:latin typeface="Times New Roman" pitchFamily="18" charset="0"/>
              <a:cs typeface="Times New Roman" pitchFamily="18" charset="0"/>
            </a:endParaRPr>
          </a:p>
          <a:p>
            <a:pPr marL="514350" indent="-514350">
              <a:buClrTx/>
              <a:buSzPct val="100000"/>
              <a:buFont typeface="+mj-lt"/>
              <a:buAutoNum type="arabicPeriod" startAt="9"/>
            </a:pPr>
            <a:endParaRPr lang="ru-RU"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Контрольные вопросы</a:t>
            </a:r>
          </a:p>
        </p:txBody>
      </p:sp>
      <p:sp>
        <p:nvSpPr>
          <p:cNvPr id="3" name="Содержимое 2"/>
          <p:cNvSpPr>
            <a:spLocks noGrp="1"/>
          </p:cNvSpPr>
          <p:nvPr>
            <p:ph idx="1"/>
          </p:nvPr>
        </p:nvSpPr>
        <p:spPr/>
        <p:txBody>
          <a:bodyPr>
            <a:normAutofit/>
          </a:bodyPr>
          <a:lstStyle/>
          <a:p>
            <a:pPr marL="514350" lvl="0" indent="-514350">
              <a:buClrTx/>
              <a:buSzPct val="100000"/>
              <a:buFont typeface="+mj-lt"/>
              <a:buAutoNum type="arabicPeriod"/>
            </a:pPr>
            <a:r>
              <a:rPr lang="ru-RU" dirty="0">
                <a:latin typeface="Times New Roman" pitchFamily="18" charset="0"/>
                <a:cs typeface="Times New Roman" pitchFamily="18" charset="0"/>
              </a:rPr>
              <a:t>Принципы и методы разработки планов - прогнозов социально-экономического развития региона</a:t>
            </a:r>
            <a:endParaRPr lang="en-US" dirty="0">
              <a:latin typeface="Times New Roman" pitchFamily="18" charset="0"/>
              <a:cs typeface="Times New Roman" pitchFamily="18" charset="0"/>
            </a:endParaRPr>
          </a:p>
          <a:p>
            <a:pPr marL="514350" lvl="0" indent="-514350">
              <a:buClrTx/>
              <a:buSzPct val="100000"/>
              <a:buFont typeface="+mj-lt"/>
              <a:buAutoNum type="arabicPeriod"/>
            </a:pPr>
            <a:r>
              <a:rPr lang="ru-RU" dirty="0">
                <a:latin typeface="Times New Roman" pitchFamily="18" charset="0"/>
                <a:cs typeface="Times New Roman" pitchFamily="18" charset="0"/>
              </a:rPr>
              <a:t>Выделите основные характеристики стратегического плана социально-экономического развития страны</a:t>
            </a:r>
            <a:endParaRPr lang="ru-RU" b="1"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2">
            <a:extLst>
              <a:ext uri="{FF2B5EF4-FFF2-40B4-BE49-F238E27FC236}">
                <a16:creationId xmlns:a16="http://schemas.microsoft.com/office/drawing/2014/main" id="{B8F2CA07-BB8E-0A7E-828A-028DC3289525}"/>
              </a:ext>
            </a:extLst>
          </p:cNvPr>
          <p:cNvSpPr>
            <a:spLocks noGrp="1"/>
          </p:cNvSpPr>
          <p:nvPr>
            <p:ph idx="1"/>
          </p:nvPr>
        </p:nvSpPr>
        <p:spPr>
          <a:xfrm>
            <a:off x="304800" y="1554163"/>
            <a:ext cx="8686800" cy="4525962"/>
          </a:xfrm>
        </p:spPr>
        <p:txBody>
          <a:bodyPr>
            <a:normAutofit fontScale="25000" lnSpcReduction="20000"/>
          </a:bodyPr>
          <a:lstStyle/>
          <a:p>
            <a:endParaRPr lang="ru-RU" sz="6400" dirty="0">
              <a:latin typeface="Times New Roman" panose="02020603050405020304" pitchFamily="18" charset="0"/>
              <a:cs typeface="Times New Roman" panose="02020603050405020304" pitchFamily="18" charset="0"/>
            </a:endParaRPr>
          </a:p>
          <a:p>
            <a:r>
              <a:rPr lang="ru-RU" sz="6400" dirty="0">
                <a:latin typeface="Times New Roman" panose="02020603050405020304" pitchFamily="18" charset="0"/>
                <a:cs typeface="Times New Roman" panose="02020603050405020304" pitchFamily="18" charset="0"/>
              </a:rPr>
              <a:t>1. Куценко С.Ю., Павленко В.И. Региональная экономика и управление. М.: </a:t>
            </a:r>
            <a:r>
              <a:rPr lang="ru-RU" sz="6400" dirty="0" err="1">
                <a:latin typeface="Times New Roman" panose="02020603050405020304" pitchFamily="18" charset="0"/>
                <a:cs typeface="Times New Roman" panose="02020603050405020304" pitchFamily="18" charset="0"/>
              </a:rPr>
              <a:t>Кнорус</a:t>
            </a:r>
            <a:r>
              <a:rPr lang="ru-RU" sz="6400" dirty="0">
                <a:latin typeface="Times New Roman" panose="02020603050405020304" pitchFamily="18" charset="0"/>
                <a:cs typeface="Times New Roman" panose="02020603050405020304" pitchFamily="18" charset="0"/>
              </a:rPr>
              <a:t>, 2015</a:t>
            </a:r>
          </a:p>
          <a:p>
            <a:r>
              <a:rPr lang="ru-RU" sz="6400" dirty="0">
                <a:latin typeface="Times New Roman" panose="02020603050405020304" pitchFamily="18" charset="0"/>
                <a:cs typeface="Times New Roman" panose="02020603050405020304" pitchFamily="18" charset="0"/>
              </a:rPr>
              <a:t>2. Чанг Х.-Д. Как устроена экономика. М.: Манн, Иванов и Фербер, 2015</a:t>
            </a:r>
          </a:p>
          <a:p>
            <a:r>
              <a:rPr lang="ru-RU" sz="6400" dirty="0">
                <a:latin typeface="Times New Roman" panose="02020603050405020304" pitchFamily="18" charset="0"/>
                <a:cs typeface="Times New Roman" panose="02020603050405020304" pitchFamily="18" charset="0"/>
              </a:rPr>
              <a:t>3. Коваленко Е. Г., Кочеткова С. </a:t>
            </a:r>
            <a:r>
              <a:rPr lang="ru-RU" sz="6400" dirty="0" err="1">
                <a:latin typeface="Times New Roman" panose="02020603050405020304" pitchFamily="18" charset="0"/>
                <a:cs typeface="Times New Roman" panose="02020603050405020304" pitchFamily="18" charset="0"/>
              </a:rPr>
              <a:t>А.,Полушкина</a:t>
            </a:r>
            <a:r>
              <a:rPr lang="ru-RU" sz="6400" dirty="0">
                <a:latin typeface="Times New Roman" panose="02020603050405020304" pitchFamily="18" charset="0"/>
                <a:cs typeface="Times New Roman" panose="02020603050405020304" pitchFamily="18" charset="0"/>
              </a:rPr>
              <a:t> Т. М., Рябова С. Г., Якимова О. Ю., Акимова Ю. А., Баландина С. В. Региональная экономика и управление. Учебное пособие, 3-е издание, переработанное и дополненное. Учебное пособие. М.: Питер, 2018</a:t>
            </a:r>
          </a:p>
          <a:p>
            <a:r>
              <a:rPr lang="ru-RU" sz="6400" dirty="0">
                <a:latin typeface="Times New Roman" panose="02020603050405020304" pitchFamily="18" charset="0"/>
                <a:cs typeface="Times New Roman" panose="02020603050405020304" pitchFamily="18" charset="0"/>
              </a:rPr>
              <a:t>4. Фетисов Г.Г., Орешин В.П. Региональная экономика и управление. М.: ИНФРА-М, 2006</a:t>
            </a:r>
          </a:p>
          <a:p>
            <a:r>
              <a:rPr lang="ru-RU" sz="6400" dirty="0">
                <a:latin typeface="Times New Roman" panose="02020603050405020304" pitchFamily="18" charset="0"/>
                <a:cs typeface="Times New Roman" panose="02020603050405020304" pitchFamily="18" charset="0"/>
              </a:rPr>
              <a:t>5. Андреев А. В. Основы региональной экономики: учебник для вузов/А. В. Андреев. М.: </a:t>
            </a:r>
            <a:r>
              <a:rPr lang="ru-RU" sz="6400" dirty="0" err="1">
                <a:latin typeface="Times New Roman" panose="02020603050405020304" pitchFamily="18" charset="0"/>
                <a:cs typeface="Times New Roman" panose="02020603050405020304" pitchFamily="18" charset="0"/>
              </a:rPr>
              <a:t>КноРус</a:t>
            </a:r>
            <a:r>
              <a:rPr lang="ru-RU" sz="6400" dirty="0">
                <a:latin typeface="Times New Roman" panose="02020603050405020304" pitchFamily="18" charset="0"/>
                <a:cs typeface="Times New Roman" panose="02020603050405020304" pitchFamily="18" charset="0"/>
              </a:rPr>
              <a:t>, 2012. 334 с.</a:t>
            </a:r>
          </a:p>
          <a:p>
            <a:r>
              <a:rPr lang="ru-RU" sz="6400" dirty="0">
                <a:latin typeface="Times New Roman" panose="02020603050405020304" pitchFamily="18" charset="0"/>
                <a:cs typeface="Times New Roman" panose="02020603050405020304" pitchFamily="18" charset="0"/>
              </a:rPr>
              <a:t>6. </a:t>
            </a:r>
            <a:r>
              <a:rPr lang="ru-RU" sz="6400" dirty="0" err="1">
                <a:latin typeface="Times New Roman" panose="02020603050405020304" pitchFamily="18" charset="0"/>
                <a:cs typeface="Times New Roman" panose="02020603050405020304" pitchFamily="18" charset="0"/>
              </a:rPr>
              <a:t>Козьева</a:t>
            </a:r>
            <a:r>
              <a:rPr lang="ru-RU" sz="6400" dirty="0">
                <a:latin typeface="Times New Roman" panose="02020603050405020304" pitchFamily="18" charset="0"/>
                <a:cs typeface="Times New Roman" panose="02020603050405020304" pitchFamily="18" charset="0"/>
              </a:rPr>
              <a:t> И. Л. Экономическая география и регионалистика: учебник / И.Л. </a:t>
            </a:r>
            <a:r>
              <a:rPr lang="ru-RU" sz="6400" dirty="0" err="1">
                <a:latin typeface="Times New Roman" panose="02020603050405020304" pitchFamily="18" charset="0"/>
                <a:cs typeface="Times New Roman" panose="02020603050405020304" pitchFamily="18" charset="0"/>
              </a:rPr>
              <a:t>Козьева</a:t>
            </a:r>
            <a:r>
              <a:rPr lang="ru-RU" sz="6400" dirty="0">
                <a:latin typeface="Times New Roman" panose="02020603050405020304" pitchFamily="18" charset="0"/>
                <a:cs typeface="Times New Roman" panose="02020603050405020304" pitchFamily="18" charset="0"/>
              </a:rPr>
              <a:t>, Э.Н. </a:t>
            </a:r>
            <a:r>
              <a:rPr lang="ru-RU" sz="6400" dirty="0" err="1">
                <a:latin typeface="Times New Roman" panose="02020603050405020304" pitchFamily="18" charset="0"/>
                <a:cs typeface="Times New Roman" panose="02020603050405020304" pitchFamily="18" charset="0"/>
              </a:rPr>
              <a:t>Кузъбожев</a:t>
            </a:r>
            <a:r>
              <a:rPr lang="ru-RU" sz="6400" dirty="0">
                <a:latin typeface="Times New Roman" panose="02020603050405020304" pitchFamily="18" charset="0"/>
                <a:cs typeface="Times New Roman" panose="02020603050405020304" pitchFamily="18" charset="0"/>
              </a:rPr>
              <a:t>. М.: КНОРУС, 2012. 346 с.</a:t>
            </a:r>
          </a:p>
          <a:p>
            <a:r>
              <a:rPr lang="ru-RU" sz="6400" dirty="0">
                <a:latin typeface="Times New Roman" panose="02020603050405020304" pitchFamily="18" charset="0"/>
                <a:cs typeface="Times New Roman" panose="02020603050405020304" pitchFamily="18" charset="0"/>
              </a:rPr>
              <a:t>7. Региональная экономика/ Под ред. Г. Поляка. М.: Юнити-Дана,2013. 464 с.</a:t>
            </a:r>
          </a:p>
          <a:p>
            <a:r>
              <a:rPr lang="ru-RU" sz="6400" dirty="0">
                <a:latin typeface="Times New Roman" panose="02020603050405020304" pitchFamily="18" charset="0"/>
                <a:cs typeface="Times New Roman" panose="02020603050405020304" pitchFamily="18" charset="0"/>
              </a:rPr>
              <a:t>8. Мухамеджанова Д. Ш. Казахстан в экономике Азии: актуальные тенденции международного сотрудничества [Текст]: монография / Д. Ш. Мухамеджанова. Астана : КИСИ при Президенте РК, 2014. 166 с.</a:t>
            </a:r>
          </a:p>
          <a:p>
            <a:r>
              <a:rPr lang="ru-RU" sz="6400" dirty="0">
                <a:latin typeface="Times New Roman" panose="02020603050405020304" pitchFamily="18" charset="0"/>
                <a:cs typeface="Times New Roman" panose="02020603050405020304" pitchFamily="18" charset="0"/>
              </a:rPr>
              <a:t>9. Теория социально-экономической географии: спектр современных взглядов. Ред. и сост. А. Г. Дружинин и В. Е. Шувалов. </a:t>
            </a:r>
            <a:r>
              <a:rPr lang="ru-RU" sz="6400" dirty="0" err="1">
                <a:latin typeface="Times New Roman" panose="02020603050405020304" pitchFamily="18" charset="0"/>
                <a:cs typeface="Times New Roman" panose="02020603050405020304" pitchFamily="18" charset="0"/>
              </a:rPr>
              <a:t>Ростов</a:t>
            </a:r>
            <a:r>
              <a:rPr lang="ru-RU" sz="6400" dirty="0">
                <a:latin typeface="Times New Roman" panose="02020603050405020304" pitchFamily="18" charset="0"/>
                <a:cs typeface="Times New Roman" panose="02020603050405020304" pitchFamily="18" charset="0"/>
              </a:rPr>
              <a:t> н/Д: Изд-во ЮФУ, 2010.</a:t>
            </a:r>
          </a:p>
          <a:p>
            <a:r>
              <a:rPr lang="ru-RU" sz="6400" dirty="0">
                <a:latin typeface="Times New Roman" panose="02020603050405020304" pitchFamily="18" charset="0"/>
                <a:cs typeface="Times New Roman" panose="02020603050405020304" pitchFamily="18" charset="0"/>
              </a:rPr>
              <a:t>10. Ибраева А. Н. Устойчивое развитие и независимость страны [Текст]: продовольствие, энергетика, транспорт: оценка обеспеченности и экономической доступности: монография / Альмира Ибраева. Астана: ОО "ИЭЭ", 2016. - 248 с.</a:t>
            </a:r>
          </a:p>
          <a:p>
            <a:r>
              <a:rPr lang="ru-RU" sz="6400" dirty="0">
                <a:latin typeface="Times New Roman" panose="02020603050405020304" pitchFamily="18" charset="0"/>
                <a:cs typeface="Times New Roman" panose="02020603050405020304" pitchFamily="18" charset="0"/>
              </a:rPr>
              <a:t>11. </a:t>
            </a:r>
            <a:r>
              <a:rPr lang="ru-RU" sz="6400" dirty="0" err="1">
                <a:latin typeface="Times New Roman" panose="02020603050405020304" pitchFamily="18" charset="0"/>
                <a:cs typeface="Times New Roman" panose="02020603050405020304" pitchFamily="18" charset="0"/>
              </a:rPr>
              <a:t>Изард</a:t>
            </a:r>
            <a:r>
              <a:rPr lang="ru-RU" sz="6400" dirty="0">
                <a:latin typeface="Times New Roman" panose="02020603050405020304" pitchFamily="18" charset="0"/>
                <a:cs typeface="Times New Roman" panose="02020603050405020304" pitchFamily="18" charset="0"/>
              </a:rPr>
              <a:t> У. Методы регионального анализа. М.: Прогресс. 1966.</a:t>
            </a:r>
          </a:p>
          <a:p>
            <a:r>
              <a:rPr lang="ru-RU" sz="6400" dirty="0">
                <a:latin typeface="Times New Roman" panose="02020603050405020304" pitchFamily="18" charset="0"/>
                <a:cs typeface="Times New Roman" panose="02020603050405020304" pitchFamily="18" charset="0"/>
              </a:rPr>
              <a:t>12. </a:t>
            </a:r>
            <a:r>
              <a:rPr lang="ru-RU" sz="6400" dirty="0" err="1">
                <a:latin typeface="Times New Roman" panose="02020603050405020304" pitchFamily="18" charset="0"/>
                <a:cs typeface="Times New Roman" panose="02020603050405020304" pitchFamily="18" charset="0"/>
              </a:rPr>
              <a:t>Пфейфер</a:t>
            </a:r>
            <a:r>
              <a:rPr lang="ru-RU" sz="6400" dirty="0">
                <a:latin typeface="Times New Roman" panose="02020603050405020304" pitchFamily="18" charset="0"/>
                <a:cs typeface="Times New Roman" panose="02020603050405020304" pitchFamily="18" charset="0"/>
              </a:rPr>
              <a:t> Н. Э. [и др.] Государственное регулирование экономики: электронный учебник. М., 2014</a:t>
            </a:r>
          </a:p>
          <a:p>
            <a:endParaRPr lang="ru-RU" dirty="0"/>
          </a:p>
        </p:txBody>
      </p:sp>
      <p:sp>
        <p:nvSpPr>
          <p:cNvPr id="5" name="Заголовок 1">
            <a:extLst>
              <a:ext uri="{FF2B5EF4-FFF2-40B4-BE49-F238E27FC236}">
                <a16:creationId xmlns:a16="http://schemas.microsoft.com/office/drawing/2014/main" id="{5AF77B84-26A8-F505-9BC1-A31211F06B54}"/>
              </a:ext>
            </a:extLst>
          </p:cNvPr>
          <p:cNvSpPr>
            <a:spLocks noGrp="1"/>
          </p:cNvSpPr>
          <p:nvPr>
            <p:ph type="title"/>
          </p:nvPr>
        </p:nvSpPr>
        <p:spPr>
          <a:xfrm>
            <a:off x="304800" y="457200"/>
            <a:ext cx="8686800" cy="838200"/>
          </a:xfrm>
        </p:spPr>
        <p:txBody>
          <a:bodyPr>
            <a:normAutofit fontScale="90000"/>
          </a:bodyPr>
          <a:lstStyle/>
          <a:p>
            <a:pPr algn="ct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Список литературы:</a:t>
            </a:r>
            <a:br>
              <a:rPr lang="ru-RU" sz="1800" dirty="0">
                <a:effectLst/>
                <a:latin typeface="Calibri" panose="020F0502020204030204" pitchFamily="34" charset="0"/>
                <a:ea typeface="Times New Roman" panose="02020603050405020304" pitchFamily="18" charset="0"/>
                <a:cs typeface="Times New Roman" panose="02020603050405020304" pitchFamily="18" charset="0"/>
              </a:rPr>
            </a:br>
            <a:endParaRPr lang="ru-RU" dirty="0"/>
          </a:p>
        </p:txBody>
      </p:sp>
    </p:spTree>
    <p:extLst>
      <p:ext uri="{BB962C8B-B14F-4D97-AF65-F5344CB8AC3E}">
        <p14:creationId xmlns:p14="http://schemas.microsoft.com/office/powerpoint/2010/main" val="1820787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357158" y="214291"/>
            <a:ext cx="8458200" cy="571504"/>
          </a:xfrm>
        </p:spPr>
        <p:txBody>
          <a:bodyPr>
            <a:normAutofit fontScale="90000"/>
          </a:bodyPr>
          <a:lstStyle/>
          <a:p>
            <a:pPr lvl="0"/>
            <a:r>
              <a:rPr lang="ru-RU" b="1" i="1" dirty="0">
                <a:solidFill>
                  <a:schemeClr val="accent6">
                    <a:lumMod val="50000"/>
                  </a:schemeClr>
                </a:solidFill>
                <a:latin typeface="Times New Roman" pitchFamily="18" charset="0"/>
                <a:cs typeface="Times New Roman" pitchFamily="18" charset="0"/>
              </a:rPr>
              <a:t>План лекции</a:t>
            </a:r>
            <a:br>
              <a:rPr lang="ru-RU" b="1" i="1" dirty="0">
                <a:solidFill>
                  <a:schemeClr val="accent6">
                    <a:lumMod val="50000"/>
                  </a:schemeClr>
                </a:solidFill>
                <a:latin typeface="Times New Roman" pitchFamily="18" charset="0"/>
                <a:cs typeface="Times New Roman" pitchFamily="18" charset="0"/>
              </a:rPr>
            </a:br>
            <a:endParaRPr lang="ru-RU" dirty="0"/>
          </a:p>
        </p:txBody>
      </p:sp>
      <p:sp>
        <p:nvSpPr>
          <p:cNvPr id="6" name="Подзаголовок 5"/>
          <p:cNvSpPr>
            <a:spLocks noGrp="1"/>
          </p:cNvSpPr>
          <p:nvPr>
            <p:ph type="subTitle" idx="1"/>
          </p:nvPr>
        </p:nvSpPr>
        <p:spPr>
          <a:xfrm>
            <a:off x="357158" y="1571612"/>
            <a:ext cx="8458200" cy="2286016"/>
          </a:xfrm>
        </p:spPr>
        <p:txBody>
          <a:bodyPr>
            <a:noAutofit/>
          </a:bodyPr>
          <a:lstStyle/>
          <a:p>
            <a:pPr marL="514350" indent="-514350">
              <a:buClrTx/>
              <a:buSzPct val="100000"/>
              <a:buFont typeface="+mj-lt"/>
              <a:buAutoNum type="arabicPeriod"/>
            </a:pPr>
            <a:r>
              <a:rPr lang="ru-RU" sz="2800" dirty="0">
                <a:latin typeface="Times New Roman" pitchFamily="18" charset="0"/>
                <a:cs typeface="Times New Roman" pitchFamily="18" charset="0"/>
              </a:rPr>
              <a:t>Сущность и условия программно-целевого регулирования</a:t>
            </a:r>
          </a:p>
          <a:p>
            <a:pPr marL="514350" indent="-514350">
              <a:buClrTx/>
              <a:buSzPct val="100000"/>
              <a:buFont typeface="+mj-lt"/>
              <a:buAutoNum type="arabicPeriod"/>
            </a:pPr>
            <a:r>
              <a:rPr lang="ru-RU" sz="2800" dirty="0">
                <a:latin typeface="Times New Roman" pitchFamily="18" charset="0"/>
                <a:cs typeface="Times New Roman" pitchFamily="18" charset="0"/>
              </a:rPr>
              <a:t>Региональные программы</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357158" y="214291"/>
            <a:ext cx="8458200" cy="571504"/>
          </a:xfrm>
        </p:spPr>
        <p:txBody>
          <a:bodyPr>
            <a:normAutofit fontScale="90000"/>
          </a:bodyPr>
          <a:lstStyle/>
          <a:p>
            <a:pPr lvl="0"/>
            <a:r>
              <a:rPr lang="ru-RU" b="1" i="1" dirty="0">
                <a:solidFill>
                  <a:schemeClr val="accent6">
                    <a:lumMod val="50000"/>
                  </a:schemeClr>
                </a:solidFill>
                <a:latin typeface="Times New Roman" pitchFamily="18" charset="0"/>
                <a:cs typeface="Times New Roman" pitchFamily="18" charset="0"/>
              </a:rPr>
              <a:t>литература</a:t>
            </a:r>
            <a:br>
              <a:rPr lang="ru-RU" b="1" i="1" dirty="0">
                <a:solidFill>
                  <a:schemeClr val="accent6">
                    <a:lumMod val="50000"/>
                  </a:schemeClr>
                </a:solidFill>
                <a:latin typeface="Times New Roman" pitchFamily="18" charset="0"/>
                <a:cs typeface="Times New Roman" pitchFamily="18" charset="0"/>
              </a:rPr>
            </a:br>
            <a:endParaRPr lang="ru-RU" dirty="0"/>
          </a:p>
        </p:txBody>
      </p:sp>
      <p:sp>
        <p:nvSpPr>
          <p:cNvPr id="6" name="Подзаголовок 5"/>
          <p:cNvSpPr>
            <a:spLocks noGrp="1"/>
          </p:cNvSpPr>
          <p:nvPr>
            <p:ph type="subTitle" idx="1"/>
          </p:nvPr>
        </p:nvSpPr>
        <p:spPr>
          <a:xfrm>
            <a:off x="381000" y="928670"/>
            <a:ext cx="8458200" cy="5143536"/>
          </a:xfrm>
        </p:spPr>
        <p:txBody>
          <a:bodyPr>
            <a:noAutofit/>
          </a:bodyPr>
          <a:lstStyle/>
          <a:p>
            <a:pPr marL="342900" lvl="0" indent="-342900">
              <a:buClrTx/>
              <a:buSzPct val="100000"/>
              <a:buFont typeface="+mj-lt"/>
              <a:buAutoNum type="arabicPeriod"/>
            </a:pPr>
            <a:r>
              <a:rPr lang="ru-RU" sz="1600" dirty="0">
                <a:latin typeface="Times New Roman" pitchFamily="18" charset="0"/>
                <a:cs typeface="Times New Roman" pitchFamily="18" charset="0"/>
              </a:rPr>
              <a:t>Куценко С.Ю., Павленко В.И. Региональная экономика и управление. М.: </a:t>
            </a:r>
            <a:r>
              <a:rPr lang="ru-RU" sz="1600" dirty="0" err="1">
                <a:latin typeface="Times New Roman" pitchFamily="18" charset="0"/>
                <a:cs typeface="Times New Roman" pitchFamily="18" charset="0"/>
              </a:rPr>
              <a:t>Кнорус</a:t>
            </a:r>
            <a:r>
              <a:rPr lang="ru-RU" sz="1600" dirty="0">
                <a:latin typeface="Times New Roman" pitchFamily="18" charset="0"/>
                <a:cs typeface="Times New Roman" pitchFamily="18" charset="0"/>
              </a:rPr>
              <a:t>, 2015</a:t>
            </a:r>
          </a:p>
          <a:p>
            <a:pPr marL="342900" lvl="0" indent="-342900">
              <a:buClrTx/>
              <a:buSzPct val="100000"/>
              <a:buFont typeface="+mj-lt"/>
              <a:buAutoNum type="arabicPeriod"/>
            </a:pPr>
            <a:r>
              <a:rPr lang="ru-RU" sz="1600" dirty="0" err="1">
                <a:latin typeface="Times New Roman" pitchFamily="18" charset="0"/>
                <a:cs typeface="Times New Roman" pitchFamily="18" charset="0"/>
              </a:rPr>
              <a:t>Чанг</a:t>
            </a:r>
            <a:r>
              <a:rPr lang="ru-RU" sz="1600" dirty="0">
                <a:latin typeface="Times New Roman" pitchFamily="18" charset="0"/>
                <a:cs typeface="Times New Roman" pitchFamily="18" charset="0"/>
              </a:rPr>
              <a:t> Х.-Д. Как устроена экономика. М.: Манн, Иванов и Фербер, 2015</a:t>
            </a:r>
          </a:p>
          <a:p>
            <a:pPr marL="342900" lvl="0" indent="-342900">
              <a:buClrTx/>
              <a:buSzPct val="100000"/>
              <a:buFont typeface="+mj-lt"/>
              <a:buAutoNum type="arabicPeriod"/>
            </a:pPr>
            <a:r>
              <a:rPr lang="ru-RU" sz="1600" dirty="0">
                <a:latin typeface="Times New Roman" pitchFamily="18" charset="0"/>
                <a:cs typeface="Times New Roman" pitchFamily="18" charset="0"/>
              </a:rPr>
              <a:t>Коваленко Е. Г., Кочеткова С. </a:t>
            </a:r>
            <a:r>
              <a:rPr lang="ru-RU" sz="1600" dirty="0" err="1">
                <a:latin typeface="Times New Roman" pitchFamily="18" charset="0"/>
                <a:cs typeface="Times New Roman" pitchFamily="18" charset="0"/>
              </a:rPr>
              <a:t>А.,Полушкина</a:t>
            </a:r>
            <a:r>
              <a:rPr lang="ru-RU" sz="1600" dirty="0">
                <a:latin typeface="Times New Roman" pitchFamily="18" charset="0"/>
                <a:cs typeface="Times New Roman" pitchFamily="18" charset="0"/>
              </a:rPr>
              <a:t> Т. М., Рябова С. Г., Якимова О.Ю., Акимова Ю.А., </a:t>
            </a:r>
            <a:r>
              <a:rPr lang="ru-RU" sz="1600" dirty="0" err="1">
                <a:latin typeface="Times New Roman" pitchFamily="18" charset="0"/>
                <a:cs typeface="Times New Roman" pitchFamily="18" charset="0"/>
              </a:rPr>
              <a:t>Баландина</a:t>
            </a:r>
            <a:r>
              <a:rPr lang="ru-RU" sz="1600" dirty="0">
                <a:latin typeface="Times New Roman" pitchFamily="18" charset="0"/>
                <a:cs typeface="Times New Roman" pitchFamily="18" charset="0"/>
              </a:rPr>
              <a:t> С.В. Региональная экономика и управление. Учебное пособие, 3-е издание, переработанное и дополненное. Учебное пособие. М.: Питер, 2018</a:t>
            </a:r>
          </a:p>
          <a:p>
            <a:pPr marL="342900" lvl="0" indent="-342900">
              <a:buClrTx/>
              <a:buSzPct val="100000"/>
              <a:buFont typeface="+mj-lt"/>
              <a:buAutoNum type="arabicPeriod"/>
            </a:pPr>
            <a:r>
              <a:rPr lang="ru-RU" sz="1600" dirty="0">
                <a:latin typeface="Times New Roman" pitchFamily="18" charset="0"/>
                <a:cs typeface="Times New Roman" pitchFamily="18" charset="0"/>
              </a:rPr>
              <a:t>Фетисов Г.Г., Орешин В.П. Региональная экономика и управление. М.: ИНФРА-М, 2006</a:t>
            </a:r>
          </a:p>
          <a:p>
            <a:pPr marL="342900" lvl="0" indent="-342900">
              <a:buClrTx/>
              <a:buSzPct val="100000"/>
              <a:buFont typeface="+mj-lt"/>
              <a:buAutoNum type="arabicPeriod"/>
            </a:pPr>
            <a:r>
              <a:rPr lang="ru-RU" sz="1600" dirty="0">
                <a:latin typeface="Times New Roman" pitchFamily="18" charset="0"/>
                <a:cs typeface="Times New Roman" pitchFamily="18" charset="0"/>
              </a:rPr>
              <a:t>Андреев А. В. Основы региональной экономики: учебник для вузов/А. В. Андреев. М.: </a:t>
            </a:r>
            <a:r>
              <a:rPr lang="ru-RU" sz="1600" dirty="0" err="1">
                <a:latin typeface="Times New Roman" pitchFamily="18" charset="0"/>
                <a:cs typeface="Times New Roman" pitchFamily="18" charset="0"/>
              </a:rPr>
              <a:t>КноРус</a:t>
            </a:r>
            <a:r>
              <a:rPr lang="ru-RU" sz="1600" dirty="0">
                <a:latin typeface="Times New Roman" pitchFamily="18" charset="0"/>
                <a:cs typeface="Times New Roman" pitchFamily="18" charset="0"/>
              </a:rPr>
              <a:t>, 2012. 334 с.</a:t>
            </a:r>
          </a:p>
          <a:p>
            <a:pPr marL="342900" lvl="0" indent="-342900">
              <a:buClrTx/>
              <a:buSzPct val="100000"/>
              <a:buFont typeface="+mj-lt"/>
              <a:buAutoNum type="arabicPeriod"/>
            </a:pPr>
            <a:r>
              <a:rPr lang="ru-RU" sz="1600" dirty="0" err="1">
                <a:latin typeface="Times New Roman" pitchFamily="18" charset="0"/>
                <a:cs typeface="Times New Roman" pitchFamily="18" charset="0"/>
              </a:rPr>
              <a:t>Козьева</a:t>
            </a:r>
            <a:r>
              <a:rPr lang="ru-RU" sz="1600" dirty="0">
                <a:latin typeface="Times New Roman" pitchFamily="18" charset="0"/>
                <a:cs typeface="Times New Roman" pitchFamily="18" charset="0"/>
              </a:rPr>
              <a:t> И. Л. Экономическая география и </a:t>
            </a:r>
            <a:r>
              <a:rPr lang="ru-RU" sz="1600" dirty="0" err="1">
                <a:latin typeface="Times New Roman" pitchFamily="18" charset="0"/>
                <a:cs typeface="Times New Roman" pitchFamily="18" charset="0"/>
              </a:rPr>
              <a:t>регионалистика</a:t>
            </a:r>
            <a:r>
              <a:rPr lang="ru-RU" sz="1600" dirty="0">
                <a:latin typeface="Times New Roman" pitchFamily="18" charset="0"/>
                <a:cs typeface="Times New Roman" pitchFamily="18" charset="0"/>
              </a:rPr>
              <a:t>: учебник / И.Л. </a:t>
            </a:r>
            <a:r>
              <a:rPr lang="ru-RU" sz="1600" dirty="0" err="1">
                <a:latin typeface="Times New Roman" pitchFamily="18" charset="0"/>
                <a:cs typeface="Times New Roman" pitchFamily="18" charset="0"/>
              </a:rPr>
              <a:t>Козьева</a:t>
            </a:r>
            <a:r>
              <a:rPr lang="ru-RU" sz="1600" dirty="0">
                <a:latin typeface="Times New Roman" pitchFamily="18" charset="0"/>
                <a:cs typeface="Times New Roman" pitchFamily="18" charset="0"/>
              </a:rPr>
              <a:t>, Э.Н. </a:t>
            </a:r>
            <a:r>
              <a:rPr lang="ru-RU" sz="1600" dirty="0" err="1">
                <a:latin typeface="Times New Roman" pitchFamily="18" charset="0"/>
                <a:cs typeface="Times New Roman" pitchFamily="18" charset="0"/>
              </a:rPr>
              <a:t>Кузъбожев</a:t>
            </a:r>
            <a:r>
              <a:rPr lang="ru-RU" sz="1600" dirty="0">
                <a:latin typeface="Times New Roman" pitchFamily="18" charset="0"/>
                <a:cs typeface="Times New Roman" pitchFamily="18" charset="0"/>
              </a:rPr>
              <a:t>. М.: КНОРУС, 2012. 346 с.</a:t>
            </a:r>
          </a:p>
          <a:p>
            <a:pPr marL="342900" lvl="0" indent="-342900">
              <a:buClrTx/>
              <a:buSzPct val="100000"/>
              <a:buFont typeface="+mj-lt"/>
              <a:buAutoNum type="arabicPeriod"/>
            </a:pPr>
            <a:r>
              <a:rPr lang="ru-RU" sz="1600" dirty="0">
                <a:latin typeface="Times New Roman" pitchFamily="18" charset="0"/>
                <a:cs typeface="Times New Roman" pitchFamily="18" charset="0"/>
              </a:rPr>
              <a:t>Региональная экономика/ Под ред. Г. Поляка. М.: Юнити-Дана,2013. 464 с.</a:t>
            </a:r>
          </a:p>
          <a:p>
            <a:pPr marL="342900" lvl="0" indent="-342900">
              <a:buClrTx/>
              <a:buSzPct val="100000"/>
              <a:buFont typeface="+mj-lt"/>
              <a:buAutoNum type="arabicPeriod"/>
            </a:pPr>
            <a:r>
              <a:rPr lang="ru-RU" sz="1600" dirty="0">
                <a:latin typeface="Times New Roman" pitchFamily="18" charset="0"/>
                <a:cs typeface="Times New Roman" pitchFamily="18" charset="0"/>
              </a:rPr>
              <a:t>Теория социально-экономической географии: спектр современных взглядов. Ред. и сост. А. Г. Дружинин и В. Е. Шувалов. Ростов </a:t>
            </a:r>
            <a:r>
              <a:rPr lang="ru-RU" sz="1600" dirty="0" err="1">
                <a:latin typeface="Times New Roman" pitchFamily="18" charset="0"/>
                <a:cs typeface="Times New Roman" pitchFamily="18" charset="0"/>
              </a:rPr>
              <a:t>н</a:t>
            </a:r>
            <a:r>
              <a:rPr lang="ru-RU" sz="1600" dirty="0">
                <a:latin typeface="Times New Roman" pitchFamily="18" charset="0"/>
                <a:cs typeface="Times New Roman" pitchFamily="18" charset="0"/>
              </a:rPr>
              <a:t>/Д: Изд-во ЮФУ, 2010.</a:t>
            </a:r>
          </a:p>
          <a:p>
            <a:pPr marL="342900" lvl="0" indent="-342900">
              <a:buClrTx/>
              <a:buSzPct val="100000"/>
              <a:buFont typeface="+mj-lt"/>
              <a:buAutoNum type="arabicPeriod"/>
            </a:pPr>
            <a:r>
              <a:rPr lang="ru-RU" sz="1600" dirty="0" err="1">
                <a:latin typeface="Times New Roman" pitchFamily="18" charset="0"/>
                <a:cs typeface="Times New Roman" pitchFamily="18" charset="0"/>
              </a:rPr>
              <a:t>Ибраева</a:t>
            </a:r>
            <a:r>
              <a:rPr lang="ru-RU" sz="1600" dirty="0">
                <a:latin typeface="Times New Roman" pitchFamily="18" charset="0"/>
                <a:cs typeface="Times New Roman" pitchFamily="18" charset="0"/>
              </a:rPr>
              <a:t> А. Н. Устойчивое развитие и независимость страны [Текст]: продовольствие, энергетика, транспорт: оценка обеспеченности и экономической доступности: монография / </a:t>
            </a:r>
            <a:r>
              <a:rPr lang="ru-RU" sz="1600" dirty="0" err="1">
                <a:latin typeface="Times New Roman" pitchFamily="18" charset="0"/>
                <a:cs typeface="Times New Roman" pitchFamily="18" charset="0"/>
              </a:rPr>
              <a:t>Альмира</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Ибраева</a:t>
            </a:r>
            <a:r>
              <a:rPr lang="ru-RU" sz="1600" dirty="0">
                <a:latin typeface="Times New Roman" pitchFamily="18" charset="0"/>
                <a:cs typeface="Times New Roman" pitchFamily="18" charset="0"/>
              </a:rPr>
              <a:t>. Астана: ОО "ИЭЭ", 2016. - 248 с.</a:t>
            </a:r>
          </a:p>
          <a:p>
            <a:pPr marL="342900" lvl="0" indent="-342900">
              <a:buClrTx/>
              <a:buSzPct val="100000"/>
              <a:buFont typeface="+mj-lt"/>
              <a:buAutoNum type="arabicPeriod"/>
            </a:pPr>
            <a:r>
              <a:rPr lang="ru-RU" sz="1600" dirty="0" err="1">
                <a:latin typeface="Times New Roman" pitchFamily="18" charset="0"/>
                <a:cs typeface="Times New Roman" pitchFamily="18" charset="0"/>
              </a:rPr>
              <a:t>Изард</a:t>
            </a:r>
            <a:r>
              <a:rPr lang="ru-RU" sz="1600" dirty="0">
                <a:latin typeface="Times New Roman" pitchFamily="18" charset="0"/>
                <a:cs typeface="Times New Roman" pitchFamily="18" charset="0"/>
              </a:rPr>
              <a:t> У. Методы регионального анализа. М.: Прогресс. 1966.</a:t>
            </a:r>
          </a:p>
          <a:p>
            <a:pPr marL="342900" indent="-342900">
              <a:buClrTx/>
              <a:buSzPct val="100000"/>
              <a:buFont typeface="+mj-lt"/>
              <a:buAutoNum type="arabicPeriod"/>
            </a:pPr>
            <a:r>
              <a:rPr lang="ru-RU" sz="1600" dirty="0" err="1">
                <a:latin typeface="Times New Roman" pitchFamily="18" charset="0"/>
                <a:cs typeface="Times New Roman" pitchFamily="18" charset="0"/>
              </a:rPr>
              <a:t>Пфейфер</a:t>
            </a:r>
            <a:r>
              <a:rPr lang="ru-RU" sz="1600" dirty="0">
                <a:latin typeface="Times New Roman" pitchFamily="18" charset="0"/>
                <a:cs typeface="Times New Roman" pitchFamily="18" charset="0"/>
              </a:rPr>
              <a:t> Н. Э. [и др.] Государственное регулирование экономики: электронный учебник. М., 2014</a:t>
            </a:r>
            <a:endParaRPr lang="ru-RU" sz="1600" dirty="0">
              <a:solidFill>
                <a:schemeClr val="tx1"/>
              </a:solidFill>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p:txBody>
          <a:bodyPr>
            <a:normAutofit fontScale="92500" lnSpcReduction="20000"/>
          </a:bodyPr>
          <a:lstStyle/>
          <a:p>
            <a:pPr>
              <a:buNone/>
            </a:pPr>
            <a:r>
              <a:rPr lang="ru-RU" b="1" i="1" dirty="0">
                <a:latin typeface="Times New Roman" pitchFamily="18" charset="0"/>
                <a:cs typeface="Times New Roman" pitchFamily="18" charset="0"/>
              </a:rPr>
              <a:t>Региональное планирование и прогнозирование </a:t>
            </a:r>
            <a:r>
              <a:rPr lang="ru-RU" dirty="0">
                <a:latin typeface="Times New Roman" pitchFamily="18" charset="0"/>
                <a:cs typeface="Times New Roman" pitchFamily="18" charset="0"/>
              </a:rPr>
              <a:t>являются составной частью системы государственного управления практически всех стран. Основное внимание в региональном планировании обычно уделяется планированию инфраструктуры, устойчивому развитию городских и сельских территорий, охране окружающей среды. Это связано с тем, что именно в этих областях особенно важна роль регионального уровня государственного управления.</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buNone/>
            </a:pPr>
            <a:r>
              <a:rPr lang="ru-RU" dirty="0">
                <a:latin typeface="Times New Roman" pitchFamily="18" charset="0"/>
                <a:cs typeface="Times New Roman" pitchFamily="18" charset="0"/>
              </a:rPr>
              <a:t>Главной чертой современных прогнозов является акцент на финансовые отношения центра и регионов, а внутри регионов - на отношения между государственным и частным сектором экономики, группами хозяйствующих субъектов.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одержимое 7"/>
          <p:cNvSpPr>
            <a:spLocks noGrp="1"/>
          </p:cNvSpPr>
          <p:nvPr>
            <p:ph idx="1"/>
          </p:nvPr>
        </p:nvSpPr>
        <p:spPr/>
        <p:txBody>
          <a:bodyPr>
            <a:normAutofit/>
          </a:bodyPr>
          <a:lstStyle/>
          <a:p>
            <a:pPr>
              <a:buNone/>
            </a:pPr>
            <a:r>
              <a:rPr lang="ru-RU" dirty="0">
                <a:latin typeface="Times New Roman" pitchFamily="18" charset="0"/>
                <a:cs typeface="Times New Roman" pitchFamily="18" charset="0"/>
              </a:rPr>
              <a:t>Программно-целевой подход к решению региональных проблем следует рассматривать как инструмент региональной политики, одновременно обеспечивающий как формирование этой политики в целом, так и ее реализацию в виде конкретных программ разного уровня и назначения.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buNone/>
            </a:pPr>
            <a:r>
              <a:rPr lang="ru-RU" dirty="0">
                <a:latin typeface="Times New Roman" pitchFamily="18" charset="0"/>
                <a:cs typeface="Times New Roman" pitchFamily="18" charset="0"/>
              </a:rPr>
              <a:t>Под </a:t>
            </a:r>
            <a:r>
              <a:rPr lang="ru-RU" b="1" i="1" dirty="0">
                <a:latin typeface="Times New Roman" pitchFamily="18" charset="0"/>
                <a:cs typeface="Times New Roman" pitchFamily="18" charset="0"/>
              </a:rPr>
              <a:t>программой</a:t>
            </a:r>
            <a:r>
              <a:rPr lang="ru-RU" dirty="0">
                <a:latin typeface="Times New Roman" pitchFamily="18" charset="0"/>
                <a:cs typeface="Times New Roman" pitchFamily="18" charset="0"/>
              </a:rPr>
              <a:t> как инструментом региональной политики понимается специально разработанный перечень заданий (мер, действий), ориентированных на полное или частичное решение конкретной социально-экономической проблемы регионального характера.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a:latin typeface="Times New Roman" pitchFamily="18" charset="0"/>
                <a:cs typeface="Times New Roman" pitchFamily="18" charset="0"/>
              </a:rPr>
              <a:t>Требование к программам</a:t>
            </a:r>
          </a:p>
        </p:txBody>
      </p:sp>
      <p:sp>
        <p:nvSpPr>
          <p:cNvPr id="8" name="Содержимое 7"/>
          <p:cNvSpPr>
            <a:spLocks noGrp="1"/>
          </p:cNvSpPr>
          <p:nvPr>
            <p:ph idx="1"/>
          </p:nvPr>
        </p:nvSpPr>
        <p:spPr/>
        <p:txBody>
          <a:bodyPr>
            <a:noAutofit/>
          </a:bodyPr>
          <a:lstStyle/>
          <a:p>
            <a:pPr>
              <a:buClrTx/>
              <a:buSzPct val="100000"/>
            </a:pPr>
            <a:r>
              <a:rPr lang="ru-RU" sz="1800" dirty="0">
                <a:latin typeface="Times New Roman" pitchFamily="18" charset="0"/>
                <a:cs typeface="Times New Roman" pitchFamily="18" charset="0"/>
              </a:rPr>
              <a:t>легитимность, что предполагает разработку и реализацию программ в соответствии с действующим законодательством и исключает создание ситуаций, противоречащих этому законодательству;</a:t>
            </a:r>
          </a:p>
          <a:p>
            <a:pPr>
              <a:buClrTx/>
              <a:buSzPct val="100000"/>
            </a:pPr>
            <a:r>
              <a:rPr lang="ru-RU" sz="1800" dirty="0">
                <a:latin typeface="Times New Roman" pitchFamily="18" charset="0"/>
                <a:cs typeface="Times New Roman" pitchFamily="18" charset="0"/>
              </a:rPr>
              <a:t>нормативность программ любого уровня, что предполагает их утверждение соответствующим органом и обязательность для исполнения всеми сторонами;</a:t>
            </a:r>
          </a:p>
          <a:p>
            <a:pPr>
              <a:buClrTx/>
              <a:buSzPct val="100000"/>
            </a:pPr>
            <a:r>
              <a:rPr lang="ru-RU" sz="1800" dirty="0">
                <a:latin typeface="Times New Roman" pitchFamily="18" charset="0"/>
                <a:cs typeface="Times New Roman" pitchFamily="18" charset="0"/>
              </a:rPr>
              <a:t>реальность – принципиальная достижимость поставленной цели, наличие соответствующих ресурсов, готовность сторон к выполнению заданий;</a:t>
            </a:r>
          </a:p>
          <a:p>
            <a:pPr>
              <a:buClrTx/>
              <a:buSzPct val="100000"/>
            </a:pPr>
            <a:r>
              <a:rPr lang="ru-RU" sz="1800" dirty="0">
                <a:latin typeface="Times New Roman" pitchFamily="18" charset="0"/>
                <a:cs typeface="Times New Roman" pitchFamily="18" charset="0"/>
              </a:rPr>
              <a:t>вариантность – наличие нескольких вариантов полного или частичного достижения целей программы при различных уровнях ресурсного обеспечения;</a:t>
            </a:r>
          </a:p>
          <a:p>
            <a:pPr>
              <a:buClrTx/>
              <a:buSzPct val="100000"/>
            </a:pPr>
            <a:r>
              <a:rPr lang="ru-RU" sz="1800" dirty="0">
                <a:latin typeface="Times New Roman" pitchFamily="18" charset="0"/>
                <a:cs typeface="Times New Roman" pitchFamily="18" charset="0"/>
              </a:rPr>
              <a:t>комплексность целей и задач – постановка только таких целей и задач, которые могут быть выражены в параметрах, поддающихся учету и контролю, и по которым может быть дана однозначная оценка их достижения и решения;</a:t>
            </a:r>
          </a:p>
          <a:p>
            <a:pPr>
              <a:buClrTx/>
              <a:buSzPct val="100000"/>
            </a:pPr>
            <a:r>
              <a:rPr lang="ru-RU" sz="1800" dirty="0">
                <a:latin typeface="Times New Roman" pitchFamily="18" charset="0"/>
                <a:cs typeface="Times New Roman" pitchFamily="18" charset="0"/>
              </a:rPr>
              <a:t>контролируемость – наличие условий для постоянного отслеживания хода результативности и эффективности выполнения программных заданий;</a:t>
            </a:r>
          </a:p>
          <a:p>
            <a:pPr>
              <a:buClrTx/>
              <a:buSzPct val="100000"/>
            </a:pPr>
            <a:r>
              <a:rPr lang="ru-RU" sz="1800" dirty="0">
                <a:latin typeface="Times New Roman" pitchFamily="18" charset="0"/>
                <a:cs typeface="Times New Roman" pitchFamily="18" charset="0"/>
              </a:rPr>
              <a:t>ответственность, что предполагает установление прямой и полной ответственности конкретных лиц и организаций за использование ресурсов, выполнение отдельных заданий и программы в целом.</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p:txBody>
          <a:bodyPr>
            <a:noAutofit/>
          </a:bodyPr>
          <a:lstStyle/>
          <a:p>
            <a:pPr>
              <a:buClrTx/>
              <a:buSzPct val="100000"/>
              <a:buNone/>
            </a:pPr>
            <a:r>
              <a:rPr lang="ru-RU" sz="2400" dirty="0">
                <a:latin typeface="Times New Roman" pitchFamily="18" charset="0"/>
                <a:cs typeface="Times New Roman" pitchFamily="18" charset="0"/>
              </a:rPr>
              <a:t>Региональные программы определяют этапы решения проблем, способствуют мобилизации необходимых ресурсов и обеспечивают координацию действий всех заинтересованных субъектов. </a:t>
            </a:r>
          </a:p>
          <a:p>
            <a:pPr>
              <a:buClrTx/>
              <a:buSzPct val="100000"/>
              <a:buNone/>
            </a:pPr>
            <a:r>
              <a:rPr lang="ru-RU" sz="2400" dirty="0">
                <a:latin typeface="Times New Roman" pitchFamily="18" charset="0"/>
                <a:cs typeface="Times New Roman" pitchFamily="18" charset="0"/>
              </a:rPr>
              <a:t>При разработке комплексной и функциональных программ нужно руководствоваться идеями, общим замыслом концепции регионального развития. В концепции развития региона должны быть заложены критерии отбора и ранжирования территориальных проблем, поставлены главная цель и цели других порядков.</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1867</TotalTime>
  <Words>1812</Words>
  <Application>Microsoft Office PowerPoint</Application>
  <PresentationFormat>Экран (4:3)</PresentationFormat>
  <Paragraphs>112</Paragraphs>
  <Slides>19</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19</vt:i4>
      </vt:variant>
    </vt:vector>
  </HeadingPairs>
  <TitlesOfParts>
    <vt:vector size="26" baseType="lpstr">
      <vt:lpstr>Arial</vt:lpstr>
      <vt:lpstr>Calibri</vt:lpstr>
      <vt:lpstr>Franklin Gothic Book</vt:lpstr>
      <vt:lpstr>Franklin Gothic Medium</vt:lpstr>
      <vt:lpstr>Times New Roman</vt:lpstr>
      <vt:lpstr>Wingdings 2</vt:lpstr>
      <vt:lpstr>Трек</vt:lpstr>
      <vt:lpstr>Министерство науки и  высшего  образования Республики Казахстан Карагандинский университет имени Е.А. Букетова</vt:lpstr>
      <vt:lpstr>План лекции </vt:lpstr>
      <vt:lpstr>литература </vt:lpstr>
      <vt:lpstr>Презентация PowerPoint</vt:lpstr>
      <vt:lpstr>Презентация PowerPoint</vt:lpstr>
      <vt:lpstr>Презентация PowerPoint</vt:lpstr>
      <vt:lpstr>Презентация PowerPoint</vt:lpstr>
      <vt:lpstr>Требование к программам</vt:lpstr>
      <vt:lpstr>Презентация PowerPoint</vt:lpstr>
      <vt:lpstr>Разделы целевой программы</vt:lpstr>
      <vt:lpstr>Презентация PowerPoint</vt:lpstr>
      <vt:lpstr>Основные задачи региональных программ </vt:lpstr>
      <vt:lpstr>основные разделы региональной программы </vt:lpstr>
      <vt:lpstr>Стратегические цели программы социально-экономического развития региона</vt:lpstr>
      <vt:lpstr>резюме</vt:lpstr>
      <vt:lpstr>резюме</vt:lpstr>
      <vt:lpstr>резюме</vt:lpstr>
      <vt:lpstr>Контрольные вопросы</vt:lpstr>
      <vt:lpstr>Список литературы: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5. Коммуникации в управлении</dc:title>
  <cp:lastModifiedBy>Boss</cp:lastModifiedBy>
  <cp:revision>168</cp:revision>
  <dcterms:modified xsi:type="dcterms:W3CDTF">2024-05-26T18:14:12Z</dcterms:modified>
</cp:coreProperties>
</file>