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312" r:id="rId2"/>
    <p:sldId id="256" r:id="rId3"/>
    <p:sldId id="313" r:id="rId4"/>
    <p:sldId id="318" r:id="rId5"/>
    <p:sldId id="322" r:id="rId6"/>
    <p:sldId id="323" r:id="rId7"/>
    <p:sldId id="324" r:id="rId8"/>
    <p:sldId id="325" r:id="rId9"/>
    <p:sldId id="326" r:id="rId10"/>
    <p:sldId id="343" r:id="rId11"/>
    <p:sldId id="344" r:id="rId12"/>
    <p:sldId id="362" r:id="rId13"/>
    <p:sldId id="352" r:id="rId14"/>
    <p:sldId id="353" r:id="rId15"/>
    <p:sldId id="272" r:id="rId16"/>
    <p:sldId id="340" r:id="rId17"/>
    <p:sldId id="341" r:id="rId18"/>
    <p:sldId id="316" r:id="rId19"/>
    <p:sldId id="36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8" autoAdjust="0"/>
    <p:restoredTop sz="97329" autoAdjust="0"/>
  </p:normalViewPr>
  <p:slideViewPr>
    <p:cSldViewPr>
      <p:cViewPr varScale="1">
        <p:scale>
          <a:sx n="68" d="100"/>
          <a:sy n="68" d="100"/>
        </p:scale>
        <p:origin x="148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13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52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A2F3E-1791-48B0-B4AF-695B7249D0CF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0C62C-895B-41C2-A275-B49B0149DD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696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Региональная экономика и управление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Мировой опыт государственного регулирования регионального развития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Образовательная программа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	           6B04102-Государственное и местное управление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В европейских странах правовое поле региональной политики модернизируется с явной тенденцией расширения прав регионов различного уровня.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57200"/>
            <a:ext cx="8563004" cy="838200"/>
          </a:xfrm>
        </p:spPr>
        <p:txBody>
          <a:bodyPr>
            <a:normAutofit/>
          </a:bodyPr>
          <a:lstStyle/>
          <a:p>
            <a:r>
              <a:rPr lang="kk-KZ" sz="2400" b="1" i="1" dirty="0">
                <a:latin typeface="Times New Roman" pitchFamily="18" charset="0"/>
                <a:cs typeface="Times New Roman" pitchFamily="18" charset="0"/>
              </a:rPr>
              <a:t>Опыт США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479426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Классическим примером государственного регулирования проблемного региона является управление развитием долины р. Теннесси. </a:t>
            </a:r>
          </a:p>
          <a:p>
            <a:pPr>
              <a:buNone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В 1933 г. был принят Закон об организации государственной корпорации, именуемой "Администрация долины Теннесси”. Главной целью, поставленной перед государственной корпорацией, было решение наиболее острых социально-экономических проблем региона и обеспечение условий для его последующего развития. </a:t>
            </a:r>
          </a:p>
          <a:p>
            <a:pPr>
              <a:buNone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Влияние TVA распространяется на экономику 12 штатов.</a:t>
            </a:r>
          </a:p>
          <a:p>
            <a:pPr>
              <a:buNone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Благодаря прямому государственному участию TVA не только занимается коммерческой деятельностью, но и осуществляет крупные мероприятия социального и экологического характера, а также может идти на масштабные инвестиции с длительным сроком окупаемости, неопределенными результатами или создающие "внешние эффекты", не приносящие прибыли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b="1" dirty="0">
                <a:latin typeface="Times New Roman" pitchFamily="18" charset="0"/>
                <a:cs typeface="Times New Roman" pitchFamily="18" charset="0"/>
              </a:rPr>
              <a:t>Программа развития Аппалачей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Другая известная крупная федеральная программа регионального развития была начата в 1965 г. после принятия Закона о развитии Аппалачей</a:t>
            </a: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Частично ареал программы "Аппалачи" совпадает с ареалом деятельности TVA, однако это не создает сильных противоречий, поскольку цели, объекты и инструменты программ существенно различаются. Для реализации программы в соответствии с Законом 1965 г. была создана Аппалачская региональная комиссия</a:t>
            </a: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Главной целью программы провозглашалось создание условий для здорового образа жизни, получения разнообразных профессий, увеличения занятости, роста доходов на основе развития хозяйства</a:t>
            </a: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Финансирование программы "Аппалачи" осуществляется из разных источников. Средства из федерального бюджета поступают не только по специальным позициям. </a:t>
            </a: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За время действия программы "Аппалачи" благосостояние населения региона значительно выросло, что отвечает ее главной цели.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2400" b="1" i="1" dirty="0">
                <a:latin typeface="Times New Roman" pitchFamily="18" charset="0"/>
                <a:cs typeface="Times New Roman" pitchFamily="18" charset="0"/>
              </a:rPr>
              <a:t>Опыт европейских стран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Различия уровней развития и пространственных структур европейских стран обусловливают разные подходы к вьщелению проблемных регионов. Для региональной политики европейских стран характерно, что в ее фокусе находятся не только наиболее отсталые, депрессивные и другие "регрессивные" территории, но и полюса, ядра, коридоры экономического роста, государственная поддержка которых может оказывать наиболее сильное воздействие на структуру и динамику национальной экономики.</a:t>
            </a: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В развитых европейских странах наиболее типичными проблемными регионами являются старопромышленные. Возникновение депрессивных регионов — неизбежное следствие циклического характера экономического и технологического ра:жигия, когда на смену одним ведущим отраслям и технологическим укладам приходят другие.</a:t>
            </a: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Прогрессивные изменения в экономике многих старопромышленных регионов связаны не только с государственной поддержкой, но и с деятельностью транснациональных компаний (ТНК) в странах Западной Европы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>
                <a:latin typeface="Times New Roman" pitchFamily="18" charset="0"/>
                <a:cs typeface="Times New Roman" pitchFamily="18" charset="0"/>
              </a:rPr>
              <a:t>Опыт Австралии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Специфика австралийского федерализма (большая экономическая самостоятельность штатов и ограниченные права центра по вмешательству в их дела) объясняет тот факт, что региональные программы разрабатьшают в основном сами штаты. Центр же участвует в региональных программах посредством главным образом финансирования объектов инфраструктуры. </a:t>
            </a: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Первая попытка программирования комплексного развития Пилбары была предпринята в начале 1970-х гг. Правителылъо штата подготовило комплексный проект, предусматривавший создание многоотраслевого промышленного комплекса, города с населением 130 тыс. чел., портов и других объектов инфраструктуры.</a:t>
            </a: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Генеральная цель программы — переход региона к устойчивому развитию на основе рационального использования природных ресурсов, создания благоприятных условий для проживания постоянного населения, сохранения нормальной окружающей среды.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14422"/>
            <a:ext cx="79296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Один из парадоксов современного мира заключается в том, что большие различия между странами в целом (по суммарным или средним характеристикам) сочетаются со значительным сходством между определенными типами регионов в разных странах. Отсюда и наличие многих общих черт в подходах разных государств к своим внутренним региональным проблемам. Поэтому исследования и регулирование регионального развития в Казахстане можно и нужно проводить с учетом богатейшего мирового опыта.</a:t>
            </a:r>
          </a:p>
          <a:p>
            <a:pPr marL="342900" indent="-342900">
              <a:buFont typeface="+mj-lt"/>
              <a:buAutoNum type="arabicPeriod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В развитых странах стабильное развитие регионов и надежное функционирование систем «центр - регионы» во многом определяются четким разделом предметов ведения между центральной, региональной и муниципальной властями, применением разнообразных форм и инструментов государственного регулирования. </a:t>
            </a:r>
          </a:p>
          <a:p>
            <a:pPr marL="342900" indent="-342900">
              <a:buFont typeface="+mj-lt"/>
              <a:buAutoNum type="arabicPeriod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Ни в одной стране нет монополии какого-либо одного центрального государственного органа, ответственного за регулирование регионального развития.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>
              <a:buClrTx/>
              <a:buSzPct val="100000"/>
              <a:buFont typeface="+mj-lt"/>
              <a:buAutoNum type="arabicPeriod" startAt="4"/>
            </a:pPr>
            <a:r>
              <a:rPr lang="kk-KZ" sz="1800" dirty="0">
                <a:latin typeface="Times New Roman" pitchFamily="18" charset="0"/>
                <a:cs typeface="Times New Roman" pitchFamily="18" charset="0"/>
              </a:rPr>
              <a:t>Кроме административных и законодательных органов государственной власти важную роль в регулировании регионального развития ифают разного рода консультативные, проектные, экспертные исследовательские организации.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Tx/>
              <a:buSzPct val="100000"/>
              <a:buFont typeface="+mj-lt"/>
              <a:buAutoNum type="arabicPeriod" startAt="4"/>
            </a:pPr>
            <a:r>
              <a:rPr lang="kk-KZ" sz="1800" dirty="0">
                <a:latin typeface="Times New Roman" pitchFamily="18" charset="0"/>
                <a:cs typeface="Times New Roman" pitchFamily="18" charset="0"/>
              </a:rPr>
              <a:t>В ряде стран важную роль в управлении государственной собственностью и реализации целей государственного регулирования играют государственные корпорации (компании) регионального развития.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Tx/>
              <a:buFont typeface="+mj-lt"/>
              <a:buAutoNum type="arabicPeriod" startAt="4"/>
            </a:pPr>
            <a:r>
              <a:rPr lang="kk-KZ" sz="1800" dirty="0">
                <a:latin typeface="Times New Roman" pitchFamily="18" charset="0"/>
                <a:cs typeface="Times New Roman" pitchFamily="18" charset="0"/>
              </a:rPr>
              <a:t>Растущая солидарность регионов в решении различных вопросов экономической, социальной, культурной жизни находит свое выражение в создании координирующих организаций-ассоциаций.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Tx/>
              <a:buFont typeface="+mj-lt"/>
              <a:buAutoNum type="arabicPeriod" startAt="4"/>
            </a:pPr>
            <a:r>
              <a:rPr lang="kk-KZ" sz="1800" dirty="0">
                <a:latin typeface="Times New Roman" pitchFamily="18" charset="0"/>
                <a:cs typeface="Times New Roman" pitchFamily="18" charset="0"/>
              </a:rPr>
              <a:t>Государственное вмешательство в региональное развитие во всех рассматриваемых странах регламентируется конституциями (основными законами) и многими специальными законами, которые определяют разграничение полномочий между центральными и региональными государственными властями и местным самоуправлением, бюджетно-налоговое регулирование, механизмы регионального стимулирования, правовой режим особых экономических зон и др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>
            <a:noAutofit/>
          </a:bodyPr>
          <a:lstStyle/>
          <a:p>
            <a:pPr marL="514350" indent="-514350">
              <a:buClrTx/>
              <a:buSzPct val="100000"/>
              <a:buFont typeface="+mj-lt"/>
              <a:buAutoNum type="arabicPeriod" startAt="8"/>
            </a:pPr>
            <a:r>
              <a:rPr lang="kk-KZ" sz="1800" dirty="0">
                <a:latin typeface="Times New Roman" pitchFamily="18" charset="0"/>
                <a:cs typeface="Times New Roman" pitchFamily="18" charset="0"/>
              </a:rPr>
              <a:t>В соответствии с принятой в региональной науке терминологией проблемными регионами считаются такие, которые не могут собственными силами решить свои наиболее острые проблемы и поэтому нуждаются в государственной поддержке.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Tx/>
              <a:buSzPct val="100000"/>
              <a:buFont typeface="+mj-lt"/>
              <a:buAutoNum type="arabicPeriod" startAt="8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Контрольные вопросы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Дайте характеристику основных принципов наднациональной политики ЕС (партнерство,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субсидиарность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дополняемость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чем состоят особенности программ совместного развития и инициативных программ ЕС?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Какова сущность понятия "Европа регионов", какие тенденции оно отражает?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CC60D8B0-CCF1-8D62-CC55-681634C6AE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>
            <a:normAutofit fontScale="25000" lnSpcReduction="20000"/>
          </a:bodyPr>
          <a:lstStyle/>
          <a:p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Куценко С.Ю., Павленко В.И. Региональная экономика и управление.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Чанг Х.-Д. Как устроена экономика. М.: Манн, Иванов и Фербер,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Коваленко Е. Г., Кочеткова С.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А.,Полушкина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М., Рябова С. Г., Якимова О. Ю., Акимова Ю. А., Баландина С. 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Фетисов Г.Г., Орешин В.П. Региональная экономика и управление. М.: ИНФРА-М, 2006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Андреев А. В. Основы региональной экономики: учебник для вузов/А. В. Андреев.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2012. 334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 Л. Экономическая география и регионалистика: учебник / И.Л.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Э.Н.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Кузъбожев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М.: КНОРУС, 2012. 346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Региональная экономика/ Под ред. Г. Поляка. М.: Юнити-Дана,2013. 464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Мухамеджанова Д. Ш. Казахстан в экономике Азии: актуальные тенденции международного сотрудничества [Текст]: монография / Д. Ш. Мухамеджанова. Астана : КИСИ при Президенте РК, 2014. 166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Теория социально-экономической географии: спектр современных взглядов. Ред. и сост. А. Г. Дружинин и В. Е. Шувалов.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н/Д: Изд-во ЮФУ, 2010.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Ибраева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Альмира Ибраева. Астана: ОО "ИЭЭ", 2016. - 248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Изард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У. Методы регионального анализа. М.: Прогресс. 1966.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Пфейфер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 Э. [и др.] Государственное регулирование экономики: электронный учебник. М., 2014</a:t>
            </a:r>
          </a:p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6AF2104-E108-BD44-FF17-6B2727FA7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литературы: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5216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лекции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8458200" cy="4000528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Проблемы региональной экономики в странах мира: общее и особенное.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Институты регулирования регионального развития в мировой экономике.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Правовые основы и макро и микроинструменты региональной политики.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Проблемные регионы в мировой экономике и программы регионального развития.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81000" y="928670"/>
            <a:ext cx="8458200" cy="5143536"/>
          </a:xfrm>
        </p:spPr>
        <p:txBody>
          <a:bodyPr>
            <a:noAutofit/>
          </a:bodyPr>
          <a:lstStyle/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Куценко С.Ю., Павленко В.И. Региональная экономика и управление.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Чанг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Х.-Д. Как устроена экономика. М.: Манн, Иванов и Фербер,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Коваленко Е. Г., Кочеткова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А.,Полушкина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Т. М., Рябова С. Г., Якимова О.Ю., Акимова Ю.А.,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Баландина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С.В.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Фетисов Г.Г., Орешин В.П. Региональная экономика и управление. М.: ИНФРА-М, 2006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Андреев А. В. Основы региональной экономики: учебник для вузов/А. В. Андреев.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2012. 334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И. Л. Экономическая география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регионалистика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учебник / И.Л.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Э.Н.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Кузъбожев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М.: КНОРУС, 2012. 346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Региональная экономика/ Под ред. Г. Поляка. М.: Юнити-Дана,2013. 464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Теория социально-экономической географии: спектр современных взглядов. Ред. и сост. А. Г. Дружинин и В. Е. Шувалов. Ростов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/Д: Изд-во ЮФУ, 2010.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Альмира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Астана: ОО "ИЭЭ", 2016. - 248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Изард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У. Методы регионального анализа. М.: Прогресс. 1966.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Пфейфер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Н. Э. [и др.] Государственное регулирование экономики: электронный учебник. М., 2014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479426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В развитых странах стабильное развитие регионов и надежное функционирование систем «центр - регионы» во многом определяются четким разделом предметов ведения между центральной, региональной и муниципальной властями, применением разнообразных форм и инструментов государственного регулирования. Все это отнюдь не означает полного устранения коллизий в отношениях между центром и регионами, периодических вспышек радикального регионализма, этнорегионального сепаратизма и ответных реакций центра, о чем свидетельствуют факты из современной истории Канады, Бельгии, Великобритании, Италии и других развитых стран. Тем большее значение имеет изучение практики последовательной корректировки правовых основ, институциональных структур и экономических механизмов в соответствии с меняющимися ситуациями.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Современный Казахстан имеет много общих региональных проблем не только с развитыми, но и с развивающимися странами, которые уже достигли довольно высоких масштабов развития экономики и сохраняют динамизм социально-экономических преобразований, в том числе в региональном разрезе. Это прежде всего такие большие страны, как Китай, Бразилия, Мексика.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Высшие законодательные органы большинства стран имеют специальные комитеты (комиссии) по региональной политике, а в двухпалатных высших законодательных органах верхние палаты нередко являются по существу палатами регионов. Кроме административных и законодательных органов государственной власти важную роль в регулировании регионального развития ифают разного рода консультативные, проектные, экспертные исследовательские организации.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00108"/>
            <a:ext cx="8686800" cy="508001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В ряде стран важную роль в управлении государственной собственностью и реализации целей государственного регулирования играют государственные корпорации (компании) регионального развития.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b="1" i="1" dirty="0">
                <a:latin typeface="Times New Roman" pitchFamily="18" charset="0"/>
                <a:cs typeface="Times New Roman" pitchFamily="18" charset="0"/>
              </a:rPr>
              <a:t>Главными их задачами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являются: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усиление влияния общественного (государственного и мунрпщпального) сектора на развитие региона посредством целенаправленной деятельности государственных и мунрщипальных предприятий и фирм со смешанным капиталом;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осуществление проектов совершенствования региональной инфраструктуры, оздоровления социальной и экологической среды;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привлечение инвесторов, особенно в проблемные ареалы, оказание частным предпринимателям финансовой, правовой и другой помощи в создании новых и реструктуризации действующих фирм, стимулирование инновациоьшой деятельности;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выполнение функций банков развития и др.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Tx/>
              <a:buSzPct val="100000"/>
              <a:buNone/>
            </a:pPr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Растущая солидарность регионов в решении различных вопросов экономической, социальной, культурной жизни находит свое выражение в создании координирующих организаций-ассоциаций.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Tx/>
              <a:buSzPct val="100000"/>
              <a:buNone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Государственное вмешательство в региональное развитие во всех рассматриваемых странах регламентируется конституциями (основными законами) и многими специальными законами, которые определяют разграничение полномочий между центральными и региональными государственными властями и местным самоуправлением, бюджетно-налоговое регулирование, механизмы регионального стимулирования, правовой режим особых экономических зон и др.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1943</TotalTime>
  <Words>1984</Words>
  <Application>Microsoft Office PowerPoint</Application>
  <PresentationFormat>Экран (4:3)</PresentationFormat>
  <Paragraphs>92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Calibri</vt:lpstr>
      <vt:lpstr>Franklin Gothic Book</vt:lpstr>
      <vt:lpstr>Franklin Gothic Medium</vt:lpstr>
      <vt:lpstr>Times New Roman</vt:lpstr>
      <vt:lpstr>Wingdings 2</vt:lpstr>
      <vt:lpstr>Трек</vt:lpstr>
      <vt:lpstr>Министерство науки и высшего образования  Республики Казахстан Карагандинский университет имени Е.А. Букетова</vt:lpstr>
      <vt:lpstr>План лекции </vt:lpstr>
      <vt:lpstr>литература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Опыт США</vt:lpstr>
      <vt:lpstr>Программа развития Аппалачей</vt:lpstr>
      <vt:lpstr>Опыт европейских стран</vt:lpstr>
      <vt:lpstr>Опыт Австралии</vt:lpstr>
      <vt:lpstr>резюме</vt:lpstr>
      <vt:lpstr>резюме</vt:lpstr>
      <vt:lpstr>резюме</vt:lpstr>
      <vt:lpstr>Контрольные вопросы</vt:lpstr>
      <vt:lpstr>Список литературы: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5. Коммуникации в управлении</dc:title>
  <cp:lastModifiedBy>Boss</cp:lastModifiedBy>
  <cp:revision>183</cp:revision>
  <dcterms:modified xsi:type="dcterms:W3CDTF">2024-05-26T18:14:06Z</dcterms:modified>
</cp:coreProperties>
</file>