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12" r:id="rId2"/>
    <p:sldId id="256" r:id="rId3"/>
    <p:sldId id="313" r:id="rId4"/>
    <p:sldId id="318" r:id="rId5"/>
    <p:sldId id="322" r:id="rId6"/>
    <p:sldId id="323" r:id="rId7"/>
    <p:sldId id="324" r:id="rId8"/>
    <p:sldId id="325" r:id="rId9"/>
    <p:sldId id="326" r:id="rId10"/>
    <p:sldId id="327" r:id="rId11"/>
    <p:sldId id="343" r:id="rId12"/>
    <p:sldId id="344" r:id="rId13"/>
    <p:sldId id="345" r:id="rId14"/>
    <p:sldId id="346" r:id="rId15"/>
    <p:sldId id="347" r:id="rId16"/>
    <p:sldId id="328" r:id="rId17"/>
    <p:sldId id="329" r:id="rId18"/>
    <p:sldId id="330" r:id="rId19"/>
    <p:sldId id="348" r:id="rId20"/>
    <p:sldId id="349" r:id="rId21"/>
    <p:sldId id="350" r:id="rId22"/>
    <p:sldId id="351" r:id="rId23"/>
    <p:sldId id="352" r:id="rId24"/>
    <p:sldId id="353" r:id="rId25"/>
    <p:sldId id="354" r:id="rId26"/>
    <p:sldId id="355" r:id="rId27"/>
    <p:sldId id="356" r:id="rId28"/>
    <p:sldId id="357" r:id="rId29"/>
    <p:sldId id="272" r:id="rId30"/>
    <p:sldId id="340" r:id="rId31"/>
    <p:sldId id="341" r:id="rId32"/>
    <p:sldId id="358" r:id="rId33"/>
    <p:sldId id="316" r:id="rId34"/>
    <p:sldId id="359" r:id="rId3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7329" autoAdjust="0"/>
  </p:normalViewPr>
  <p:slideViewPr>
    <p:cSldViewPr>
      <p:cViewPr varScale="1">
        <p:scale>
          <a:sx n="68" d="100"/>
          <a:sy n="68" d="100"/>
        </p:scale>
        <p:origin x="1446" y="96"/>
      </p:cViewPr>
      <p:guideLst>
        <p:guide orient="horz" pos="2160"/>
        <p:guide pos="2880"/>
      </p:guideLst>
    </p:cSldViewPr>
  </p:slideViewPr>
  <p:outlineViewPr>
    <p:cViewPr>
      <p:scale>
        <a:sx n="33" d="100"/>
        <a:sy n="33" d="100"/>
      </p:scale>
      <p:origin x="0" y="18138"/>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1"/>
            <a:ext cx="8458200" cy="1222375"/>
          </a:xfrm>
        </p:spPr>
        <p:txBody>
          <a:bodyPr anchor="t"/>
          <a:lstStyle/>
          <a:p>
            <a:r>
              <a:rPr kumimoji="0" lang="ru-RU"/>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a:t>Образец подзаголовка</a:t>
            </a:r>
            <a:endParaRPr kumimoji="0" lang="en-US"/>
          </a:p>
        </p:txBody>
      </p:sp>
      <p:sp>
        <p:nvSpPr>
          <p:cNvPr id="16" name="Дата 15"/>
          <p:cNvSpPr>
            <a:spLocks noGrp="1"/>
          </p:cNvSpPr>
          <p:nvPr>
            <p:ph type="dt" sz="half" idx="10"/>
          </p:nvPr>
        </p:nvSpPr>
        <p:spPr/>
        <p:txBody>
          <a:bodyPr/>
          <a:lstStyle/>
          <a:p>
            <a:fld id="{5B106E36-FD25-4E2D-B0AA-010F637433A0}" type="datetimeFigureOut">
              <a:rPr lang="ru-RU" smtClean="0"/>
              <a:pPr/>
              <a:t>26.05.2024</a:t>
            </a:fld>
            <a:endParaRPr lang="ru-RU"/>
          </a:p>
        </p:txBody>
      </p:sp>
      <p:sp>
        <p:nvSpPr>
          <p:cNvPr id="2" name="Нижний колонтитул 1"/>
          <p:cNvSpPr>
            <a:spLocks noGrp="1"/>
          </p:cNvSpPr>
          <p:nvPr>
            <p:ph type="ftr" sz="quarter" idx="11"/>
          </p:nvPr>
        </p:nvSpPr>
        <p:spPr/>
        <p:txBody>
          <a:bodyPr/>
          <a:lstStyle/>
          <a:p>
            <a:endParaRPr lang="ru-RU"/>
          </a:p>
        </p:txBody>
      </p:sp>
      <p:sp>
        <p:nvSpPr>
          <p:cNvPr id="15" name="Номер слайда 14"/>
          <p:cNvSpPr>
            <a:spLocks noGrp="1"/>
          </p:cNvSpPr>
          <p:nvPr>
            <p:ph type="sldNum" sz="quarter" idx="12"/>
          </p:nvPr>
        </p:nvSpPr>
        <p:spPr>
          <a:xfrm>
            <a:off x="8229600" y="6473952"/>
            <a:ext cx="758952" cy="246888"/>
          </a:xfrm>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26.05.2024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26.05.2024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25" name="Дата 24"/>
          <p:cNvSpPr>
            <a:spLocks noGrp="1"/>
          </p:cNvSpPr>
          <p:nvPr>
            <p:ph type="dt" sz="half" idx="10"/>
          </p:nvPr>
        </p:nvSpPr>
        <p:spPr/>
        <p:txBody>
          <a:bodyPr/>
          <a:lstStyle/>
          <a:p>
            <a:fld id="{5B106E36-FD25-4E2D-B0AA-010F637433A0}" type="datetimeFigureOut">
              <a:rPr lang="ru-RU" smtClean="0"/>
              <a:pPr/>
              <a:t>26.05.2024</a:t>
            </a:fld>
            <a:endParaRPr lang="ru-RU"/>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p>
        </p:txBody>
      </p:sp>
      <p:sp>
        <p:nvSpPr>
          <p:cNvPr id="16" name="Номер слайда 15"/>
          <p:cNvSpPr>
            <a:spLocks noGrp="1"/>
          </p:cNvSpPr>
          <p:nvPr>
            <p:ph type="sldNum" sz="quarter" idx="12"/>
          </p:nvPr>
        </p:nvSpPr>
        <p:spPr>
          <a:xfrm>
            <a:off x="8229600" y="6473952"/>
            <a:ext cx="758952" cy="246888"/>
          </a:xfrm>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a:t>Образец текста</a:t>
            </a:r>
          </a:p>
        </p:txBody>
      </p:sp>
      <p:sp>
        <p:nvSpPr>
          <p:cNvPr id="19" name="Дата 18"/>
          <p:cNvSpPr>
            <a:spLocks noGrp="1"/>
          </p:cNvSpPr>
          <p:nvPr>
            <p:ph type="dt" sz="half" idx="10"/>
          </p:nvPr>
        </p:nvSpPr>
        <p:spPr/>
        <p:txBody>
          <a:bodyPr/>
          <a:lstStyle/>
          <a:p>
            <a:fld id="{5B106E36-FD25-4E2D-B0AA-010F637433A0}" type="datetimeFigureOut">
              <a:rPr lang="ru-RU" smtClean="0"/>
              <a:pPr/>
              <a:t>26.05.2024</a:t>
            </a:fld>
            <a:endParaRPr lang="ru-RU"/>
          </a:p>
        </p:txBody>
      </p:sp>
      <p:sp>
        <p:nvSpPr>
          <p:cNvPr id="11" name="Нижний колонтитул 10"/>
          <p:cNvSpPr>
            <a:spLocks noGrp="1"/>
          </p:cNvSpPr>
          <p:nvPr>
            <p:ph type="ftr" sz="quarter" idx="11"/>
          </p:nvPr>
        </p:nvSpPr>
        <p:spPr/>
        <p:txBody>
          <a:bodyPr/>
          <a:lstStyle/>
          <a:p>
            <a:endParaRPr lang="ru-RU"/>
          </a:p>
        </p:txBody>
      </p:sp>
      <p:sp>
        <p:nvSpPr>
          <p:cNvPr id="16" name="Номер слайда 15"/>
          <p:cNvSpPr>
            <a:spLocks noGrp="1"/>
          </p:cNvSpPr>
          <p:nvPr>
            <p:ph type="sldNum" sz="quarter" idx="12"/>
          </p:nvPr>
        </p:nvSpPr>
        <p:spPr/>
        <p:txBody>
          <a:bodyPr/>
          <a:lstStyle/>
          <a:p>
            <a:fld id="{725C68B6-61C2-468F-89AB-4B9F7531AA68}" type="slidenum">
              <a:rPr lang="ru-RU" smtClean="0"/>
              <a:pPr/>
              <a:t>‹#›</a:t>
            </a:fld>
            <a:endParaRPr lang="ru-RU"/>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21" name="Дата 20"/>
          <p:cNvSpPr>
            <a:spLocks noGrp="1"/>
          </p:cNvSpPr>
          <p:nvPr>
            <p:ph type="dt" sz="half" idx="10"/>
          </p:nvPr>
        </p:nvSpPr>
        <p:spPr/>
        <p:txBody>
          <a:bodyPr/>
          <a:lstStyle/>
          <a:p>
            <a:fld id="{5B106E36-FD25-4E2D-B0AA-010F637433A0}" type="datetimeFigureOut">
              <a:rPr lang="ru-RU" smtClean="0"/>
              <a:pPr/>
              <a:t>26.05.2024</a:t>
            </a:fld>
            <a:endParaRPr lang="ru-RU"/>
          </a:p>
        </p:txBody>
      </p:sp>
      <p:sp>
        <p:nvSpPr>
          <p:cNvPr id="10" name="Нижний колонтитул 9"/>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10" name="Дата 9"/>
          <p:cNvSpPr>
            <a:spLocks noGrp="1"/>
          </p:cNvSpPr>
          <p:nvPr>
            <p:ph type="dt" sz="half" idx="10"/>
          </p:nvPr>
        </p:nvSpPr>
        <p:spPr/>
        <p:txBody>
          <a:bodyPr/>
          <a:lstStyle/>
          <a:p>
            <a:fld id="{5B106E36-FD25-4E2D-B0AA-010F637433A0}" type="datetimeFigureOut">
              <a:rPr lang="ru-RU" smtClean="0"/>
              <a:pPr/>
              <a:t>26.05.2024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229600" y="6477000"/>
            <a:ext cx="762000" cy="246888"/>
          </a:xfrm>
        </p:spPr>
        <p:txBody>
          <a:bodyPr/>
          <a:lstStyle/>
          <a:p>
            <a:fld id="{725C68B6-61C2-468F-89AB-4B9F7531AA68}" type="slidenum">
              <a:rPr lang="ru-RU" smtClean="0"/>
              <a:pPr/>
              <a:t>‹#›</a:t>
            </a:fld>
            <a:endParaRPr lang="ru-RU"/>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a:t>Образец заголовка</a:t>
            </a:r>
            <a:endParaRPr kumimoji="0" lang="en-US"/>
          </a:p>
        </p:txBody>
      </p:sp>
      <p:sp>
        <p:nvSpPr>
          <p:cNvPr id="12" name="Дата 11"/>
          <p:cNvSpPr>
            <a:spLocks noGrp="1"/>
          </p:cNvSpPr>
          <p:nvPr>
            <p:ph type="dt" sz="half" idx="10"/>
          </p:nvPr>
        </p:nvSpPr>
        <p:spPr/>
        <p:txBody>
          <a:bodyPr/>
          <a:lstStyle/>
          <a:p>
            <a:fld id="{5B106E36-FD25-4E2D-B0AA-010F637433A0}" type="datetimeFigureOut">
              <a:rPr lang="ru-RU" smtClean="0"/>
              <a:pPr/>
              <a:t>26.05.2024</a:t>
            </a:fld>
            <a:endParaRPr lang="ru-RU"/>
          </a:p>
        </p:txBody>
      </p:sp>
      <p:sp>
        <p:nvSpPr>
          <p:cNvPr id="21" name="Нижний колонтитул 20"/>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5B106E36-FD25-4E2D-B0AA-010F637433A0}" type="datetimeFigureOut">
              <a:rPr lang="ru-RU" smtClean="0"/>
              <a:pPr/>
              <a:t>26.05.2024</a:t>
            </a:fld>
            <a:endParaRPr lang="ru-RU"/>
          </a:p>
        </p:txBody>
      </p:sp>
      <p:sp>
        <p:nvSpPr>
          <p:cNvPr id="24" name="Нижний колонтитул 23"/>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25" name="Дата 24"/>
          <p:cNvSpPr>
            <a:spLocks noGrp="1"/>
          </p:cNvSpPr>
          <p:nvPr>
            <p:ph type="dt" sz="half" idx="10"/>
          </p:nvPr>
        </p:nvSpPr>
        <p:spPr/>
        <p:txBody>
          <a:bodyPr/>
          <a:lstStyle/>
          <a:p>
            <a:fld id="{5B106E36-FD25-4E2D-B0AA-010F637433A0}" type="datetimeFigureOut">
              <a:rPr lang="ru-RU" smtClean="0"/>
              <a:pPr/>
              <a:t>26.05.2024</a:t>
            </a:fld>
            <a:endParaRPr lang="ru-RU"/>
          </a:p>
        </p:txBody>
      </p:sp>
      <p:sp>
        <p:nvSpPr>
          <p:cNvPr id="29" name="Нижний колонтитул 28"/>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a:t>Вставка рисунка</a:t>
            </a:r>
            <a:endParaRPr kumimoji="0" lang="en-US" dirty="0"/>
          </a:p>
        </p:txBody>
      </p:sp>
      <p:sp>
        <p:nvSpPr>
          <p:cNvPr id="7" name="Дата 6"/>
          <p:cNvSpPr>
            <a:spLocks noGrp="1"/>
          </p:cNvSpPr>
          <p:nvPr>
            <p:ph type="dt" sz="half" idx="10"/>
          </p:nvPr>
        </p:nvSpPr>
        <p:spPr/>
        <p:txBody>
          <a:bodyPr/>
          <a:lstStyle/>
          <a:p>
            <a:fld id="{5B106E36-FD25-4E2D-B0AA-010F637433A0}" type="datetimeFigureOut">
              <a:rPr lang="ru-RU" smtClean="0"/>
              <a:pPr/>
              <a:t>26.05.2024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725C68B6-61C2-468F-89AB-4B9F7531AA68}" type="slidenum">
              <a:rPr lang="ru-RU" smtClean="0"/>
              <a:pPr/>
              <a:t>‹#›</a:t>
            </a:fld>
            <a:endParaRPr lang="ru-RU"/>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a:t>Образец текста</a:t>
            </a:r>
          </a:p>
          <a:p>
            <a:pPr lvl="1" eaLnBrk="1" latinLnBrk="0" hangingPunct="1"/>
            <a:r>
              <a:rPr kumimoji="0" lang="ru-RU"/>
              <a:t>Второй уровень</a:t>
            </a:r>
          </a:p>
          <a:p>
            <a:pPr lvl="2" eaLnBrk="1" latinLnBrk="0" hangingPunct="1"/>
            <a:r>
              <a:rPr kumimoji="0" lang="ru-RU"/>
              <a:t>Третий уровень</a:t>
            </a:r>
          </a:p>
          <a:p>
            <a:pPr lvl="3" eaLnBrk="1" latinLnBrk="0" hangingPunct="1"/>
            <a:r>
              <a:rPr kumimoji="0" lang="ru-RU"/>
              <a:t>Четвертый уровень</a:t>
            </a:r>
          </a:p>
          <a:p>
            <a:pPr lvl="4" eaLnBrk="1" latinLnBrk="0" hangingPunct="1"/>
            <a:r>
              <a:rPr kumimoji="0" lang="ru-RU"/>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5B106E36-FD25-4E2D-B0AA-010F637433A0}" type="datetimeFigureOut">
              <a:rPr lang="ru-RU" smtClean="0"/>
              <a:pPr/>
              <a:t>26.05.2024</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725C68B6-61C2-468F-89AB-4B9F7531AA68}" type="slidenum">
              <a:rPr lang="ru-RU" smtClean="0"/>
              <a:pPr/>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457200"/>
            <a:ext cx="8686800" cy="1096962"/>
          </a:xfrm>
        </p:spPr>
        <p:txBody>
          <a:bodyPr>
            <a:normAutofit/>
          </a:bodyPr>
          <a:lstStyle/>
          <a:p>
            <a:pPr algn="ctr"/>
            <a:r>
              <a:rPr lang="ru-RU" sz="2000" dirty="0">
                <a:latin typeface="Times New Roman" pitchFamily="18" charset="0"/>
                <a:cs typeface="Times New Roman" pitchFamily="18" charset="0"/>
              </a:rPr>
              <a:t>Министерство  науки и высшего образования Республики Казахстан</a:t>
            </a:r>
            <a:br>
              <a:rPr lang="ru-RU" sz="2000" dirty="0">
                <a:latin typeface="Times New Roman" pitchFamily="18" charset="0"/>
                <a:cs typeface="Times New Roman" pitchFamily="18" charset="0"/>
              </a:rPr>
            </a:br>
            <a:r>
              <a:rPr lang="ru-RU" sz="2000" dirty="0">
                <a:latin typeface="Times New Roman" pitchFamily="18" charset="0"/>
                <a:cs typeface="Times New Roman" pitchFamily="18" charset="0"/>
              </a:rPr>
              <a:t>Карагандинский университет имени Е.А. </a:t>
            </a:r>
            <a:r>
              <a:rPr lang="ru-RU" sz="2000" dirty="0" err="1">
                <a:latin typeface="Times New Roman" pitchFamily="18" charset="0"/>
                <a:cs typeface="Times New Roman" pitchFamily="18" charset="0"/>
              </a:rPr>
              <a:t>Букетова</a:t>
            </a:r>
            <a:endParaRPr lang="ru-RU" sz="2000" dirty="0">
              <a:latin typeface="Times New Roman" pitchFamily="18" charset="0"/>
              <a:cs typeface="Times New Roman" pitchFamily="18" charset="0"/>
            </a:endParaRPr>
          </a:p>
        </p:txBody>
      </p:sp>
      <p:sp>
        <p:nvSpPr>
          <p:cNvPr id="3" name="Содержимое 2"/>
          <p:cNvSpPr>
            <a:spLocks noGrp="1"/>
          </p:cNvSpPr>
          <p:nvPr>
            <p:ph idx="1"/>
          </p:nvPr>
        </p:nvSpPr>
        <p:spPr/>
        <p:txBody>
          <a:bodyPr>
            <a:normAutofit fontScale="55000" lnSpcReduction="20000"/>
          </a:bodyPr>
          <a:lstStyle/>
          <a:p>
            <a:pPr algn="ctr">
              <a:buNone/>
            </a:pPr>
            <a:endParaRPr lang="ru-RU" sz="4000" b="1" dirty="0">
              <a:latin typeface="Times New Roman" pitchFamily="18" charset="0"/>
              <a:cs typeface="Times New Roman" pitchFamily="18" charset="0"/>
            </a:endParaRPr>
          </a:p>
          <a:p>
            <a:pPr algn="ctr">
              <a:buNone/>
            </a:pPr>
            <a:endParaRPr lang="ru-RU" sz="4000" b="1" dirty="0">
              <a:latin typeface="Times New Roman" pitchFamily="18" charset="0"/>
              <a:cs typeface="Times New Roman" pitchFamily="18" charset="0"/>
            </a:endParaRPr>
          </a:p>
          <a:p>
            <a:pPr algn="ctr">
              <a:buNone/>
            </a:pPr>
            <a:r>
              <a:rPr lang="ru-RU" sz="5900" b="1" dirty="0">
                <a:latin typeface="Times New Roman" pitchFamily="18" charset="0"/>
                <a:cs typeface="Times New Roman" pitchFamily="18" charset="0"/>
              </a:rPr>
              <a:t>Региональная экономика и управление</a:t>
            </a:r>
          </a:p>
          <a:p>
            <a:endParaRPr lang="ru-RU" sz="4000" dirty="0">
              <a:latin typeface="Times New Roman" pitchFamily="18" charset="0"/>
              <a:cs typeface="Times New Roman" pitchFamily="18" charset="0"/>
            </a:endParaRPr>
          </a:p>
          <a:p>
            <a:pPr algn="ctr">
              <a:buNone/>
            </a:pPr>
            <a:r>
              <a:rPr lang="ru-RU" sz="3600" i="1" dirty="0">
                <a:latin typeface="Times New Roman" pitchFamily="18" charset="0"/>
                <a:cs typeface="Times New Roman" pitchFamily="18" charset="0"/>
              </a:rPr>
              <a:t>Тема </a:t>
            </a:r>
            <a:r>
              <a:rPr lang="en-US" sz="3600" i="1" dirty="0">
                <a:latin typeface="Times New Roman" pitchFamily="18" charset="0"/>
                <a:cs typeface="Times New Roman" pitchFamily="18" charset="0"/>
              </a:rPr>
              <a:t>8</a:t>
            </a:r>
            <a:r>
              <a:rPr lang="ru-RU" sz="3600" i="1" dirty="0">
                <a:latin typeface="Times New Roman" pitchFamily="18" charset="0"/>
                <a:cs typeface="Times New Roman" pitchFamily="18" charset="0"/>
              </a:rPr>
              <a:t>. </a:t>
            </a:r>
            <a:r>
              <a:rPr lang="ru-RU" sz="3800" i="1" dirty="0">
                <a:latin typeface="Times New Roman" pitchFamily="18" charset="0"/>
                <a:cs typeface="Times New Roman" pitchFamily="18" charset="0"/>
              </a:rPr>
              <a:t>Региональная бюджетно-налоговая система</a:t>
            </a:r>
          </a:p>
          <a:p>
            <a:pPr>
              <a:buNone/>
            </a:pPr>
            <a:endParaRPr lang="en-US" dirty="0">
              <a:latin typeface="Times New Roman" pitchFamily="18" charset="0"/>
              <a:cs typeface="Times New Roman" pitchFamily="18" charset="0"/>
            </a:endParaRPr>
          </a:p>
          <a:p>
            <a:pPr algn="ctr">
              <a:buNone/>
            </a:pPr>
            <a:r>
              <a:rPr lang="ru-RU" dirty="0">
                <a:latin typeface="Times New Roman" pitchFamily="18" charset="0"/>
                <a:cs typeface="Times New Roman" pitchFamily="18" charset="0"/>
              </a:rPr>
              <a:t>Образовательная программа</a:t>
            </a:r>
          </a:p>
          <a:p>
            <a:pPr>
              <a:buNone/>
            </a:pPr>
            <a:r>
              <a:rPr lang="ru-RU" dirty="0">
                <a:latin typeface="Times New Roman" pitchFamily="18" charset="0"/>
                <a:cs typeface="Times New Roman" pitchFamily="18" charset="0"/>
              </a:rPr>
              <a:t>		           6B04102-Государственное и местное управление </a:t>
            </a:r>
          </a:p>
          <a:p>
            <a:pPr>
              <a:buNone/>
            </a:pPr>
            <a:endParaRPr lang="ru-RU" dirty="0">
              <a:latin typeface="Times New Roman" pitchFamily="18" charset="0"/>
              <a:cs typeface="Times New Roman" pitchFamily="18" charset="0"/>
            </a:endParaRPr>
          </a:p>
          <a:p>
            <a:pPr>
              <a:buNone/>
            </a:pPr>
            <a:r>
              <a:rPr lang="ru-RU" dirty="0">
                <a:latin typeface="Times New Roman" pitchFamily="18" charset="0"/>
                <a:cs typeface="Times New Roman" pitchFamily="18" charset="0"/>
              </a:rPr>
              <a:t>Автор: к.э.н., профессор кафедры «Менеджмент» </a:t>
            </a:r>
            <a:r>
              <a:rPr lang="ru-RU" dirty="0" err="1">
                <a:latin typeface="Times New Roman" pitchFamily="18" charset="0"/>
                <a:cs typeface="Times New Roman" pitchFamily="18" charset="0"/>
              </a:rPr>
              <a:t>Дарибеков</a:t>
            </a:r>
            <a:r>
              <a:rPr lang="ru-RU" dirty="0">
                <a:latin typeface="Times New Roman" pitchFamily="18" charset="0"/>
                <a:cs typeface="Times New Roman" pitchFamily="18" charset="0"/>
              </a:rPr>
              <a:t> С.С.</a:t>
            </a:r>
          </a:p>
          <a:p>
            <a:pPr>
              <a:buNone/>
            </a:pPr>
            <a:endParaRPr lang="ru-RU" dirty="0">
              <a:latin typeface="Times New Roman" pitchFamily="18" charset="0"/>
              <a:cs typeface="Times New Roman" pitchFamily="18" charset="0"/>
            </a:endParaRPr>
          </a:p>
          <a:p>
            <a:pPr>
              <a:buNone/>
            </a:pPr>
            <a:r>
              <a:rPr lang="ru-RU" dirty="0">
                <a:latin typeface="Times New Roman" pitchFamily="18" charset="0"/>
                <a:cs typeface="Times New Roman" pitchFamily="18" charset="0"/>
              </a:rPr>
              <a:t>Вид занятия: лекция</a:t>
            </a:r>
          </a:p>
          <a:p>
            <a:pPr>
              <a:buNone/>
            </a:pPr>
            <a:endParaRPr lang="ru-RU" dirty="0">
              <a:latin typeface="Times New Roman" pitchFamily="18" charset="0"/>
              <a:cs typeface="Times New Roman" pitchFamily="18" charset="0"/>
            </a:endParaRPr>
          </a:p>
          <a:p>
            <a:pPr algn="ctr">
              <a:buNone/>
            </a:pPr>
            <a:r>
              <a:rPr lang="ru-RU" dirty="0">
                <a:latin typeface="Times New Roman" pitchFamily="18" charset="0"/>
                <a:cs typeface="Times New Roman" pitchFamily="18" charset="0"/>
              </a:rPr>
              <a:t>Караганда 2024</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a:bodyPr>
          <a:lstStyle/>
          <a:p>
            <a:r>
              <a:rPr lang="ru-RU" sz="2400" dirty="0">
                <a:latin typeface="Times New Roman" pitchFamily="18" charset="0"/>
                <a:cs typeface="Times New Roman" pitchFamily="18" charset="0"/>
              </a:rPr>
              <a:t>условия для реализации </a:t>
            </a:r>
            <a:r>
              <a:rPr lang="ru-RU" sz="2400" dirty="0" err="1">
                <a:latin typeface="Times New Roman" pitchFamily="18" charset="0"/>
                <a:cs typeface="Times New Roman" pitchFamily="18" charset="0"/>
              </a:rPr>
              <a:t>бюджетирования</a:t>
            </a:r>
            <a:endParaRPr lang="ru-RU" sz="2400" b="1" dirty="0">
              <a:latin typeface="Times New Roman" pitchFamily="18" charset="0"/>
              <a:cs typeface="Times New Roman" pitchFamily="18" charset="0"/>
            </a:endParaRPr>
          </a:p>
        </p:txBody>
      </p:sp>
      <p:sp>
        <p:nvSpPr>
          <p:cNvPr id="3" name="Содержимое 2"/>
          <p:cNvSpPr>
            <a:spLocks noGrp="1"/>
          </p:cNvSpPr>
          <p:nvPr>
            <p:ph idx="1"/>
          </p:nvPr>
        </p:nvSpPr>
        <p:spPr/>
        <p:txBody>
          <a:bodyPr>
            <a:normAutofit/>
          </a:bodyPr>
          <a:lstStyle/>
          <a:p>
            <a:pPr>
              <a:buNone/>
            </a:pPr>
            <a:r>
              <a:rPr lang="ru-RU" dirty="0">
                <a:latin typeface="Times New Roman" pitchFamily="18" charset="0"/>
                <a:cs typeface="Times New Roman" pitchFamily="18" charset="0"/>
              </a:rPr>
              <a:t>- стабильность структуры расходов бюджета субъекта государства в среднесрочном периоде;</a:t>
            </a:r>
          </a:p>
          <a:p>
            <a:pPr>
              <a:buNone/>
            </a:pPr>
            <a:r>
              <a:rPr lang="ru-RU" dirty="0">
                <a:latin typeface="Times New Roman" pitchFamily="18" charset="0"/>
                <a:cs typeface="Times New Roman" pitchFamily="18" charset="0"/>
              </a:rPr>
              <a:t>- обязательность ежегодного осуществления запланированного объема расходов бюджета;</a:t>
            </a:r>
          </a:p>
          <a:p>
            <a:pPr>
              <a:buNone/>
            </a:pPr>
            <a:r>
              <a:rPr lang="ru-RU" dirty="0">
                <a:latin typeface="Times New Roman" pitchFamily="18" charset="0"/>
                <a:cs typeface="Times New Roman" pitchFamily="18" charset="0"/>
              </a:rPr>
              <a:t>- минимизация дефицита бюджета;</a:t>
            </a:r>
          </a:p>
          <a:p>
            <a:pPr>
              <a:buNone/>
            </a:pPr>
            <a:r>
              <a:rPr lang="ru-RU" dirty="0">
                <a:latin typeface="Times New Roman" pitchFamily="18" charset="0"/>
                <a:cs typeface="Times New Roman" pitchFamily="18" charset="0"/>
              </a:rPr>
              <a:t>- исполнение бюджетной дисциплины.</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400" b="1" dirty="0">
                <a:latin typeface="Times New Roman" pitchFamily="18" charset="0"/>
                <a:cs typeface="Times New Roman" pitchFamily="18" charset="0"/>
              </a:rPr>
              <a:t>Функции бюджетной системы</a:t>
            </a:r>
            <a:endParaRPr lang="ru-RU" sz="2400" dirty="0">
              <a:latin typeface="Times New Roman" pitchFamily="18" charset="0"/>
              <a:cs typeface="Times New Roman" pitchFamily="18" charset="0"/>
            </a:endParaRPr>
          </a:p>
        </p:txBody>
      </p:sp>
      <p:sp>
        <p:nvSpPr>
          <p:cNvPr id="3" name="Содержимое 2"/>
          <p:cNvSpPr>
            <a:spLocks noGrp="1"/>
          </p:cNvSpPr>
          <p:nvPr>
            <p:ph idx="1"/>
          </p:nvPr>
        </p:nvSpPr>
        <p:spPr/>
        <p:txBody>
          <a:bodyPr>
            <a:normAutofit fontScale="77500" lnSpcReduction="20000"/>
          </a:bodyPr>
          <a:lstStyle/>
          <a:p>
            <a:pPr>
              <a:buClrTx/>
              <a:buSzPct val="100000"/>
            </a:pPr>
            <a:r>
              <a:rPr lang="ru-RU" dirty="0">
                <a:latin typeface="Times New Roman" pitchFamily="18" charset="0"/>
                <a:cs typeface="Times New Roman" pitchFamily="18" charset="0"/>
              </a:rPr>
              <a:t>создание условий повышения уровня и качества жизни на селения региона; </a:t>
            </a:r>
          </a:p>
          <a:p>
            <a:pPr>
              <a:buClrTx/>
              <a:buSzPct val="100000"/>
            </a:pPr>
            <a:r>
              <a:rPr lang="ru-RU" dirty="0">
                <a:latin typeface="Times New Roman" pitchFamily="18" charset="0"/>
                <a:cs typeface="Times New Roman" pitchFamily="18" charset="0"/>
              </a:rPr>
              <a:t>содействие справедливому распределению доходов между отдельными группами населения, проживающего на территории региона; </a:t>
            </a:r>
          </a:p>
          <a:p>
            <a:pPr>
              <a:buClrTx/>
              <a:buSzPct val="100000"/>
            </a:pPr>
            <a:r>
              <a:rPr lang="ru-RU" dirty="0">
                <a:latin typeface="Times New Roman" pitchFamily="18" charset="0"/>
                <a:cs typeface="Times New Roman" pitchFamily="18" charset="0"/>
              </a:rPr>
              <a:t>развитие деловой активности в регионе путем направления региональных инвестиций, подконтрольных администрации, в «точки роста» регионального хозяйственного комплекса через бюджет развития региона или путем прямых государственных инвестиций; </a:t>
            </a:r>
          </a:p>
          <a:p>
            <a:pPr>
              <a:buClrTx/>
              <a:buSzPct val="100000"/>
            </a:pPr>
            <a:r>
              <a:rPr lang="ru-RU" dirty="0">
                <a:latin typeface="Times New Roman" pitchFamily="18" charset="0"/>
                <a:cs typeface="Times New Roman" pitchFamily="18" charset="0"/>
              </a:rPr>
              <a:t>выравнивание условий предпринимательства в территориальных образованиях региона путем развития производственной, социальной и рыночной инфраструктур.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400" b="1" dirty="0">
                <a:latin typeface="Times New Roman" pitchFamily="18" charset="0"/>
                <a:cs typeface="Times New Roman" pitchFamily="18" charset="0"/>
              </a:rPr>
              <a:t>Цели разработки бюджета развития региона </a:t>
            </a:r>
          </a:p>
        </p:txBody>
      </p:sp>
      <p:sp>
        <p:nvSpPr>
          <p:cNvPr id="3" name="Содержимое 2"/>
          <p:cNvSpPr>
            <a:spLocks noGrp="1"/>
          </p:cNvSpPr>
          <p:nvPr>
            <p:ph idx="1"/>
          </p:nvPr>
        </p:nvSpPr>
        <p:spPr/>
        <p:txBody>
          <a:bodyPr>
            <a:normAutofit/>
          </a:bodyPr>
          <a:lstStyle/>
          <a:p>
            <a:pPr>
              <a:buClrTx/>
              <a:buSzPct val="100000"/>
              <a:buFont typeface="Arial" pitchFamily="34" charset="0"/>
              <a:buChar char="•"/>
            </a:pPr>
            <a:r>
              <a:rPr lang="ru-RU" dirty="0">
                <a:latin typeface="Times New Roman" pitchFamily="18" charset="0"/>
                <a:cs typeface="Times New Roman" pitchFamily="18" charset="0"/>
              </a:rPr>
              <a:t>поддержка важных (приоритетных) для экономики региона инвестиционных проектов; </a:t>
            </a:r>
          </a:p>
          <a:p>
            <a:pPr>
              <a:buClrTx/>
              <a:buSzPct val="100000"/>
              <a:buFont typeface="Arial" pitchFamily="34" charset="0"/>
              <a:buChar char="•"/>
            </a:pPr>
            <a:r>
              <a:rPr lang="ru-RU" dirty="0">
                <a:latin typeface="Times New Roman" pitchFamily="18" charset="0"/>
                <a:cs typeface="Times New Roman" pitchFamily="18" charset="0"/>
              </a:rPr>
              <a:t>финансирование неэффективных, но насущно необходимых мероприятий по развитию экономики региона; </a:t>
            </a:r>
          </a:p>
          <a:p>
            <a:pPr>
              <a:buClrTx/>
              <a:buSzPct val="100000"/>
              <a:buFont typeface="Arial" pitchFamily="34" charset="0"/>
              <a:buChar char="•"/>
            </a:pPr>
            <a:r>
              <a:rPr lang="ru-RU" dirty="0">
                <a:latin typeface="Times New Roman" pitchFamily="18" charset="0"/>
                <a:cs typeface="Times New Roman" pitchFamily="18" charset="0"/>
              </a:rPr>
              <a:t>предоставление возможности получения гарантий под кредиты на реализацию эффективных инвестиционных проектов.</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400" dirty="0">
                <a:latin typeface="Times New Roman" pitchFamily="18" charset="0"/>
                <a:cs typeface="Times New Roman" pitchFamily="18" charset="0"/>
              </a:rPr>
              <a:t>Денежные средства бюджета развития региона направляются на следующие цели</a:t>
            </a:r>
          </a:p>
        </p:txBody>
      </p:sp>
      <p:sp>
        <p:nvSpPr>
          <p:cNvPr id="3" name="Содержимое 2"/>
          <p:cNvSpPr>
            <a:spLocks noGrp="1"/>
          </p:cNvSpPr>
          <p:nvPr>
            <p:ph idx="1"/>
          </p:nvPr>
        </p:nvSpPr>
        <p:spPr/>
        <p:txBody>
          <a:bodyPr>
            <a:normAutofit/>
          </a:bodyPr>
          <a:lstStyle/>
          <a:p>
            <a:pPr>
              <a:buClrTx/>
              <a:buSzPct val="100000"/>
            </a:pPr>
            <a:r>
              <a:rPr lang="ru-RU" dirty="0">
                <a:latin typeface="Times New Roman" pitchFamily="18" charset="0"/>
                <a:cs typeface="Times New Roman" pitchFamily="18" charset="0"/>
              </a:rPr>
              <a:t>финансирование инвестиционных проектов, отобранных на конкурсной основе; </a:t>
            </a:r>
          </a:p>
          <a:p>
            <a:pPr>
              <a:buClrTx/>
              <a:buSzPct val="100000"/>
            </a:pPr>
            <a:r>
              <a:rPr lang="ru-RU" dirty="0">
                <a:latin typeface="Times New Roman" pitchFamily="18" charset="0"/>
                <a:cs typeface="Times New Roman" pitchFamily="18" charset="0"/>
              </a:rPr>
              <a:t>исполнение обязательств региона по предоставленным инвесторам государственным гарантиям за счет средств бюджета развития</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fontScale="77500" lnSpcReduction="20000"/>
          </a:bodyPr>
          <a:lstStyle/>
          <a:p>
            <a:pPr>
              <a:buClrTx/>
              <a:buSzPct val="100000"/>
              <a:buNone/>
            </a:pPr>
            <a:r>
              <a:rPr lang="ru-RU" b="1" i="1" dirty="0">
                <a:latin typeface="Times New Roman" pitchFamily="18" charset="0"/>
                <a:cs typeface="Times New Roman" pitchFamily="18" charset="0"/>
              </a:rPr>
              <a:t>Региональная бюджетная система </a:t>
            </a:r>
            <a:r>
              <a:rPr lang="ru-RU" dirty="0">
                <a:latin typeface="Times New Roman" pitchFamily="18" charset="0"/>
                <a:cs typeface="Times New Roman" pitchFamily="18" charset="0"/>
              </a:rPr>
              <a:t>— это составная и обособленная в рамках закона часть общегосударственной бюджетной системы, включающая консолидированный бюджет региона, его региональную часть, бюджеты территориальных образований, входящих в регион, а также внебюджетные фонды региона. Вне зависимости от меры автономности субъекта бюджетная система региона составляет именно часть целого (пока существует целостность государства) и отражает степень централизации и децентрализации, баланс центробежных и центростремительных сил. В то же время она — гарант региональной самостоятельности и ответственности.</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2400" b="1" dirty="0">
                <a:latin typeface="Times New Roman" pitchFamily="18" charset="0"/>
                <a:cs typeface="Times New Roman" pitchFamily="18" charset="0"/>
              </a:rPr>
              <a:t>условия реализации задач повышения эффективности региональной экономической политики в бюджетно-налоговой сфере</a:t>
            </a:r>
          </a:p>
        </p:txBody>
      </p:sp>
      <p:sp>
        <p:nvSpPr>
          <p:cNvPr id="3" name="Содержимое 2"/>
          <p:cNvSpPr>
            <a:spLocks noGrp="1"/>
          </p:cNvSpPr>
          <p:nvPr>
            <p:ph idx="1"/>
          </p:nvPr>
        </p:nvSpPr>
        <p:spPr/>
        <p:txBody>
          <a:bodyPr>
            <a:normAutofit/>
          </a:bodyPr>
          <a:lstStyle/>
          <a:p>
            <a:pPr>
              <a:buClrTx/>
              <a:buSzPct val="100000"/>
              <a:buFont typeface="Arial" pitchFamily="34" charset="0"/>
              <a:buChar char="•"/>
            </a:pPr>
            <a:r>
              <a:rPr lang="ru-RU" sz="1800" dirty="0" err="1">
                <a:latin typeface="Times New Roman" pitchFamily="18" charset="0"/>
                <a:cs typeface="Times New Roman" pitchFamily="18" charset="0"/>
              </a:rPr>
              <a:t>бездефицитность</a:t>
            </a:r>
            <a:r>
              <a:rPr lang="ru-RU" sz="1800" dirty="0">
                <a:latin typeface="Times New Roman" pitchFamily="18" charset="0"/>
                <a:cs typeface="Times New Roman" pitchFamily="18" charset="0"/>
              </a:rPr>
              <a:t> бюджетов большинства субъектов; </a:t>
            </a:r>
          </a:p>
          <a:p>
            <a:pPr>
              <a:buClrTx/>
              <a:buSzPct val="100000"/>
              <a:buFont typeface="Arial" pitchFamily="34" charset="0"/>
              <a:buChar char="•"/>
            </a:pPr>
            <a:r>
              <a:rPr lang="ru-RU" sz="1800" dirty="0">
                <a:latin typeface="Times New Roman" pitchFamily="18" charset="0"/>
                <a:cs typeface="Times New Roman" pitchFamily="18" charset="0"/>
              </a:rPr>
              <a:t>законодательное разграничение полномочий между органами государственной власти субъектов, а также органами местного самоуправления по осуществлению социально-экономической политики, формированию доходных и расходных частей соответствующих бюджетов, сбору и использованию налогов и других обязательных платежей; </a:t>
            </a:r>
          </a:p>
          <a:p>
            <a:pPr>
              <a:buClrTx/>
              <a:buSzPct val="100000"/>
              <a:buFont typeface="Arial" pitchFamily="34" charset="0"/>
              <a:buChar char="•"/>
            </a:pPr>
            <a:r>
              <a:rPr lang="ru-RU" sz="1800" dirty="0">
                <a:latin typeface="Times New Roman" pitchFamily="18" charset="0"/>
                <a:cs typeface="Times New Roman" pitchFamily="18" charset="0"/>
              </a:rPr>
              <a:t>возможность при формировании бюджетов определять и учитывать финансовый и налоговый потенциалы каждого субъекта; </a:t>
            </a:r>
          </a:p>
          <a:p>
            <a:pPr>
              <a:buClrTx/>
              <a:buSzPct val="100000"/>
              <a:buFont typeface="Arial" pitchFamily="34" charset="0"/>
              <a:buChar char="•"/>
            </a:pPr>
            <a:r>
              <a:rPr lang="ru-RU" sz="1800" dirty="0">
                <a:latin typeface="Times New Roman" pitchFamily="18" charset="0"/>
                <a:cs typeface="Times New Roman" pitchFamily="18" charset="0"/>
              </a:rPr>
              <a:t>сбалансированность бюджетов всех уровней; </a:t>
            </a:r>
          </a:p>
          <a:p>
            <a:pPr>
              <a:buClrTx/>
              <a:buSzPct val="100000"/>
              <a:buFont typeface="Arial" pitchFamily="34" charset="0"/>
              <a:buChar char="•"/>
            </a:pPr>
            <a:r>
              <a:rPr lang="ru-RU" sz="1800" dirty="0">
                <a:latin typeface="Times New Roman" pitchFamily="18" charset="0"/>
                <a:cs typeface="Times New Roman" pitchFamily="18" charset="0"/>
              </a:rPr>
              <a:t>право — в пределах собственных финансовых ресурсов — самостоятельного принятия каждым органом власти на соответствующем уровне решений о направлениях и масштабах использования бюджетных средств; </a:t>
            </a:r>
          </a:p>
          <a:p>
            <a:pPr>
              <a:buClrTx/>
              <a:buSzPct val="100000"/>
              <a:buFont typeface="Arial" pitchFamily="34" charset="0"/>
              <a:buChar char="•"/>
            </a:pPr>
            <a:r>
              <a:rPr lang="ru-RU" sz="1800" dirty="0">
                <a:latin typeface="Times New Roman" pitchFamily="18" charset="0"/>
                <a:cs typeface="Times New Roman" pitchFamily="18" charset="0"/>
              </a:rPr>
              <a:t>контроль за целевым расходованием средств, выделяемых из государственного бюджета на социально-экономическое развитие регионов</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04800" y="1643050"/>
            <a:ext cx="8686800" cy="4437075"/>
          </a:xfrm>
        </p:spPr>
        <p:txBody>
          <a:bodyPr>
            <a:noAutofit/>
          </a:bodyPr>
          <a:lstStyle/>
          <a:p>
            <a:pPr>
              <a:buClrTx/>
              <a:buSzPct val="100000"/>
              <a:buNone/>
            </a:pPr>
            <a:r>
              <a:rPr lang="ru-RU" dirty="0">
                <a:latin typeface="Times New Roman" pitchFamily="18" charset="0"/>
                <a:cs typeface="Times New Roman" pitchFamily="18" charset="0"/>
              </a:rPr>
              <a:t>Финансовая политика региона должна строиться с учетом всех финансовых потоков, образующих его финансовый Потенциал, и целесообразности всех расходов. Формирование финансового потенциала неразрывно связано с налоговой политикой, с ее действенностью и способностью влиять на развитие предпринимательской сферы.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428604"/>
            <a:ext cx="8686800" cy="838200"/>
          </a:xfrm>
        </p:spPr>
        <p:txBody>
          <a:bodyPr>
            <a:normAutofit/>
          </a:bodyPr>
          <a:lstStyle/>
          <a:p>
            <a:r>
              <a:rPr lang="ru-RU" sz="2400" dirty="0">
                <a:latin typeface="Times New Roman" pitchFamily="18" charset="0"/>
                <a:cs typeface="Times New Roman" pitchFamily="18" charset="0"/>
              </a:rPr>
              <a:t>Основные элементы построения рациональной системы финансовых связей региона </a:t>
            </a:r>
          </a:p>
        </p:txBody>
      </p:sp>
      <p:sp>
        <p:nvSpPr>
          <p:cNvPr id="3" name="Содержимое 2"/>
          <p:cNvSpPr>
            <a:spLocks noGrp="1"/>
          </p:cNvSpPr>
          <p:nvPr>
            <p:ph idx="1"/>
          </p:nvPr>
        </p:nvSpPr>
        <p:spPr/>
        <p:txBody>
          <a:bodyPr>
            <a:normAutofit fontScale="70000" lnSpcReduction="20000"/>
          </a:bodyPr>
          <a:lstStyle/>
          <a:p>
            <a:pPr>
              <a:buClrTx/>
              <a:buSzPct val="100000"/>
              <a:buFont typeface="Wingdings" pitchFamily="2" charset="2"/>
              <a:buChar char="§"/>
            </a:pPr>
            <a:r>
              <a:rPr lang="ru-RU" dirty="0">
                <a:latin typeface="Times New Roman" pitchFamily="18" charset="0"/>
                <a:cs typeface="Times New Roman" pitchFamily="18" charset="0"/>
              </a:rPr>
              <a:t>Установление материально-финансовой сбалансированности, которая достигается путем разработки двух взаимосвязанных документов: финансового баланса региона и регионального бюджета</a:t>
            </a:r>
          </a:p>
          <a:p>
            <a:pPr>
              <a:buClrTx/>
              <a:buSzPct val="100000"/>
              <a:buFont typeface="Wingdings" pitchFamily="2" charset="2"/>
              <a:buChar char="§"/>
            </a:pPr>
            <a:r>
              <a:rPr lang="ru-RU" dirty="0">
                <a:latin typeface="Times New Roman" pitchFamily="18" charset="0"/>
                <a:cs typeface="Times New Roman" pitchFamily="18" charset="0"/>
              </a:rPr>
              <a:t>Мобилизация свободных финансовых ресурсов, которая позволяет решить проблему обеспечения развития и расширения производства за счет внутренних возможностей. </a:t>
            </a:r>
          </a:p>
          <a:p>
            <a:pPr>
              <a:buClrTx/>
              <a:buSzPct val="100000"/>
              <a:buFont typeface="Wingdings" pitchFamily="2" charset="2"/>
              <a:buChar char="§"/>
            </a:pPr>
            <a:r>
              <a:rPr lang="ru-RU" dirty="0">
                <a:latin typeface="Times New Roman" pitchFamily="18" charset="0"/>
                <a:cs typeface="Times New Roman" pitchFamily="18" charset="0"/>
              </a:rPr>
              <a:t>Контроль за соблюдением пропорции между денежными доходами населения и возможностями потребительского рынка</a:t>
            </a:r>
          </a:p>
          <a:p>
            <a:pPr>
              <a:buClrTx/>
              <a:buSzPct val="100000"/>
              <a:buFont typeface="Wingdings" pitchFamily="2" charset="2"/>
              <a:buChar char="§"/>
            </a:pPr>
            <a:r>
              <a:rPr lang="ru-RU" dirty="0">
                <a:latin typeface="Times New Roman" pitchFamily="18" charset="0"/>
                <a:cs typeface="Times New Roman" pitchFamily="18" charset="0"/>
              </a:rPr>
              <a:t>Создание условий для нормального денежного оборота</a:t>
            </a:r>
          </a:p>
          <a:p>
            <a:pPr>
              <a:buClrTx/>
              <a:buSzPct val="100000"/>
              <a:buFont typeface="Wingdings" pitchFamily="2" charset="2"/>
              <a:buChar char="§"/>
            </a:pPr>
            <a:r>
              <a:rPr lang="ru-RU" dirty="0">
                <a:latin typeface="Times New Roman" pitchFamily="18" charset="0"/>
                <a:cs typeface="Times New Roman" pitchFamily="18" charset="0"/>
              </a:rPr>
              <a:t>Обеспечение материально-финансовой сбалансированности инвестиционных процессов в регионе</a:t>
            </a:r>
          </a:p>
          <a:p>
            <a:pPr>
              <a:buClrTx/>
              <a:buSzPct val="100000"/>
              <a:buFont typeface="Wingdings" pitchFamily="2" charset="2"/>
              <a:buChar char="§"/>
            </a:pPr>
            <a:endParaRPr lang="ru-RU" dirty="0">
              <a:latin typeface="Times New Roman" pitchFamily="18" charset="0"/>
              <a:cs typeface="Times New Roman" pitchFamily="18"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Autofit/>
          </a:bodyPr>
          <a:lstStyle/>
          <a:p>
            <a:pPr>
              <a:buNone/>
            </a:pPr>
            <a:r>
              <a:rPr lang="ru-RU" sz="2800" b="1" i="1" dirty="0">
                <a:latin typeface="Times New Roman" pitchFamily="18" charset="0"/>
                <a:cs typeface="Times New Roman" pitchFamily="18" charset="0"/>
              </a:rPr>
              <a:t>Региональный бюджет </a:t>
            </a:r>
            <a:r>
              <a:rPr lang="ru-RU" sz="2800" dirty="0">
                <a:latin typeface="Times New Roman" pitchFamily="18" charset="0"/>
                <a:cs typeface="Times New Roman" pitchFamily="18" charset="0"/>
              </a:rPr>
              <a:t>— инструмент прямого активного вмешательства государственных органов региона в процесс социально-экономического развития региона: его производственной и социальной сфер. На всех уровнях территориальной системы главным источником финансирования социальных и природоохранных мероприятий, создания социально справедливых условий для проживания на данной территории является региональный бюджет, основным источником пополнения которого служат налоги. </a:t>
            </a:r>
          </a:p>
          <a:p>
            <a:pPr>
              <a:buNone/>
            </a:pPr>
            <a:endParaRPr lang="ru-RU" sz="2800" dirty="0">
              <a:latin typeface="Times New Roman" pitchFamily="18" charset="0"/>
              <a:cs typeface="Times New Roman" pitchFamily="18" charset="0"/>
            </a:endParaRPr>
          </a:p>
          <a:p>
            <a:pPr>
              <a:buNone/>
            </a:pPr>
            <a:endParaRPr lang="ru-RU" sz="2800" dirty="0">
              <a:latin typeface="Times New Roman" pitchFamily="18" charset="0"/>
              <a:cs typeface="Times New Roman" pitchFamily="18"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000" b="1" dirty="0">
                <a:latin typeface="Times New Roman" pitchFamily="18" charset="0"/>
                <a:cs typeface="Times New Roman" pitchFamily="18" charset="0"/>
              </a:rPr>
              <a:t>роль регионального бюджета в финансовом обеспечении региональных программ социально-экономического развития</a:t>
            </a:r>
          </a:p>
        </p:txBody>
      </p:sp>
      <p:sp>
        <p:nvSpPr>
          <p:cNvPr id="3" name="Содержимое 2"/>
          <p:cNvSpPr>
            <a:spLocks noGrp="1"/>
          </p:cNvSpPr>
          <p:nvPr>
            <p:ph idx="1"/>
          </p:nvPr>
        </p:nvSpPr>
        <p:spPr/>
        <p:txBody>
          <a:bodyPr/>
          <a:lstStyle/>
          <a:p>
            <a:r>
              <a:rPr lang="ru-RU" dirty="0">
                <a:latin typeface="Times New Roman" pitchFamily="18" charset="0"/>
                <a:cs typeface="Times New Roman" pitchFamily="18" charset="0"/>
              </a:rPr>
              <a:t>Во-первых, этот бюджет становится основным источником финансирования развития социальной сферы и инфраструктурного обустройства территории. </a:t>
            </a:r>
          </a:p>
          <a:p>
            <a:r>
              <a:rPr lang="ru-RU" dirty="0">
                <a:latin typeface="Times New Roman" pitchFamily="18" charset="0"/>
                <a:cs typeface="Times New Roman" pitchFamily="18" charset="0"/>
              </a:rPr>
              <a:t>Во-вторых, доходная часть регионального бюджета реально ставится в зависимость от эффективности хозяйственной деятельности на территории</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357158" y="214291"/>
            <a:ext cx="8458200" cy="571504"/>
          </a:xfrm>
        </p:spPr>
        <p:txBody>
          <a:bodyPr>
            <a:normAutofit fontScale="90000"/>
          </a:bodyPr>
          <a:lstStyle/>
          <a:p>
            <a:pPr lvl="0"/>
            <a:r>
              <a:rPr lang="ru-RU" b="1" i="1" dirty="0">
                <a:solidFill>
                  <a:schemeClr val="accent6">
                    <a:lumMod val="50000"/>
                  </a:schemeClr>
                </a:solidFill>
                <a:latin typeface="Times New Roman" pitchFamily="18" charset="0"/>
                <a:cs typeface="Times New Roman" pitchFamily="18" charset="0"/>
              </a:rPr>
              <a:t>План лекции</a:t>
            </a:r>
            <a:br>
              <a:rPr lang="ru-RU" b="1" i="1" dirty="0">
                <a:solidFill>
                  <a:schemeClr val="accent6">
                    <a:lumMod val="50000"/>
                  </a:schemeClr>
                </a:solidFill>
                <a:latin typeface="Times New Roman" pitchFamily="18" charset="0"/>
                <a:cs typeface="Times New Roman" pitchFamily="18" charset="0"/>
              </a:rPr>
            </a:br>
            <a:endParaRPr lang="ru-RU" dirty="0"/>
          </a:p>
        </p:txBody>
      </p:sp>
      <p:sp>
        <p:nvSpPr>
          <p:cNvPr id="6" name="Подзаголовок 5"/>
          <p:cNvSpPr>
            <a:spLocks noGrp="1"/>
          </p:cNvSpPr>
          <p:nvPr>
            <p:ph type="subTitle" idx="1"/>
          </p:nvPr>
        </p:nvSpPr>
        <p:spPr>
          <a:xfrm>
            <a:off x="357158" y="1571612"/>
            <a:ext cx="8458200" cy="3214710"/>
          </a:xfrm>
        </p:spPr>
        <p:txBody>
          <a:bodyPr>
            <a:noAutofit/>
          </a:bodyPr>
          <a:lstStyle/>
          <a:p>
            <a:pPr marL="514350" indent="-514350">
              <a:buClrTx/>
              <a:buSzPct val="100000"/>
              <a:buFont typeface="+mj-lt"/>
              <a:buAutoNum type="arabicPeriod"/>
            </a:pPr>
            <a:r>
              <a:rPr lang="ru-RU" sz="2800" dirty="0">
                <a:latin typeface="Times New Roman" pitchFamily="18" charset="0"/>
                <a:cs typeface="Times New Roman" pitchFamily="18" charset="0"/>
              </a:rPr>
              <a:t>Бюджет региона: содержание, формирование, финансовое управление</a:t>
            </a:r>
          </a:p>
          <a:p>
            <a:pPr marL="514350" indent="-514350">
              <a:buClrTx/>
              <a:buSzPct val="100000"/>
              <a:buFont typeface="+mj-lt"/>
              <a:buAutoNum type="arabicPeriod"/>
            </a:pPr>
            <a:r>
              <a:rPr lang="ru-RU" sz="2800" dirty="0">
                <a:latin typeface="Times New Roman" pitchFamily="18" charset="0"/>
                <a:cs typeface="Times New Roman" pitchFamily="18" charset="0"/>
              </a:rPr>
              <a:t>Основы построения региональных бюджетных систем</a:t>
            </a:r>
          </a:p>
          <a:p>
            <a:pPr marL="514350" indent="-514350">
              <a:buClrTx/>
              <a:buSzPct val="100000"/>
              <a:buFont typeface="+mj-lt"/>
              <a:buAutoNum type="arabicPeriod"/>
            </a:pPr>
            <a:r>
              <a:rPr lang="ru-RU" sz="2800" dirty="0">
                <a:latin typeface="Times New Roman" pitchFamily="18" charset="0"/>
                <a:cs typeface="Times New Roman" pitchFamily="18" charset="0"/>
              </a:rPr>
              <a:t>Совершенствование финансово-бюджетных отношений в регионе</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pPr>
              <a:buNone/>
            </a:pPr>
            <a:r>
              <a:rPr lang="ru-RU" dirty="0">
                <a:latin typeface="Times New Roman" pitchFamily="18" charset="0"/>
                <a:cs typeface="Times New Roman" pitchFamily="18" charset="0"/>
              </a:rPr>
              <a:t>На выбор рациональной экономической политики региона существенное влияние оказывают объективно складывающиеся отношения между уровнем ставок налогообложения и фактическим поступлением налогов в бюджетную систему региона. Эта связь исследована американским экономистом Артуром </a:t>
            </a:r>
            <a:r>
              <a:rPr lang="ru-RU" dirty="0" err="1">
                <a:latin typeface="Times New Roman" pitchFamily="18" charset="0"/>
                <a:cs typeface="Times New Roman" pitchFamily="18" charset="0"/>
              </a:rPr>
              <a:t>Лаффером</a:t>
            </a:r>
            <a:r>
              <a:rPr lang="ru-RU" dirty="0">
                <a:latin typeface="Times New Roman" pitchFamily="18" charset="0"/>
                <a:cs typeface="Times New Roman" pitchFamily="18" charset="0"/>
              </a:rPr>
              <a:t>.</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fontScale="70000" lnSpcReduction="20000"/>
          </a:bodyPr>
          <a:lstStyle/>
          <a:p>
            <a:r>
              <a:rPr lang="ru-RU" b="1" i="1" dirty="0">
                <a:latin typeface="Times New Roman" pitchFamily="18" charset="0"/>
                <a:cs typeface="Times New Roman" pitchFamily="18" charset="0"/>
              </a:rPr>
              <a:t>Кривая </a:t>
            </a:r>
            <a:r>
              <a:rPr lang="ru-RU" b="1" i="1" dirty="0" err="1">
                <a:latin typeface="Times New Roman" pitchFamily="18" charset="0"/>
                <a:cs typeface="Times New Roman" pitchFamily="18" charset="0"/>
              </a:rPr>
              <a:t>Лаффера</a:t>
            </a:r>
            <a:r>
              <a:rPr lang="ru-RU" b="1" i="1" dirty="0">
                <a:latin typeface="Times New Roman" pitchFamily="18" charset="0"/>
                <a:cs typeface="Times New Roman" pitchFamily="18" charset="0"/>
              </a:rPr>
              <a:t> </a:t>
            </a:r>
            <a:r>
              <a:rPr lang="ru-RU" dirty="0">
                <a:latin typeface="Times New Roman" pitchFamily="18" charset="0"/>
                <a:cs typeface="Times New Roman" pitchFamily="18" charset="0"/>
              </a:rPr>
              <a:t>— зависимость между налоговыми ставками и объемом налоговых поступлений, а также выявляющая налоговую ставку, при которой налоговые поступления достигают максимальных значений. </a:t>
            </a:r>
            <a:r>
              <a:rPr lang="ru-RU" dirty="0" err="1">
                <a:latin typeface="Times New Roman" pitchFamily="18" charset="0"/>
                <a:cs typeface="Times New Roman" pitchFamily="18" charset="0"/>
              </a:rPr>
              <a:t>А.Лаффер</a:t>
            </a:r>
            <a:r>
              <a:rPr lang="ru-RU" dirty="0">
                <a:latin typeface="Times New Roman" pitchFamily="18" charset="0"/>
                <a:cs typeface="Times New Roman" pitchFamily="18" charset="0"/>
              </a:rPr>
              <a:t> построил количественную зависимость между изменением налоговых ставок и доходами бюджета в виде параболической кривой: по мере роста ставки налога от нуля до 100% налоговые поступления также увеличиваются до некоторого максимального уровня, затем их рост несколько замедляется, и далее следует либо плавное снижение налоговых поступлений, либо их резкое падение. Снижение налоговых поступлений объясняется, по мнению А. </a:t>
            </a:r>
            <a:r>
              <a:rPr lang="ru-RU" dirty="0" err="1">
                <a:latin typeface="Times New Roman" pitchFamily="18" charset="0"/>
                <a:cs typeface="Times New Roman" pitchFamily="18" charset="0"/>
              </a:rPr>
              <a:t>Лаффера</a:t>
            </a:r>
            <a:r>
              <a:rPr lang="ru-RU" dirty="0">
                <a:latin typeface="Times New Roman" pitchFamily="18" charset="0"/>
                <a:cs typeface="Times New Roman" pitchFamily="18" charset="0"/>
              </a:rPr>
              <a:t>, тем, что более высокие налоговые ставки сдерживают экономическую активность, в результате чего сокращается налоговая база.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800" b="1" dirty="0">
                <a:latin typeface="Times New Roman" pitchFamily="18" charset="0"/>
                <a:cs typeface="Times New Roman" pitchFamily="18" charset="0"/>
              </a:rPr>
              <a:t>Функции политики налогообложения</a:t>
            </a:r>
          </a:p>
        </p:txBody>
      </p:sp>
      <p:sp>
        <p:nvSpPr>
          <p:cNvPr id="3" name="Содержимое 2"/>
          <p:cNvSpPr>
            <a:spLocks noGrp="1"/>
          </p:cNvSpPr>
          <p:nvPr>
            <p:ph idx="1"/>
          </p:nvPr>
        </p:nvSpPr>
        <p:spPr/>
        <p:txBody>
          <a:bodyPr>
            <a:normAutofit fontScale="92500" lnSpcReduction="10000"/>
          </a:bodyPr>
          <a:lstStyle/>
          <a:p>
            <a:r>
              <a:rPr lang="ru-RU" dirty="0">
                <a:latin typeface="Times New Roman" pitchFamily="18" charset="0"/>
                <a:cs typeface="Times New Roman" pitchFamily="18" charset="0"/>
              </a:rPr>
              <a:t>социальная, определяющую общую целевую направленность налоговой системы; </a:t>
            </a:r>
          </a:p>
          <a:p>
            <a:r>
              <a:rPr lang="ru-RU" dirty="0">
                <a:latin typeface="Times New Roman" pitchFamily="18" charset="0"/>
                <a:cs typeface="Times New Roman" pitchFamily="18" charset="0"/>
              </a:rPr>
              <a:t>фискальная, обеспечивающую полное и своевременное поступление налогов в бюджеты всех уровней; </a:t>
            </a:r>
          </a:p>
          <a:p>
            <a:r>
              <a:rPr lang="ru-RU" dirty="0">
                <a:latin typeface="Times New Roman" pitchFamily="18" charset="0"/>
                <a:cs typeface="Times New Roman" pitchFamily="18" charset="0"/>
              </a:rPr>
              <a:t>регулирующая; </a:t>
            </a:r>
          </a:p>
          <a:p>
            <a:r>
              <a:rPr lang="ru-RU" dirty="0" err="1">
                <a:latin typeface="Times New Roman" pitchFamily="18" charset="0"/>
                <a:cs typeface="Times New Roman" pitchFamily="18" charset="0"/>
              </a:rPr>
              <a:t>перераспределительная</a:t>
            </a:r>
            <a:r>
              <a:rPr lang="ru-RU" dirty="0">
                <a:latin typeface="Times New Roman" pitchFamily="18" charset="0"/>
                <a:cs typeface="Times New Roman" pitchFamily="18" charset="0"/>
              </a:rPr>
              <a:t>; </a:t>
            </a:r>
          </a:p>
          <a:p>
            <a:r>
              <a:rPr lang="ru-RU" dirty="0">
                <a:latin typeface="Times New Roman" pitchFamily="18" charset="0"/>
                <a:cs typeface="Times New Roman" pitchFamily="18" charset="0"/>
              </a:rPr>
              <a:t>контрольная; </a:t>
            </a:r>
          </a:p>
          <a:p>
            <a:r>
              <a:rPr lang="ru-RU" dirty="0">
                <a:latin typeface="Times New Roman" pitchFamily="18" charset="0"/>
                <a:cs typeface="Times New Roman" pitchFamily="18" charset="0"/>
              </a:rPr>
              <a:t>стимулирующая.</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fontScale="92500" lnSpcReduction="20000"/>
          </a:bodyPr>
          <a:lstStyle/>
          <a:p>
            <a:pPr>
              <a:buNone/>
            </a:pPr>
            <a:r>
              <a:rPr lang="ru-RU" dirty="0">
                <a:latin typeface="Times New Roman" pitchFamily="18" charset="0"/>
                <a:cs typeface="Times New Roman" pitchFamily="18" charset="0"/>
              </a:rPr>
              <a:t>Для укрепления финансовой базы местных бюджетов часть прибыли предприятий государственного значения поступает в их фонды. Аналогично из государственного бюджета финансируются предприятия и учреждения государственного подчинения, из местных бюджетов — предприятия, находящиеся в ведении местных органов власти. Значительная часть налогов и доходов зачисляется в бюджеты по принципу территориальной принадлежности плательщиков.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000" b="1" dirty="0">
                <a:latin typeface="Times New Roman" pitchFamily="18" charset="0"/>
                <a:cs typeface="Times New Roman" pitchFamily="18" charset="0"/>
              </a:rPr>
              <a:t>Путем распределения доходов и расходов между отдельными бюджетами решаются следующие задачи</a:t>
            </a:r>
          </a:p>
        </p:txBody>
      </p:sp>
      <p:sp>
        <p:nvSpPr>
          <p:cNvPr id="3" name="Содержимое 2"/>
          <p:cNvSpPr>
            <a:spLocks noGrp="1"/>
          </p:cNvSpPr>
          <p:nvPr>
            <p:ph idx="1"/>
          </p:nvPr>
        </p:nvSpPr>
        <p:spPr/>
        <p:txBody>
          <a:bodyPr>
            <a:normAutofit fontScale="70000" lnSpcReduction="20000"/>
          </a:bodyPr>
          <a:lstStyle/>
          <a:p>
            <a:pPr>
              <a:buClrTx/>
              <a:buSzPct val="100000"/>
              <a:buFont typeface="Arial" pitchFamily="34" charset="0"/>
              <a:buChar char="•"/>
            </a:pPr>
            <a:r>
              <a:rPr lang="ru-RU" dirty="0">
                <a:latin typeface="Times New Roman" pitchFamily="18" charset="0"/>
                <a:cs typeface="Times New Roman" pitchFamily="18" charset="0"/>
              </a:rPr>
              <a:t>достижение сбалансированности доходов и расходов каждого бюджета; </a:t>
            </a:r>
          </a:p>
          <a:p>
            <a:pPr>
              <a:buClrTx/>
              <a:buSzPct val="100000"/>
              <a:buFont typeface="Arial" pitchFamily="34" charset="0"/>
              <a:buChar char="•"/>
            </a:pPr>
            <a:r>
              <a:rPr lang="ru-RU" dirty="0">
                <a:latin typeface="Times New Roman" pitchFamily="18" charset="0"/>
                <a:cs typeface="Times New Roman" pitchFamily="18" charset="0"/>
              </a:rPr>
              <a:t>создание условий заинтересованности местных органов власти в выполнении планов поступлений общегосударственных доходов и налогов; </a:t>
            </a:r>
          </a:p>
          <a:p>
            <a:pPr>
              <a:buClrTx/>
              <a:buSzPct val="100000"/>
              <a:buFont typeface="Arial" pitchFamily="34" charset="0"/>
              <a:buChar char="•"/>
            </a:pPr>
            <a:r>
              <a:rPr lang="ru-RU" dirty="0">
                <a:latin typeface="Times New Roman" pitchFamily="18" charset="0"/>
                <a:cs typeface="Times New Roman" pitchFamily="18" charset="0"/>
              </a:rPr>
              <a:t>равномерность поступления доходов в бюджет в течение года во избежание временных кассовых разрывов бюджета для своевременного финансирования всех предусмотренных мероприятий;</a:t>
            </a:r>
          </a:p>
          <a:p>
            <a:pPr>
              <a:buClrTx/>
              <a:buSzPct val="100000"/>
              <a:buFont typeface="Arial" pitchFamily="34" charset="0"/>
              <a:buChar char="•"/>
            </a:pPr>
            <a:r>
              <a:rPr lang="ru-RU" dirty="0">
                <a:latin typeface="Times New Roman" pitchFamily="18" charset="0"/>
                <a:cs typeface="Times New Roman" pitchFamily="18" charset="0"/>
              </a:rPr>
              <a:t>приоритет государственного бюджета в финансировании общегосударственных программ и мероприятий по руководству экономикой, координации деятельности всех сфер общественного воспроизводства, в перераспределении финансовых ресурсов между территориями для выравнивания уровней их развития.</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00042"/>
            <a:ext cx="8686800" cy="838200"/>
          </a:xfrm>
        </p:spPr>
        <p:txBody>
          <a:bodyPr>
            <a:normAutofit/>
          </a:bodyPr>
          <a:lstStyle/>
          <a:p>
            <a:r>
              <a:rPr lang="ru-RU" sz="2000" dirty="0">
                <a:latin typeface="Times New Roman" pitchFamily="18" charset="0"/>
                <a:cs typeface="Times New Roman" pitchFamily="18" charset="0"/>
              </a:rPr>
              <a:t>основные подходы к требованиям регионов о предоставлении особого экономического режима</a:t>
            </a:r>
          </a:p>
        </p:txBody>
      </p:sp>
      <p:sp>
        <p:nvSpPr>
          <p:cNvPr id="3" name="Содержимое 2"/>
          <p:cNvSpPr>
            <a:spLocks noGrp="1"/>
          </p:cNvSpPr>
          <p:nvPr>
            <p:ph idx="1"/>
          </p:nvPr>
        </p:nvSpPr>
        <p:spPr/>
        <p:txBody>
          <a:bodyPr>
            <a:normAutofit fontScale="77500" lnSpcReduction="20000"/>
          </a:bodyPr>
          <a:lstStyle/>
          <a:p>
            <a:r>
              <a:rPr lang="ru-RU" dirty="0">
                <a:latin typeface="Times New Roman" pitchFamily="18" charset="0"/>
                <a:cs typeface="Times New Roman" pitchFamily="18" charset="0"/>
              </a:rPr>
              <a:t>«индивидуально-договорный подход», когда центр договаривается с каждым регионом в отдельности о распределении налоговых поступлений </a:t>
            </a:r>
          </a:p>
          <a:p>
            <a:r>
              <a:rPr lang="ru-RU" dirty="0">
                <a:latin typeface="Times New Roman" pitchFamily="18" charset="0"/>
                <a:cs typeface="Times New Roman" pitchFamily="18" charset="0"/>
              </a:rPr>
              <a:t>связан с созданием «специальных бюджетных режимов», в рамках которых отдельным регионам предоставляются особые права в вопросах налогов и расходов </a:t>
            </a:r>
          </a:p>
          <a:p>
            <a:r>
              <a:rPr lang="ru-RU" dirty="0">
                <a:latin typeface="Times New Roman" pitchFamily="18" charset="0"/>
                <a:cs typeface="Times New Roman" pitchFamily="18" charset="0"/>
              </a:rPr>
              <a:t>основан на «нормативно-расчетной формуле субсидий», которая обычно составляется с целью хотя бы частичного выравнивания бюджетных условий регионов, причем немногие из стран, применяющих данный подход, учитывают при разработке соответствующей формулы требования отдельных регионов </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000" dirty="0">
                <a:latin typeface="Times New Roman" pitchFamily="18" charset="0"/>
                <a:cs typeface="Times New Roman" pitchFamily="18" charset="0"/>
              </a:rPr>
              <a:t>Для решения проблемы финансовой поддержки бюджетов депрессивных регионов регионы страны необходимо разделить на группы</a:t>
            </a:r>
          </a:p>
        </p:txBody>
      </p:sp>
      <p:sp>
        <p:nvSpPr>
          <p:cNvPr id="3" name="Содержимое 2"/>
          <p:cNvSpPr>
            <a:spLocks noGrp="1"/>
          </p:cNvSpPr>
          <p:nvPr>
            <p:ph idx="1"/>
          </p:nvPr>
        </p:nvSpPr>
        <p:spPr/>
        <p:txBody>
          <a:bodyPr>
            <a:normAutofit fontScale="85000" lnSpcReduction="20000"/>
          </a:bodyPr>
          <a:lstStyle/>
          <a:p>
            <a:pPr>
              <a:buNone/>
            </a:pPr>
            <a:r>
              <a:rPr lang="ru-RU" dirty="0">
                <a:latin typeface="Times New Roman" pitchFamily="18" charset="0"/>
                <a:cs typeface="Times New Roman" pitchFamily="18" charset="0"/>
              </a:rPr>
              <a:t>1) регионы, в которых высокая зависимость от государственной помощи определяется плохим финансовым управлением, — здесь нужны реформы, внедрение образцовой практики (возможно, их придется инициировать введением государственного управления); </a:t>
            </a:r>
          </a:p>
          <a:p>
            <a:pPr>
              <a:buNone/>
            </a:pPr>
            <a:r>
              <a:rPr lang="ru-RU" dirty="0">
                <a:latin typeface="Times New Roman" pitchFamily="18" charset="0"/>
                <a:cs typeface="Times New Roman" pitchFamily="18" charset="0"/>
              </a:rPr>
              <a:t>2) регионы, в которых депрессивная ситуация возникла по объективным обстоятельствам, — здесь центру придется напрямую взять на себя ответственность за выполнение государственных обязательств с возможным введением особого статуса «территорий ограниченной финансовой самостоятельности».</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fontScale="85000" lnSpcReduction="20000"/>
          </a:bodyPr>
          <a:lstStyle/>
          <a:p>
            <a:pPr>
              <a:buNone/>
            </a:pPr>
            <a:r>
              <a:rPr lang="ru-RU" dirty="0">
                <a:latin typeface="Times New Roman" pitchFamily="18" charset="0"/>
                <a:cs typeface="Times New Roman" pitchFamily="18" charset="0"/>
              </a:rPr>
              <a:t>Бюджетная самообеспеченность региона предполагает опору региона в основном на собственные возможности и источники поступлений в региональный бюджет, которые соизмеряются с расходами, достаточными для обеспечения уровня благосостояния населения, осуществления соответствующих социально-экономических программ. Традиционные источники пополнения финансовых ресурсов региона в виде государственных дотаций, налоговых поступлений от государственных предприятий промышленности и сельского хозяйства в настоящее время резко сократились. </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400" dirty="0">
                <a:latin typeface="Times New Roman" pitchFamily="18" charset="0"/>
                <a:cs typeface="Times New Roman" pitchFamily="18" charset="0"/>
              </a:rPr>
              <a:t>показатели финансовой обеспеченности и бюджетной самодостаточности развития субъектов</a:t>
            </a:r>
          </a:p>
        </p:txBody>
      </p:sp>
      <p:sp>
        <p:nvSpPr>
          <p:cNvPr id="3" name="Содержимое 2"/>
          <p:cNvSpPr>
            <a:spLocks noGrp="1"/>
          </p:cNvSpPr>
          <p:nvPr>
            <p:ph idx="1"/>
          </p:nvPr>
        </p:nvSpPr>
        <p:spPr/>
        <p:txBody>
          <a:bodyPr>
            <a:normAutofit fontScale="92500" lnSpcReduction="10000"/>
          </a:bodyPr>
          <a:lstStyle/>
          <a:p>
            <a:pPr>
              <a:buClrTx/>
              <a:buSzPct val="100000"/>
              <a:buFont typeface="Arial" pitchFamily="34" charset="0"/>
              <a:buChar char="•"/>
            </a:pPr>
            <a:r>
              <a:rPr lang="ru-RU" dirty="0">
                <a:latin typeface="Times New Roman" pitchFamily="18" charset="0"/>
                <a:cs typeface="Times New Roman" pitchFamily="18" charset="0"/>
              </a:rPr>
              <a:t>объем финансовых ресурсов на душу населения; </a:t>
            </a:r>
          </a:p>
          <a:p>
            <a:pPr>
              <a:buClrTx/>
              <a:buSzPct val="100000"/>
              <a:buFont typeface="Arial" pitchFamily="34" charset="0"/>
              <a:buChar char="•"/>
            </a:pPr>
            <a:r>
              <a:rPr lang="ru-RU" dirty="0">
                <a:latin typeface="Times New Roman" pitchFamily="18" charset="0"/>
                <a:cs typeface="Times New Roman" pitchFamily="18" charset="0"/>
              </a:rPr>
              <a:t>средний душевой доход; </a:t>
            </a:r>
          </a:p>
          <a:p>
            <a:pPr>
              <a:buClrTx/>
              <a:buSzPct val="100000"/>
              <a:buFont typeface="Arial" pitchFamily="34" charset="0"/>
              <a:buChar char="•"/>
            </a:pPr>
            <a:r>
              <a:rPr lang="ru-RU" dirty="0">
                <a:latin typeface="Times New Roman" pitchFamily="18" charset="0"/>
                <a:cs typeface="Times New Roman" pitchFamily="18" charset="0"/>
              </a:rPr>
              <a:t>средний бюджетный доход на душу населения; </a:t>
            </a:r>
          </a:p>
          <a:p>
            <a:pPr>
              <a:buClrTx/>
              <a:buSzPct val="100000"/>
              <a:buFont typeface="Arial" pitchFamily="34" charset="0"/>
              <a:buChar char="•"/>
            </a:pPr>
            <a:r>
              <a:rPr lang="ru-RU" dirty="0">
                <a:latin typeface="Times New Roman" pitchFamily="18" charset="0"/>
                <a:cs typeface="Times New Roman" pitchFamily="18" charset="0"/>
              </a:rPr>
              <a:t>средний бюджетный расход на душу населения; </a:t>
            </a:r>
          </a:p>
          <a:p>
            <a:pPr>
              <a:buClrTx/>
              <a:buSzPct val="100000"/>
              <a:buFont typeface="Arial" pitchFamily="34" charset="0"/>
              <a:buChar char="•"/>
            </a:pPr>
            <a:r>
              <a:rPr lang="ru-RU" dirty="0">
                <a:latin typeface="Times New Roman" pitchFamily="18" charset="0"/>
                <a:cs typeface="Times New Roman" pitchFamily="18" charset="0"/>
              </a:rPr>
              <a:t>средняя заработная плата; </a:t>
            </a:r>
          </a:p>
          <a:p>
            <a:pPr>
              <a:buClrTx/>
              <a:buSzPct val="100000"/>
              <a:buFont typeface="Arial" pitchFamily="34" charset="0"/>
              <a:buChar char="•"/>
            </a:pPr>
            <a:r>
              <a:rPr lang="ru-RU" dirty="0">
                <a:latin typeface="Times New Roman" pitchFamily="18" charset="0"/>
                <a:cs typeface="Times New Roman" pitchFamily="18" charset="0"/>
              </a:rPr>
              <a:t>стоимость потребительского набора; </a:t>
            </a:r>
          </a:p>
          <a:p>
            <a:pPr>
              <a:buClrTx/>
              <a:buSzPct val="100000"/>
              <a:buFont typeface="Arial" pitchFamily="34" charset="0"/>
              <a:buChar char="•"/>
            </a:pPr>
            <a:r>
              <a:rPr lang="ru-RU" dirty="0">
                <a:latin typeface="Times New Roman" pitchFamily="18" charset="0"/>
                <a:cs typeface="Times New Roman" pitchFamily="18" charset="0"/>
              </a:rPr>
              <a:t>удельный вес потребительского набора в среднедушевых до ходах; </a:t>
            </a:r>
          </a:p>
          <a:p>
            <a:pPr>
              <a:buClrTx/>
              <a:buSzPct val="100000"/>
              <a:buFont typeface="Arial" pitchFamily="34" charset="0"/>
              <a:buChar char="•"/>
            </a:pPr>
            <a:r>
              <a:rPr lang="ru-RU" dirty="0">
                <a:latin typeface="Times New Roman" pitchFamily="18" charset="0"/>
                <a:cs typeface="Times New Roman" pitchFamily="18" charset="0"/>
              </a:rPr>
              <a:t>прожиточный минимум.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600" b="1" dirty="0">
                <a:solidFill>
                  <a:srgbClr val="FF0000"/>
                </a:solidFill>
                <a:latin typeface="Times New Roman" pitchFamily="18" charset="0"/>
                <a:cs typeface="Times New Roman" pitchFamily="18" charset="0"/>
              </a:rPr>
              <a:t>резюме</a:t>
            </a:r>
          </a:p>
        </p:txBody>
      </p:sp>
      <p:sp>
        <p:nvSpPr>
          <p:cNvPr id="5" name="Прямоугольник 4"/>
          <p:cNvSpPr/>
          <p:nvPr/>
        </p:nvSpPr>
        <p:spPr>
          <a:xfrm>
            <a:off x="642910" y="1214422"/>
            <a:ext cx="7929618" cy="4801314"/>
          </a:xfrm>
          <a:prstGeom prst="rect">
            <a:avLst/>
          </a:prstGeom>
        </p:spPr>
        <p:txBody>
          <a:bodyPr wrap="square">
            <a:spAutoFit/>
          </a:bodyPr>
          <a:lstStyle/>
          <a:p>
            <a:pPr marL="342900" indent="-342900">
              <a:buFont typeface="+mj-lt"/>
              <a:buAutoNum type="arabicPeriod"/>
            </a:pPr>
            <a:r>
              <a:rPr lang="ru-RU" dirty="0">
                <a:latin typeface="Times New Roman" pitchFamily="18" charset="0"/>
                <a:cs typeface="Times New Roman" pitchFamily="18" charset="0"/>
              </a:rPr>
              <a:t>Экономическое содержание и сущность бюджета обусловлены природой и функциями государства, нуждающегося в денежных ресурсах для осуществления своих функций.</a:t>
            </a:r>
            <a:r>
              <a:rPr lang="en-US" dirty="0">
                <a:latin typeface="Times New Roman" pitchFamily="18" charset="0"/>
                <a:cs typeface="Times New Roman" pitchFamily="18" charset="0"/>
              </a:rPr>
              <a:t> </a:t>
            </a:r>
            <a:endParaRPr lang="ru-RU" dirty="0">
              <a:latin typeface="Times New Roman" pitchFamily="18" charset="0"/>
              <a:cs typeface="Times New Roman" pitchFamily="18" charset="0"/>
            </a:endParaRPr>
          </a:p>
          <a:p>
            <a:pPr marL="342900" indent="-342900">
              <a:buFont typeface="+mj-lt"/>
              <a:buAutoNum type="arabicPeriod"/>
            </a:pPr>
            <a:r>
              <a:rPr lang="ru-RU" dirty="0">
                <a:latin typeface="Times New Roman" pitchFamily="18" charset="0"/>
                <a:cs typeface="Times New Roman" pitchFamily="18" charset="0"/>
              </a:rPr>
              <a:t>Бюджет следует рассматривать как фонд денежных средств государства, образованный посредством обособления части валового внутреннего продукта, из финансового - как совокупность денежных отношений, возникающих в связи с образованием и использованием централизованных денежных фондов государства в процессе перераспределения валового внутреннего продукта; из правового - как юридически оформленный документ, необходимость которого обусловлена требованиями рационального ведения хозяйства, учета источников доходов, направлений и объемов расходования средств; из функционального - как инструмент финансовой политики государства, функционирующий через систему налоговых ставок и льгот, политику государственных расходов, что оказывает определяющее влияние на социально-экономические процессы, происходящие в стране</a:t>
            </a:r>
            <a:r>
              <a:rPr lang="en-US" dirty="0">
                <a:latin typeface="Times New Roman" pitchFamily="18" charset="0"/>
                <a:cs typeface="Times New Roman" pitchFamily="18" charset="0"/>
              </a:rPr>
              <a:t>.</a:t>
            </a:r>
            <a:endParaRPr lang="ru-RU" dirty="0">
              <a:latin typeface="Times New Roman" pitchFamily="18" charset="0"/>
              <a:cs typeface="Times New Roman" pitchFamily="18" charset="0"/>
            </a:endParaRPr>
          </a:p>
          <a:p>
            <a:pPr marL="342900" indent="-342900">
              <a:buFont typeface="+mj-lt"/>
              <a:buAutoNum type="arabicPeriod"/>
            </a:pPr>
            <a:endParaRPr lang="ru-RU" dirty="0">
              <a:latin typeface="Times New Roman" pitchFamily="18" charset="0"/>
              <a:cs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357158" y="214291"/>
            <a:ext cx="8458200" cy="571504"/>
          </a:xfrm>
        </p:spPr>
        <p:txBody>
          <a:bodyPr>
            <a:normAutofit fontScale="90000"/>
          </a:bodyPr>
          <a:lstStyle/>
          <a:p>
            <a:pPr lvl="0"/>
            <a:r>
              <a:rPr lang="ru-RU" b="1" i="1" dirty="0">
                <a:solidFill>
                  <a:schemeClr val="accent6">
                    <a:lumMod val="50000"/>
                  </a:schemeClr>
                </a:solidFill>
                <a:latin typeface="Times New Roman" pitchFamily="18" charset="0"/>
                <a:cs typeface="Times New Roman" pitchFamily="18" charset="0"/>
              </a:rPr>
              <a:t>литература</a:t>
            </a:r>
            <a:br>
              <a:rPr lang="ru-RU" b="1" i="1" dirty="0">
                <a:solidFill>
                  <a:schemeClr val="accent6">
                    <a:lumMod val="50000"/>
                  </a:schemeClr>
                </a:solidFill>
                <a:latin typeface="Times New Roman" pitchFamily="18" charset="0"/>
                <a:cs typeface="Times New Roman" pitchFamily="18" charset="0"/>
              </a:rPr>
            </a:br>
            <a:endParaRPr lang="ru-RU" dirty="0"/>
          </a:p>
        </p:txBody>
      </p:sp>
      <p:sp>
        <p:nvSpPr>
          <p:cNvPr id="6" name="Подзаголовок 5"/>
          <p:cNvSpPr>
            <a:spLocks noGrp="1"/>
          </p:cNvSpPr>
          <p:nvPr>
            <p:ph type="subTitle" idx="1"/>
          </p:nvPr>
        </p:nvSpPr>
        <p:spPr>
          <a:xfrm>
            <a:off x="381000" y="928670"/>
            <a:ext cx="8458200" cy="5143536"/>
          </a:xfrm>
        </p:spPr>
        <p:txBody>
          <a:bodyPr>
            <a:noAutofit/>
          </a:bodyPr>
          <a:lstStyle/>
          <a:p>
            <a:pPr marL="342900" lvl="0" indent="-342900">
              <a:buClrTx/>
              <a:buSzPct val="100000"/>
              <a:buFont typeface="+mj-lt"/>
              <a:buAutoNum type="arabicPeriod"/>
            </a:pPr>
            <a:r>
              <a:rPr lang="ru-RU" sz="1600" dirty="0">
                <a:latin typeface="Times New Roman" pitchFamily="18" charset="0"/>
                <a:cs typeface="Times New Roman" pitchFamily="18" charset="0"/>
              </a:rPr>
              <a:t>Куценко С.Ю., Павленко В.И. Региональная экономика и управление. М.: </a:t>
            </a:r>
            <a:r>
              <a:rPr lang="ru-RU" sz="1600" dirty="0" err="1">
                <a:latin typeface="Times New Roman" pitchFamily="18" charset="0"/>
                <a:cs typeface="Times New Roman" pitchFamily="18" charset="0"/>
              </a:rPr>
              <a:t>Кнорус</a:t>
            </a:r>
            <a:r>
              <a:rPr lang="ru-RU" sz="1600" dirty="0">
                <a:latin typeface="Times New Roman" pitchFamily="18" charset="0"/>
                <a:cs typeface="Times New Roman" pitchFamily="18" charset="0"/>
              </a:rPr>
              <a:t>, 2015</a:t>
            </a:r>
          </a:p>
          <a:p>
            <a:pPr marL="342900" lvl="0" indent="-342900">
              <a:buClrTx/>
              <a:buSzPct val="100000"/>
              <a:buFont typeface="+mj-lt"/>
              <a:buAutoNum type="arabicPeriod"/>
            </a:pPr>
            <a:r>
              <a:rPr lang="ru-RU" sz="1600" dirty="0" err="1">
                <a:latin typeface="Times New Roman" pitchFamily="18" charset="0"/>
                <a:cs typeface="Times New Roman" pitchFamily="18" charset="0"/>
              </a:rPr>
              <a:t>Чанг</a:t>
            </a:r>
            <a:r>
              <a:rPr lang="ru-RU" sz="1600" dirty="0">
                <a:latin typeface="Times New Roman" pitchFamily="18" charset="0"/>
                <a:cs typeface="Times New Roman" pitchFamily="18" charset="0"/>
              </a:rPr>
              <a:t> Х.-Д. Как устроена экономика. М.: Манн, Иванов и Фербер, 2015</a:t>
            </a:r>
          </a:p>
          <a:p>
            <a:pPr marL="342900" lvl="0" indent="-342900">
              <a:buClrTx/>
              <a:buSzPct val="100000"/>
              <a:buFont typeface="+mj-lt"/>
              <a:buAutoNum type="arabicPeriod"/>
            </a:pPr>
            <a:r>
              <a:rPr lang="ru-RU" sz="1600" dirty="0">
                <a:latin typeface="Times New Roman" pitchFamily="18" charset="0"/>
                <a:cs typeface="Times New Roman" pitchFamily="18" charset="0"/>
              </a:rPr>
              <a:t>Коваленко Е. Г., Кочеткова С. </a:t>
            </a:r>
            <a:r>
              <a:rPr lang="ru-RU" sz="1600" dirty="0" err="1">
                <a:latin typeface="Times New Roman" pitchFamily="18" charset="0"/>
                <a:cs typeface="Times New Roman" pitchFamily="18" charset="0"/>
              </a:rPr>
              <a:t>А.,Полушкина</a:t>
            </a:r>
            <a:r>
              <a:rPr lang="ru-RU" sz="1600" dirty="0">
                <a:latin typeface="Times New Roman" pitchFamily="18" charset="0"/>
                <a:cs typeface="Times New Roman" pitchFamily="18" charset="0"/>
              </a:rPr>
              <a:t> Т. М., Рябова С. Г., Якимова О.Ю., Акимова Ю.А., </a:t>
            </a:r>
            <a:r>
              <a:rPr lang="ru-RU" sz="1600" dirty="0" err="1">
                <a:latin typeface="Times New Roman" pitchFamily="18" charset="0"/>
                <a:cs typeface="Times New Roman" pitchFamily="18" charset="0"/>
              </a:rPr>
              <a:t>Баландина</a:t>
            </a:r>
            <a:r>
              <a:rPr lang="ru-RU" sz="1600" dirty="0">
                <a:latin typeface="Times New Roman" pitchFamily="18" charset="0"/>
                <a:cs typeface="Times New Roman" pitchFamily="18" charset="0"/>
              </a:rPr>
              <a:t> С.В. Региональная экономика и управление. Учебное пособие, 3-е издание, переработанное и дополненное. Учебное пособие. М.: Питер, 2018</a:t>
            </a:r>
          </a:p>
          <a:p>
            <a:pPr marL="342900" lvl="0" indent="-342900">
              <a:buClrTx/>
              <a:buSzPct val="100000"/>
              <a:buFont typeface="+mj-lt"/>
              <a:buAutoNum type="arabicPeriod"/>
            </a:pPr>
            <a:r>
              <a:rPr lang="ru-RU" sz="1600" dirty="0">
                <a:latin typeface="Times New Roman" pitchFamily="18" charset="0"/>
                <a:cs typeface="Times New Roman" pitchFamily="18" charset="0"/>
              </a:rPr>
              <a:t>Фетисов Г.Г., Орешин В.П. Региональная экономика и управление. М.: ИНФРА-М, 2006</a:t>
            </a:r>
          </a:p>
          <a:p>
            <a:pPr marL="342900" lvl="0" indent="-342900">
              <a:buClrTx/>
              <a:buSzPct val="100000"/>
              <a:buFont typeface="+mj-lt"/>
              <a:buAutoNum type="arabicPeriod"/>
            </a:pPr>
            <a:r>
              <a:rPr lang="ru-RU" sz="1600" dirty="0">
                <a:latin typeface="Times New Roman" pitchFamily="18" charset="0"/>
                <a:cs typeface="Times New Roman" pitchFamily="18" charset="0"/>
              </a:rPr>
              <a:t>Андреев А. В. Основы региональной экономики: учебник для вузов/А. В. Андреев. М.: </a:t>
            </a:r>
            <a:r>
              <a:rPr lang="ru-RU" sz="1600" dirty="0" err="1">
                <a:latin typeface="Times New Roman" pitchFamily="18" charset="0"/>
                <a:cs typeface="Times New Roman" pitchFamily="18" charset="0"/>
              </a:rPr>
              <a:t>КноРус</a:t>
            </a:r>
            <a:r>
              <a:rPr lang="ru-RU" sz="1600" dirty="0">
                <a:latin typeface="Times New Roman" pitchFamily="18" charset="0"/>
                <a:cs typeface="Times New Roman" pitchFamily="18" charset="0"/>
              </a:rPr>
              <a:t>, 2012. 334 с.</a:t>
            </a:r>
          </a:p>
          <a:p>
            <a:pPr marL="342900" lvl="0" indent="-342900">
              <a:buClrTx/>
              <a:buSzPct val="100000"/>
              <a:buFont typeface="+mj-lt"/>
              <a:buAutoNum type="arabicPeriod"/>
            </a:pPr>
            <a:r>
              <a:rPr lang="ru-RU" sz="1600" dirty="0" err="1">
                <a:latin typeface="Times New Roman" pitchFamily="18" charset="0"/>
                <a:cs typeface="Times New Roman" pitchFamily="18" charset="0"/>
              </a:rPr>
              <a:t>Козьева</a:t>
            </a:r>
            <a:r>
              <a:rPr lang="ru-RU" sz="1600" dirty="0">
                <a:latin typeface="Times New Roman" pitchFamily="18" charset="0"/>
                <a:cs typeface="Times New Roman" pitchFamily="18" charset="0"/>
              </a:rPr>
              <a:t> И. Л. Экономическая география и </a:t>
            </a:r>
            <a:r>
              <a:rPr lang="ru-RU" sz="1600" dirty="0" err="1">
                <a:latin typeface="Times New Roman" pitchFamily="18" charset="0"/>
                <a:cs typeface="Times New Roman" pitchFamily="18" charset="0"/>
              </a:rPr>
              <a:t>регионалистика</a:t>
            </a:r>
            <a:r>
              <a:rPr lang="ru-RU" sz="1600" dirty="0">
                <a:latin typeface="Times New Roman" pitchFamily="18" charset="0"/>
                <a:cs typeface="Times New Roman" pitchFamily="18" charset="0"/>
              </a:rPr>
              <a:t>: учебник / И.Л. </a:t>
            </a:r>
            <a:r>
              <a:rPr lang="ru-RU" sz="1600" dirty="0" err="1">
                <a:latin typeface="Times New Roman" pitchFamily="18" charset="0"/>
                <a:cs typeface="Times New Roman" pitchFamily="18" charset="0"/>
              </a:rPr>
              <a:t>Козьева</a:t>
            </a:r>
            <a:r>
              <a:rPr lang="ru-RU" sz="1600" dirty="0">
                <a:latin typeface="Times New Roman" pitchFamily="18" charset="0"/>
                <a:cs typeface="Times New Roman" pitchFamily="18" charset="0"/>
              </a:rPr>
              <a:t>, Э.Н. </a:t>
            </a:r>
            <a:r>
              <a:rPr lang="ru-RU" sz="1600" dirty="0" err="1">
                <a:latin typeface="Times New Roman" pitchFamily="18" charset="0"/>
                <a:cs typeface="Times New Roman" pitchFamily="18" charset="0"/>
              </a:rPr>
              <a:t>Кузъбожев</a:t>
            </a:r>
            <a:r>
              <a:rPr lang="ru-RU" sz="1600" dirty="0">
                <a:latin typeface="Times New Roman" pitchFamily="18" charset="0"/>
                <a:cs typeface="Times New Roman" pitchFamily="18" charset="0"/>
              </a:rPr>
              <a:t>. М.: КНОРУС, 2012. 346 с.</a:t>
            </a:r>
          </a:p>
          <a:p>
            <a:pPr marL="342900" lvl="0" indent="-342900">
              <a:buClrTx/>
              <a:buSzPct val="100000"/>
              <a:buFont typeface="+mj-lt"/>
              <a:buAutoNum type="arabicPeriod"/>
            </a:pPr>
            <a:r>
              <a:rPr lang="ru-RU" sz="1600" dirty="0">
                <a:latin typeface="Times New Roman" pitchFamily="18" charset="0"/>
                <a:cs typeface="Times New Roman" pitchFamily="18" charset="0"/>
              </a:rPr>
              <a:t>Региональная экономика/ Под ред. Г. Поляка. М.: Юнити-Дана,2013. 464 с.</a:t>
            </a:r>
          </a:p>
          <a:p>
            <a:pPr marL="342900" lvl="0" indent="-342900">
              <a:buClrTx/>
              <a:buSzPct val="100000"/>
              <a:buFont typeface="+mj-lt"/>
              <a:buAutoNum type="arabicPeriod"/>
            </a:pPr>
            <a:r>
              <a:rPr lang="ru-RU" sz="1600" dirty="0">
                <a:latin typeface="Times New Roman" pitchFamily="18" charset="0"/>
                <a:cs typeface="Times New Roman" pitchFamily="18" charset="0"/>
              </a:rPr>
              <a:t>Теория социально-экономической географии: спектр современных взглядов. Ред. и сост. А. Г. Дружинин и В. Е. Шувалов. Ростов </a:t>
            </a:r>
            <a:r>
              <a:rPr lang="ru-RU" sz="1600" dirty="0" err="1">
                <a:latin typeface="Times New Roman" pitchFamily="18" charset="0"/>
                <a:cs typeface="Times New Roman" pitchFamily="18" charset="0"/>
              </a:rPr>
              <a:t>н</a:t>
            </a:r>
            <a:r>
              <a:rPr lang="ru-RU" sz="1600" dirty="0">
                <a:latin typeface="Times New Roman" pitchFamily="18" charset="0"/>
                <a:cs typeface="Times New Roman" pitchFamily="18" charset="0"/>
              </a:rPr>
              <a:t>/Д: Изд-во ЮФУ, 2010.</a:t>
            </a:r>
          </a:p>
          <a:p>
            <a:pPr marL="342900" lvl="0" indent="-342900">
              <a:buClrTx/>
              <a:buSzPct val="100000"/>
              <a:buFont typeface="+mj-lt"/>
              <a:buAutoNum type="arabicPeriod"/>
            </a:pPr>
            <a:r>
              <a:rPr lang="ru-RU" sz="1600" dirty="0" err="1">
                <a:latin typeface="Times New Roman" pitchFamily="18" charset="0"/>
                <a:cs typeface="Times New Roman" pitchFamily="18" charset="0"/>
              </a:rPr>
              <a:t>Ибраева</a:t>
            </a:r>
            <a:r>
              <a:rPr lang="ru-RU" sz="1600" dirty="0">
                <a:latin typeface="Times New Roman" pitchFamily="18" charset="0"/>
                <a:cs typeface="Times New Roman" pitchFamily="18" charset="0"/>
              </a:rPr>
              <a:t> А. Н. Устойчивое развитие и независимость страны [Текст]: продовольствие, энергетика, транспорт: оценка обеспеченности и экономической доступности: монография / </a:t>
            </a:r>
            <a:r>
              <a:rPr lang="ru-RU" sz="1600" dirty="0" err="1">
                <a:latin typeface="Times New Roman" pitchFamily="18" charset="0"/>
                <a:cs typeface="Times New Roman" pitchFamily="18" charset="0"/>
              </a:rPr>
              <a:t>Альмира</a:t>
            </a:r>
            <a:r>
              <a:rPr lang="ru-RU" sz="1600" dirty="0">
                <a:latin typeface="Times New Roman" pitchFamily="18" charset="0"/>
                <a:cs typeface="Times New Roman" pitchFamily="18" charset="0"/>
              </a:rPr>
              <a:t> </a:t>
            </a:r>
            <a:r>
              <a:rPr lang="ru-RU" sz="1600" dirty="0" err="1">
                <a:latin typeface="Times New Roman" pitchFamily="18" charset="0"/>
                <a:cs typeface="Times New Roman" pitchFamily="18" charset="0"/>
              </a:rPr>
              <a:t>Ибраева</a:t>
            </a:r>
            <a:r>
              <a:rPr lang="ru-RU" sz="1600" dirty="0">
                <a:latin typeface="Times New Roman" pitchFamily="18" charset="0"/>
                <a:cs typeface="Times New Roman" pitchFamily="18" charset="0"/>
              </a:rPr>
              <a:t>. Астана: ОО "ИЭЭ", 2016. - 248 с.</a:t>
            </a:r>
          </a:p>
          <a:p>
            <a:pPr marL="342900" lvl="0" indent="-342900">
              <a:buClrTx/>
              <a:buSzPct val="100000"/>
              <a:buFont typeface="+mj-lt"/>
              <a:buAutoNum type="arabicPeriod"/>
            </a:pPr>
            <a:r>
              <a:rPr lang="ru-RU" sz="1600" dirty="0" err="1">
                <a:latin typeface="Times New Roman" pitchFamily="18" charset="0"/>
                <a:cs typeface="Times New Roman" pitchFamily="18" charset="0"/>
              </a:rPr>
              <a:t>Изард</a:t>
            </a:r>
            <a:r>
              <a:rPr lang="ru-RU" sz="1600" dirty="0">
                <a:latin typeface="Times New Roman" pitchFamily="18" charset="0"/>
                <a:cs typeface="Times New Roman" pitchFamily="18" charset="0"/>
              </a:rPr>
              <a:t> У. Методы регионального анализа. М.: Прогресс. 1966.</a:t>
            </a:r>
          </a:p>
          <a:p>
            <a:pPr marL="342900" indent="-342900">
              <a:buClrTx/>
              <a:buSzPct val="100000"/>
              <a:buFont typeface="+mj-lt"/>
              <a:buAutoNum type="arabicPeriod"/>
            </a:pPr>
            <a:r>
              <a:rPr lang="ru-RU" sz="1600" dirty="0" err="1">
                <a:latin typeface="Times New Roman" pitchFamily="18" charset="0"/>
                <a:cs typeface="Times New Roman" pitchFamily="18" charset="0"/>
              </a:rPr>
              <a:t>Пфейфер</a:t>
            </a:r>
            <a:r>
              <a:rPr lang="ru-RU" sz="1600" dirty="0">
                <a:latin typeface="Times New Roman" pitchFamily="18" charset="0"/>
                <a:cs typeface="Times New Roman" pitchFamily="18" charset="0"/>
              </a:rPr>
              <a:t> Н. Э. [и др.] Государственное регулирование экономики: электронный учебник. М., 2014</a:t>
            </a:r>
            <a:endParaRPr lang="ru-RU" sz="1600" dirty="0">
              <a:solidFill>
                <a:schemeClr val="tx1"/>
              </a:solidFill>
              <a:latin typeface="Times New Roman" pitchFamily="18" charset="0"/>
              <a:cs typeface="Times New Roman" pitchFamily="18"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solidFill>
                  <a:srgbClr val="FF0000"/>
                </a:solidFill>
                <a:latin typeface="Times New Roman" pitchFamily="18" charset="0"/>
                <a:cs typeface="Times New Roman" pitchFamily="18" charset="0"/>
              </a:rPr>
              <a:t>резюме</a:t>
            </a:r>
            <a:endParaRPr lang="ru-RU" dirty="0"/>
          </a:p>
        </p:txBody>
      </p:sp>
      <p:sp>
        <p:nvSpPr>
          <p:cNvPr id="3" name="Содержимое 2"/>
          <p:cNvSpPr>
            <a:spLocks noGrp="1"/>
          </p:cNvSpPr>
          <p:nvPr>
            <p:ph idx="1"/>
          </p:nvPr>
        </p:nvSpPr>
        <p:spPr/>
        <p:txBody>
          <a:bodyPr>
            <a:normAutofit fontScale="70000" lnSpcReduction="20000"/>
          </a:bodyPr>
          <a:lstStyle/>
          <a:p>
            <a:pPr marL="514350" indent="-514350">
              <a:buClrTx/>
              <a:buSzPct val="100000"/>
              <a:buFont typeface="+mj-lt"/>
              <a:buAutoNum type="arabicPeriod" startAt="3"/>
            </a:pPr>
            <a:r>
              <a:rPr lang="ru-RU" dirty="0">
                <a:latin typeface="Times New Roman" pitchFamily="18" charset="0"/>
                <a:cs typeface="Times New Roman" pitchFamily="18" charset="0"/>
              </a:rPr>
              <a:t>Региональный бюджет, являясь одним из основных инструментов перераспределения национального дохода осуществляет регулирование территориальных пропорций общественного воспроизводства, прежде всего в части установления равновесия между величиной созданного продукта и объемом конечного потребления территории, обеспечивая необходимый уровень доступности региональных благ</a:t>
            </a:r>
            <a:r>
              <a:rPr lang="en-US" dirty="0">
                <a:latin typeface="Times New Roman" pitchFamily="18" charset="0"/>
                <a:cs typeface="Times New Roman" pitchFamily="18" charset="0"/>
              </a:rPr>
              <a:t>. </a:t>
            </a:r>
            <a:endParaRPr lang="ru-RU" dirty="0">
              <a:latin typeface="Times New Roman" pitchFamily="18" charset="0"/>
              <a:cs typeface="Times New Roman" pitchFamily="18" charset="0"/>
            </a:endParaRPr>
          </a:p>
          <a:p>
            <a:pPr marL="514350" indent="-514350">
              <a:buClrTx/>
              <a:buSzPct val="100000"/>
              <a:buFont typeface="+mj-lt"/>
              <a:buAutoNum type="arabicPeriod" startAt="3"/>
            </a:pPr>
            <a:r>
              <a:rPr lang="ru-RU" dirty="0">
                <a:latin typeface="Times New Roman" pitchFamily="18" charset="0"/>
                <a:cs typeface="Times New Roman" pitchFamily="18" charset="0"/>
              </a:rPr>
              <a:t>С позиции системного подхода элементами бюджетной системы являются различные бюджеты, но четко не определено, что является </a:t>
            </a:r>
            <a:r>
              <a:rPr lang="ru-RU" dirty="0" err="1">
                <a:latin typeface="Times New Roman" pitchFamily="18" charset="0"/>
                <a:cs typeface="Times New Roman" pitchFamily="18" charset="0"/>
              </a:rPr>
              <a:t>системообразующей</a:t>
            </a:r>
            <a:r>
              <a:rPr lang="ru-RU" dirty="0">
                <a:latin typeface="Times New Roman" pitchFamily="18" charset="0"/>
                <a:cs typeface="Times New Roman" pitchFamily="18" charset="0"/>
              </a:rPr>
              <a:t> связью бюджетов.</a:t>
            </a:r>
          </a:p>
          <a:p>
            <a:pPr marL="514350" indent="-514350">
              <a:buClrTx/>
              <a:buSzPct val="100000"/>
              <a:buFont typeface="+mj-lt"/>
              <a:buAutoNum type="arabicPeriod" startAt="3"/>
            </a:pPr>
            <a:r>
              <a:rPr lang="ru-RU" dirty="0">
                <a:latin typeface="Times New Roman" pitchFamily="18" charset="0"/>
                <a:cs typeface="Times New Roman" pitchFamily="18" charset="0"/>
              </a:rPr>
              <a:t>Компромисс интересов центра и регионов достигается при условии обеспечения самостоятельной финансовой базы регионов, при недостаточности которой применяются различные формы межбюджетных отношений, оказывающих непосредственное влияние на финансовую устойчивость бюджетов субъектов государства.</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solidFill>
                  <a:srgbClr val="FF0000"/>
                </a:solidFill>
                <a:latin typeface="Times New Roman" pitchFamily="18" charset="0"/>
                <a:cs typeface="Times New Roman" pitchFamily="18" charset="0"/>
              </a:rPr>
              <a:t>резюме</a:t>
            </a:r>
            <a:endParaRPr lang="ru-RU" dirty="0"/>
          </a:p>
        </p:txBody>
      </p:sp>
      <p:sp>
        <p:nvSpPr>
          <p:cNvPr id="3" name="Содержимое 2"/>
          <p:cNvSpPr>
            <a:spLocks noGrp="1"/>
          </p:cNvSpPr>
          <p:nvPr>
            <p:ph idx="1"/>
          </p:nvPr>
        </p:nvSpPr>
        <p:spPr/>
        <p:txBody>
          <a:bodyPr>
            <a:normAutofit fontScale="55000" lnSpcReduction="20000"/>
          </a:bodyPr>
          <a:lstStyle/>
          <a:p>
            <a:pPr marL="514350" indent="-514350">
              <a:buClrTx/>
              <a:buSzPct val="100000"/>
              <a:buFont typeface="+mj-lt"/>
              <a:buAutoNum type="arabicPeriod" startAt="6"/>
            </a:pPr>
            <a:r>
              <a:rPr lang="ru-RU" dirty="0">
                <a:latin typeface="Times New Roman" pitchFamily="18" charset="0"/>
                <a:cs typeface="Times New Roman" pitchFamily="18" charset="0"/>
              </a:rPr>
              <a:t>Оптимальное распределение доходных источников между уровнями бюджетной системы выражается в сокращение доли регулирующих налогов и безвозмездной помощи, увеличении собственных доходов, и, следовательно, сокращении финансовой зависимости нижестоящих бюджетов от вышестоящих. </a:t>
            </a:r>
          </a:p>
          <a:p>
            <a:pPr marL="514350" indent="-514350">
              <a:buClrTx/>
              <a:buSzPct val="100000"/>
              <a:buFont typeface="+mj-lt"/>
              <a:buAutoNum type="arabicPeriod" startAt="6"/>
            </a:pPr>
            <a:r>
              <a:rPr lang="ru-RU" dirty="0">
                <a:latin typeface="Times New Roman" pitchFamily="18" charset="0"/>
                <a:cs typeface="Times New Roman" pitchFamily="18" charset="0"/>
              </a:rPr>
              <a:t>Учитывая размеры бюджетного фонда, участие в его формировании большого числа субъектов, сложность точного прогноза рыночной конъюнктуры, существует высокий риск адекватной оценки плановых бюджетных показателей. </a:t>
            </a:r>
          </a:p>
          <a:p>
            <a:pPr marL="514350" indent="-514350">
              <a:buClrTx/>
              <a:buSzPct val="100000"/>
              <a:buFont typeface="+mj-lt"/>
              <a:buAutoNum type="arabicPeriod" startAt="6"/>
            </a:pPr>
            <a:r>
              <a:rPr lang="ru-RU" dirty="0">
                <a:latin typeface="Times New Roman" pitchFamily="18" charset="0"/>
                <a:cs typeface="Times New Roman" pitchFamily="18" charset="0"/>
              </a:rPr>
              <a:t>При </a:t>
            </a:r>
            <a:r>
              <a:rPr lang="ru-RU" dirty="0" err="1">
                <a:latin typeface="Times New Roman" pitchFamily="18" charset="0"/>
                <a:cs typeface="Times New Roman" pitchFamily="18" charset="0"/>
              </a:rPr>
              <a:t>бюджетировании</a:t>
            </a:r>
            <a:r>
              <a:rPr lang="ru-RU" dirty="0">
                <a:latin typeface="Times New Roman" pitchFamily="18" charset="0"/>
                <a:cs typeface="Times New Roman" pitchFamily="18" charset="0"/>
              </a:rPr>
              <a:t> особая роль отводится мониторингу качества предоставления бюджетных услуг и эффективности бюджетных расходов.</a:t>
            </a:r>
          </a:p>
          <a:p>
            <a:pPr marL="514350" indent="-514350">
              <a:buClrTx/>
              <a:buSzPct val="100000"/>
              <a:buFont typeface="+mj-lt"/>
              <a:buAutoNum type="arabicPeriod" startAt="9"/>
            </a:pPr>
            <a:r>
              <a:rPr lang="ru-RU" dirty="0">
                <a:latin typeface="Times New Roman" pitchFamily="18" charset="0"/>
                <a:cs typeface="Times New Roman" pitchFamily="18" charset="0"/>
              </a:rPr>
              <a:t>Важными условиями для реализации </a:t>
            </a:r>
            <a:r>
              <a:rPr lang="ru-RU" dirty="0" err="1">
                <a:latin typeface="Times New Roman" pitchFamily="18" charset="0"/>
                <a:cs typeface="Times New Roman" pitchFamily="18" charset="0"/>
              </a:rPr>
              <a:t>бюджетирования</a:t>
            </a:r>
            <a:r>
              <a:rPr lang="ru-RU" dirty="0">
                <a:latin typeface="Times New Roman" pitchFamily="18" charset="0"/>
                <a:cs typeface="Times New Roman" pitchFamily="18" charset="0"/>
              </a:rPr>
              <a:t>, ориентированного на результат, являются: стабильность структуры расходов бюджета субъекта государства в среднесрочном периоде; обязательность ежегодного осуществления запланированного объема расходов бюджета; минимизация дефицита бюджета; исполнение бюджетной дисциплины.</a:t>
            </a:r>
          </a:p>
          <a:p>
            <a:pPr marL="514350" indent="-514350">
              <a:buClrTx/>
              <a:buSzPct val="100000"/>
              <a:buFont typeface="+mj-lt"/>
              <a:buAutoNum type="arabicPeriod" startAt="9"/>
            </a:pPr>
            <a:r>
              <a:rPr lang="ru-RU" dirty="0">
                <a:latin typeface="Times New Roman" pitchFamily="18" charset="0"/>
                <a:cs typeface="Times New Roman" pitchFamily="18" charset="0"/>
              </a:rPr>
              <a:t>Бюджет развития региона является составной частью регионального бюджета, средства которого используются для кредитования, инвестирования и гарантийного обеспечения инвестиционных проектов. Денежные средства, направленные в бюджет развития региона за счет внутренних средств, не подлежат секвестру в течение финансового года.</a:t>
            </a:r>
          </a:p>
          <a:p>
            <a:pPr marL="514350" indent="-514350">
              <a:buClrTx/>
              <a:buSzPct val="100000"/>
              <a:buFont typeface="+mj-lt"/>
              <a:buAutoNum type="arabicPeriod" startAt="6"/>
            </a:pPr>
            <a:endParaRPr lang="ru-RU" dirty="0">
              <a:latin typeface="Times New Roman" pitchFamily="18" charset="0"/>
              <a:cs typeface="Times New Roman" pitchFamily="18" charset="0"/>
            </a:endParaRPr>
          </a:p>
          <a:p>
            <a:pPr marL="514350" indent="-514350">
              <a:buClrTx/>
              <a:buSzPct val="100000"/>
              <a:buFont typeface="+mj-lt"/>
              <a:buAutoNum type="arabicPeriod" startAt="6"/>
            </a:pPr>
            <a:endParaRPr lang="ru-RU" dirty="0">
              <a:latin typeface="Times New Roman" pitchFamily="18" charset="0"/>
              <a:cs typeface="Times New Roman" pitchFamily="18"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solidFill>
                  <a:srgbClr val="FF0000"/>
                </a:solidFill>
                <a:latin typeface="Times New Roman" pitchFamily="18" charset="0"/>
                <a:cs typeface="Times New Roman" pitchFamily="18" charset="0"/>
              </a:rPr>
              <a:t>резюме</a:t>
            </a:r>
            <a:endParaRPr lang="ru-RU" dirty="0"/>
          </a:p>
        </p:txBody>
      </p:sp>
      <p:sp>
        <p:nvSpPr>
          <p:cNvPr id="3" name="Содержимое 2"/>
          <p:cNvSpPr>
            <a:spLocks noGrp="1"/>
          </p:cNvSpPr>
          <p:nvPr>
            <p:ph idx="1"/>
          </p:nvPr>
        </p:nvSpPr>
        <p:spPr/>
        <p:txBody>
          <a:bodyPr>
            <a:noAutofit/>
          </a:bodyPr>
          <a:lstStyle/>
          <a:p>
            <a:pPr marL="514350" indent="-514350">
              <a:buClrTx/>
              <a:buSzPct val="100000"/>
              <a:buFont typeface="+mj-lt"/>
              <a:buAutoNum type="arabicPeriod" startAt="11"/>
            </a:pPr>
            <a:r>
              <a:rPr lang="ru-RU" sz="1600" dirty="0">
                <a:latin typeface="Times New Roman" pitchFamily="18" charset="0"/>
                <a:cs typeface="Times New Roman" pitchFamily="18" charset="0"/>
              </a:rPr>
              <a:t>Региональная бюджетная система — это составная и обособленная в рамках закона часть общегосударственной бюджетной системы, включающая консолидированный бюджет региона, его региональную часть, бюджеты территориальных образований, входящих в регион, а также внебюджетные фонды региона. </a:t>
            </a:r>
          </a:p>
          <a:p>
            <a:pPr marL="514350" indent="-514350">
              <a:buClrTx/>
              <a:buSzPct val="100000"/>
              <a:buFont typeface="+mj-lt"/>
              <a:buAutoNum type="arabicPeriod" startAt="11"/>
            </a:pPr>
            <a:r>
              <a:rPr lang="ru-RU" sz="1600" dirty="0">
                <a:latin typeface="Times New Roman" pitchFamily="18" charset="0"/>
                <a:cs typeface="Times New Roman" pitchFamily="18" charset="0"/>
              </a:rPr>
              <a:t>При установлении рациональных распределительных отношений между различными уровнями государственного управления используются различные подходы: договорный, избирательный, уравнительный.</a:t>
            </a:r>
          </a:p>
          <a:p>
            <a:pPr marL="514350" indent="-514350">
              <a:buClrTx/>
              <a:buSzPct val="100000"/>
              <a:buFont typeface="+mj-lt"/>
              <a:buAutoNum type="arabicPeriod" startAt="11"/>
            </a:pPr>
            <a:r>
              <a:rPr lang="ru-RU" sz="1600" dirty="0">
                <a:latin typeface="Times New Roman" pitchFamily="18" charset="0"/>
                <a:cs typeface="Times New Roman" pitchFamily="18" charset="0"/>
              </a:rPr>
              <a:t>Финансовая политика региона должна строиться с учетом всех финансовых потоков, образующих его финансовый Потенциал, и целесообразности всех расходов. Формирование финансового потенциала неразрывно связано с налоговой политикой, с ее действенностью и способностью влиять на развитие предпринимательской сферы. </a:t>
            </a:r>
          </a:p>
          <a:p>
            <a:pPr marL="514350" indent="-514350">
              <a:buClrTx/>
              <a:buSzPct val="100000"/>
              <a:buFont typeface="+mj-lt"/>
              <a:buAutoNum type="arabicPeriod" startAt="11"/>
            </a:pPr>
            <a:r>
              <a:rPr lang="ru-RU" sz="1600" dirty="0">
                <a:latin typeface="Times New Roman" pitchFamily="18" charset="0"/>
                <a:cs typeface="Times New Roman" pitchFamily="18" charset="0"/>
              </a:rPr>
              <a:t>Кривая </a:t>
            </a:r>
            <a:r>
              <a:rPr lang="ru-RU" sz="1600" dirty="0" err="1">
                <a:latin typeface="Times New Roman" pitchFamily="18" charset="0"/>
                <a:cs typeface="Times New Roman" pitchFamily="18" charset="0"/>
              </a:rPr>
              <a:t>Лаффера</a:t>
            </a:r>
            <a:r>
              <a:rPr lang="ru-RU" sz="1600" dirty="0">
                <a:latin typeface="Times New Roman" pitchFamily="18" charset="0"/>
                <a:cs typeface="Times New Roman" pitchFamily="18" charset="0"/>
              </a:rPr>
              <a:t> — зависимость между налоговыми ставками и объемом налоговых поступлений, а также выявляющая налоговую ставку, при которой налоговые поступления достигают максимальных значений. </a:t>
            </a:r>
          </a:p>
          <a:p>
            <a:pPr marL="514350" indent="-514350">
              <a:buClrTx/>
              <a:buSzPct val="100000"/>
              <a:buFont typeface="+mj-lt"/>
              <a:buAutoNum type="arabicPeriod" startAt="11"/>
            </a:pPr>
            <a:r>
              <a:rPr lang="ru-RU" sz="1600" dirty="0">
                <a:latin typeface="Times New Roman" pitchFamily="18" charset="0"/>
                <a:cs typeface="Times New Roman" pitchFamily="18" charset="0"/>
              </a:rPr>
              <a:t>Политика налогообложения выполняет ряд функций: социальную, определяющую общую целевую направленность налоговой системы; фискальную, обеспечивающую полное и своевременное поступление налогов в бюджеты всех уровней; регулирующую; </a:t>
            </a:r>
            <a:r>
              <a:rPr lang="ru-RU" sz="1600" dirty="0" err="1">
                <a:latin typeface="Times New Roman" pitchFamily="18" charset="0"/>
                <a:cs typeface="Times New Roman" pitchFamily="18" charset="0"/>
              </a:rPr>
              <a:t>перераспределительную</a:t>
            </a:r>
            <a:r>
              <a:rPr lang="ru-RU" sz="1600" dirty="0">
                <a:latin typeface="Times New Roman" pitchFamily="18" charset="0"/>
                <a:cs typeface="Times New Roman" pitchFamily="18" charset="0"/>
              </a:rPr>
              <a:t>; контрольную; стимулирующую. </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Контрольные вопросы</a:t>
            </a:r>
          </a:p>
        </p:txBody>
      </p:sp>
      <p:sp>
        <p:nvSpPr>
          <p:cNvPr id="3" name="Содержимое 2"/>
          <p:cNvSpPr>
            <a:spLocks noGrp="1"/>
          </p:cNvSpPr>
          <p:nvPr>
            <p:ph idx="1"/>
          </p:nvPr>
        </p:nvSpPr>
        <p:spPr/>
        <p:txBody>
          <a:bodyPr>
            <a:normAutofit/>
          </a:bodyPr>
          <a:lstStyle/>
          <a:p>
            <a:pPr marL="514350" lvl="0" indent="-514350">
              <a:buClrTx/>
              <a:buSzPct val="100000"/>
              <a:buFont typeface="+mj-lt"/>
              <a:buAutoNum type="arabicPeriod"/>
            </a:pPr>
            <a:r>
              <a:rPr lang="ru-RU" dirty="0">
                <a:latin typeface="Times New Roman" pitchFamily="18" charset="0"/>
                <a:cs typeface="Times New Roman" pitchFamily="18" charset="0"/>
              </a:rPr>
              <a:t>Назовите основные цели разработки бюджета экономики страны.</a:t>
            </a:r>
          </a:p>
          <a:p>
            <a:pPr marL="514350" indent="-514350">
              <a:buClrTx/>
              <a:buSzPct val="100000"/>
              <a:buFont typeface="+mj-lt"/>
              <a:buAutoNum type="arabicPeriod"/>
            </a:pPr>
            <a:r>
              <a:rPr lang="ru-RU" dirty="0">
                <a:latin typeface="Times New Roman" pitchFamily="18" charset="0"/>
                <a:cs typeface="Times New Roman" pitchFamily="18" charset="0"/>
              </a:rPr>
              <a:t>Проанализируйте формирование бюджетной системы РК.</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2">
            <a:extLst>
              <a:ext uri="{FF2B5EF4-FFF2-40B4-BE49-F238E27FC236}">
                <a16:creationId xmlns:a16="http://schemas.microsoft.com/office/drawing/2014/main" id="{564B32B4-6AAF-0C7B-005C-48EFCC7CC97E}"/>
              </a:ext>
            </a:extLst>
          </p:cNvPr>
          <p:cNvSpPr>
            <a:spLocks noGrp="1"/>
          </p:cNvSpPr>
          <p:nvPr>
            <p:ph idx="1"/>
          </p:nvPr>
        </p:nvSpPr>
        <p:spPr>
          <a:xfrm>
            <a:off x="304800" y="1554163"/>
            <a:ext cx="8686800" cy="4525962"/>
          </a:xfrm>
        </p:spPr>
        <p:txBody>
          <a:bodyPr>
            <a:normAutofit fontScale="25000" lnSpcReduction="20000"/>
          </a:bodyPr>
          <a:lstStyle/>
          <a:p>
            <a:endParaRPr lang="ru-RU" sz="6400" dirty="0">
              <a:latin typeface="Times New Roman" panose="02020603050405020304" pitchFamily="18" charset="0"/>
              <a:cs typeface="Times New Roman" panose="02020603050405020304" pitchFamily="18" charset="0"/>
            </a:endParaRPr>
          </a:p>
          <a:p>
            <a:r>
              <a:rPr lang="ru-RU" sz="6400" dirty="0">
                <a:latin typeface="Times New Roman" panose="02020603050405020304" pitchFamily="18" charset="0"/>
                <a:cs typeface="Times New Roman" panose="02020603050405020304" pitchFamily="18" charset="0"/>
              </a:rPr>
              <a:t>1. Куценко С.Ю., Павленко В.И. Региональная экономика и управление. М.: </a:t>
            </a:r>
            <a:r>
              <a:rPr lang="ru-RU" sz="6400" dirty="0" err="1">
                <a:latin typeface="Times New Roman" panose="02020603050405020304" pitchFamily="18" charset="0"/>
                <a:cs typeface="Times New Roman" panose="02020603050405020304" pitchFamily="18" charset="0"/>
              </a:rPr>
              <a:t>Кнорус</a:t>
            </a:r>
            <a:r>
              <a:rPr lang="ru-RU" sz="6400" dirty="0">
                <a:latin typeface="Times New Roman" panose="02020603050405020304" pitchFamily="18" charset="0"/>
                <a:cs typeface="Times New Roman" panose="02020603050405020304" pitchFamily="18" charset="0"/>
              </a:rPr>
              <a:t>, 2015</a:t>
            </a:r>
          </a:p>
          <a:p>
            <a:r>
              <a:rPr lang="ru-RU" sz="6400" dirty="0">
                <a:latin typeface="Times New Roman" panose="02020603050405020304" pitchFamily="18" charset="0"/>
                <a:cs typeface="Times New Roman" panose="02020603050405020304" pitchFamily="18" charset="0"/>
              </a:rPr>
              <a:t>2. Чанг Х.-Д. Как устроена экономика. М.: Манн, Иванов и Фербер, 2015</a:t>
            </a:r>
          </a:p>
          <a:p>
            <a:r>
              <a:rPr lang="ru-RU" sz="6400" dirty="0">
                <a:latin typeface="Times New Roman" panose="02020603050405020304" pitchFamily="18" charset="0"/>
                <a:cs typeface="Times New Roman" panose="02020603050405020304" pitchFamily="18" charset="0"/>
              </a:rPr>
              <a:t>3. Коваленко Е. Г., Кочеткова С. </a:t>
            </a:r>
            <a:r>
              <a:rPr lang="ru-RU" sz="6400" dirty="0" err="1">
                <a:latin typeface="Times New Roman" panose="02020603050405020304" pitchFamily="18" charset="0"/>
                <a:cs typeface="Times New Roman" panose="02020603050405020304" pitchFamily="18" charset="0"/>
              </a:rPr>
              <a:t>А.,Полушкина</a:t>
            </a:r>
            <a:r>
              <a:rPr lang="ru-RU" sz="6400" dirty="0">
                <a:latin typeface="Times New Roman" panose="02020603050405020304" pitchFamily="18" charset="0"/>
                <a:cs typeface="Times New Roman" panose="02020603050405020304" pitchFamily="18" charset="0"/>
              </a:rPr>
              <a:t> Т. М., Рябова С. Г., Якимова О. Ю., Акимова Ю. А., Баландина С. В. Региональная экономика и управление. Учебное пособие, 3-е издание, переработанное и дополненное. Учебное пособие. М.: Питер, 2018</a:t>
            </a:r>
          </a:p>
          <a:p>
            <a:r>
              <a:rPr lang="ru-RU" sz="6400" dirty="0">
                <a:latin typeface="Times New Roman" panose="02020603050405020304" pitchFamily="18" charset="0"/>
                <a:cs typeface="Times New Roman" panose="02020603050405020304" pitchFamily="18" charset="0"/>
              </a:rPr>
              <a:t>4. Фетисов Г.Г., Орешин В.П. Региональная экономика и управление. М.: ИНФРА-М, 2006</a:t>
            </a:r>
          </a:p>
          <a:p>
            <a:r>
              <a:rPr lang="ru-RU" sz="6400" dirty="0">
                <a:latin typeface="Times New Roman" panose="02020603050405020304" pitchFamily="18" charset="0"/>
                <a:cs typeface="Times New Roman" panose="02020603050405020304" pitchFamily="18" charset="0"/>
              </a:rPr>
              <a:t>5. Андреев А. В. Основы региональной экономики: учебник для вузов/А. В. Андреев. М.: </a:t>
            </a:r>
            <a:r>
              <a:rPr lang="ru-RU" sz="6400" dirty="0" err="1">
                <a:latin typeface="Times New Roman" panose="02020603050405020304" pitchFamily="18" charset="0"/>
                <a:cs typeface="Times New Roman" panose="02020603050405020304" pitchFamily="18" charset="0"/>
              </a:rPr>
              <a:t>КноРус</a:t>
            </a:r>
            <a:r>
              <a:rPr lang="ru-RU" sz="6400" dirty="0">
                <a:latin typeface="Times New Roman" panose="02020603050405020304" pitchFamily="18" charset="0"/>
                <a:cs typeface="Times New Roman" panose="02020603050405020304" pitchFamily="18" charset="0"/>
              </a:rPr>
              <a:t>, 2012. 334 с.</a:t>
            </a:r>
          </a:p>
          <a:p>
            <a:r>
              <a:rPr lang="ru-RU" sz="6400" dirty="0">
                <a:latin typeface="Times New Roman" panose="02020603050405020304" pitchFamily="18" charset="0"/>
                <a:cs typeface="Times New Roman" panose="02020603050405020304" pitchFamily="18" charset="0"/>
              </a:rPr>
              <a:t>6. </a:t>
            </a:r>
            <a:r>
              <a:rPr lang="ru-RU" sz="6400" dirty="0" err="1">
                <a:latin typeface="Times New Roman" panose="02020603050405020304" pitchFamily="18" charset="0"/>
                <a:cs typeface="Times New Roman" panose="02020603050405020304" pitchFamily="18" charset="0"/>
              </a:rPr>
              <a:t>Козьева</a:t>
            </a:r>
            <a:r>
              <a:rPr lang="ru-RU" sz="6400" dirty="0">
                <a:latin typeface="Times New Roman" panose="02020603050405020304" pitchFamily="18" charset="0"/>
                <a:cs typeface="Times New Roman" panose="02020603050405020304" pitchFamily="18" charset="0"/>
              </a:rPr>
              <a:t> И. Л. Экономическая география и регионалистика: учебник / И.Л. </a:t>
            </a:r>
            <a:r>
              <a:rPr lang="ru-RU" sz="6400" dirty="0" err="1">
                <a:latin typeface="Times New Roman" panose="02020603050405020304" pitchFamily="18" charset="0"/>
                <a:cs typeface="Times New Roman" panose="02020603050405020304" pitchFamily="18" charset="0"/>
              </a:rPr>
              <a:t>Козьева</a:t>
            </a:r>
            <a:r>
              <a:rPr lang="ru-RU" sz="6400" dirty="0">
                <a:latin typeface="Times New Roman" panose="02020603050405020304" pitchFamily="18" charset="0"/>
                <a:cs typeface="Times New Roman" panose="02020603050405020304" pitchFamily="18" charset="0"/>
              </a:rPr>
              <a:t>, Э.Н. </a:t>
            </a:r>
            <a:r>
              <a:rPr lang="ru-RU" sz="6400" dirty="0" err="1">
                <a:latin typeface="Times New Roman" panose="02020603050405020304" pitchFamily="18" charset="0"/>
                <a:cs typeface="Times New Roman" panose="02020603050405020304" pitchFamily="18" charset="0"/>
              </a:rPr>
              <a:t>Кузъбожев</a:t>
            </a:r>
            <a:r>
              <a:rPr lang="ru-RU" sz="6400" dirty="0">
                <a:latin typeface="Times New Roman" panose="02020603050405020304" pitchFamily="18" charset="0"/>
                <a:cs typeface="Times New Roman" panose="02020603050405020304" pitchFamily="18" charset="0"/>
              </a:rPr>
              <a:t>. М.: КНОРУС, 2012. 346 с.</a:t>
            </a:r>
          </a:p>
          <a:p>
            <a:r>
              <a:rPr lang="ru-RU" sz="6400" dirty="0">
                <a:latin typeface="Times New Roman" panose="02020603050405020304" pitchFamily="18" charset="0"/>
                <a:cs typeface="Times New Roman" panose="02020603050405020304" pitchFamily="18" charset="0"/>
              </a:rPr>
              <a:t>7. Региональная экономика/ Под ред. Г. Поляка. М.: Юнити-Дана,2013. 464 с.</a:t>
            </a:r>
          </a:p>
          <a:p>
            <a:r>
              <a:rPr lang="ru-RU" sz="6400" dirty="0">
                <a:latin typeface="Times New Roman" panose="02020603050405020304" pitchFamily="18" charset="0"/>
                <a:cs typeface="Times New Roman" panose="02020603050405020304" pitchFamily="18" charset="0"/>
              </a:rPr>
              <a:t>8. Мухамеджанова Д. Ш. Казахстан в экономике Азии: актуальные тенденции международного сотрудничества [Текст]: монография / Д. Ш. Мухамеджанова. Астана : КИСИ при Президенте РК, 2014. 166 с.</a:t>
            </a:r>
          </a:p>
          <a:p>
            <a:r>
              <a:rPr lang="ru-RU" sz="6400" dirty="0">
                <a:latin typeface="Times New Roman" panose="02020603050405020304" pitchFamily="18" charset="0"/>
                <a:cs typeface="Times New Roman" panose="02020603050405020304" pitchFamily="18" charset="0"/>
              </a:rPr>
              <a:t>9. Теория социально-экономической географии: спектр современных взглядов. Ред. и сост. А. Г. Дружинин и В. Е. Шувалов. </a:t>
            </a:r>
            <a:r>
              <a:rPr lang="ru-RU" sz="6400" dirty="0" err="1">
                <a:latin typeface="Times New Roman" panose="02020603050405020304" pitchFamily="18" charset="0"/>
                <a:cs typeface="Times New Roman" panose="02020603050405020304" pitchFamily="18" charset="0"/>
              </a:rPr>
              <a:t>Ростов</a:t>
            </a:r>
            <a:r>
              <a:rPr lang="ru-RU" sz="6400" dirty="0">
                <a:latin typeface="Times New Roman" panose="02020603050405020304" pitchFamily="18" charset="0"/>
                <a:cs typeface="Times New Roman" panose="02020603050405020304" pitchFamily="18" charset="0"/>
              </a:rPr>
              <a:t> н/Д: Изд-во ЮФУ, 2010.</a:t>
            </a:r>
          </a:p>
          <a:p>
            <a:r>
              <a:rPr lang="ru-RU" sz="6400" dirty="0">
                <a:latin typeface="Times New Roman" panose="02020603050405020304" pitchFamily="18" charset="0"/>
                <a:cs typeface="Times New Roman" panose="02020603050405020304" pitchFamily="18" charset="0"/>
              </a:rPr>
              <a:t>10. Ибраева А. Н. Устойчивое развитие и независимость страны [Текст]: продовольствие, энергетика, транспорт: оценка обеспеченности и экономической доступности: монография / Альмира Ибраева. Астана: ОО "ИЭЭ", 2016. - 248 с.</a:t>
            </a:r>
          </a:p>
          <a:p>
            <a:r>
              <a:rPr lang="ru-RU" sz="6400" dirty="0">
                <a:latin typeface="Times New Roman" panose="02020603050405020304" pitchFamily="18" charset="0"/>
                <a:cs typeface="Times New Roman" panose="02020603050405020304" pitchFamily="18" charset="0"/>
              </a:rPr>
              <a:t>11. </a:t>
            </a:r>
            <a:r>
              <a:rPr lang="ru-RU" sz="6400" dirty="0" err="1">
                <a:latin typeface="Times New Roman" panose="02020603050405020304" pitchFamily="18" charset="0"/>
                <a:cs typeface="Times New Roman" panose="02020603050405020304" pitchFamily="18" charset="0"/>
              </a:rPr>
              <a:t>Изард</a:t>
            </a:r>
            <a:r>
              <a:rPr lang="ru-RU" sz="6400" dirty="0">
                <a:latin typeface="Times New Roman" panose="02020603050405020304" pitchFamily="18" charset="0"/>
                <a:cs typeface="Times New Roman" panose="02020603050405020304" pitchFamily="18" charset="0"/>
              </a:rPr>
              <a:t> У. Методы регионального анализа. М.: Прогресс. 1966.</a:t>
            </a:r>
          </a:p>
          <a:p>
            <a:r>
              <a:rPr lang="ru-RU" sz="6400" dirty="0">
                <a:latin typeface="Times New Roman" panose="02020603050405020304" pitchFamily="18" charset="0"/>
                <a:cs typeface="Times New Roman" panose="02020603050405020304" pitchFamily="18" charset="0"/>
              </a:rPr>
              <a:t>12. </a:t>
            </a:r>
            <a:r>
              <a:rPr lang="ru-RU" sz="6400" dirty="0" err="1">
                <a:latin typeface="Times New Roman" panose="02020603050405020304" pitchFamily="18" charset="0"/>
                <a:cs typeface="Times New Roman" panose="02020603050405020304" pitchFamily="18" charset="0"/>
              </a:rPr>
              <a:t>Пфейфер</a:t>
            </a:r>
            <a:r>
              <a:rPr lang="ru-RU" sz="6400" dirty="0">
                <a:latin typeface="Times New Roman" panose="02020603050405020304" pitchFamily="18" charset="0"/>
                <a:cs typeface="Times New Roman" panose="02020603050405020304" pitchFamily="18" charset="0"/>
              </a:rPr>
              <a:t> Н. Э. [и др.] Государственное регулирование экономики: электронный учебник. М., 2014</a:t>
            </a:r>
          </a:p>
          <a:p>
            <a:endParaRPr lang="ru-RU" dirty="0"/>
          </a:p>
        </p:txBody>
      </p:sp>
      <p:sp>
        <p:nvSpPr>
          <p:cNvPr id="5" name="Заголовок 1">
            <a:extLst>
              <a:ext uri="{FF2B5EF4-FFF2-40B4-BE49-F238E27FC236}">
                <a16:creationId xmlns:a16="http://schemas.microsoft.com/office/drawing/2014/main" id="{8B5C397C-0CBE-BB75-ED89-A0C6DDA26E11}"/>
              </a:ext>
            </a:extLst>
          </p:cNvPr>
          <p:cNvSpPr>
            <a:spLocks noGrp="1"/>
          </p:cNvSpPr>
          <p:nvPr>
            <p:ph type="title"/>
          </p:nvPr>
        </p:nvSpPr>
        <p:spPr>
          <a:xfrm>
            <a:off x="304800" y="457200"/>
            <a:ext cx="8686800" cy="838200"/>
          </a:xfrm>
        </p:spPr>
        <p:txBody>
          <a:bodyPr>
            <a:normAutofit fontScale="90000"/>
          </a:bodyPr>
          <a:lstStyle/>
          <a:p>
            <a:pPr algn="ctr"/>
            <a:r>
              <a:rPr lang="ru-RU" sz="1800" b="1" dirty="0">
                <a:effectLst/>
                <a:latin typeface="Times New Roman" panose="02020603050405020304" pitchFamily="18" charset="0"/>
                <a:ea typeface="Times New Roman" panose="02020603050405020304" pitchFamily="18" charset="0"/>
                <a:cs typeface="Times New Roman" panose="02020603050405020304" pitchFamily="18" charset="0"/>
              </a:rPr>
              <a:t>Список литературы:</a:t>
            </a:r>
            <a:br>
              <a:rPr lang="ru-RU" sz="1800" dirty="0">
                <a:effectLst/>
                <a:latin typeface="Calibri" panose="020F0502020204030204" pitchFamily="34" charset="0"/>
                <a:ea typeface="Times New Roman" panose="02020603050405020304" pitchFamily="18" charset="0"/>
                <a:cs typeface="Times New Roman" panose="02020603050405020304" pitchFamily="18" charset="0"/>
              </a:rPr>
            </a:br>
            <a:endParaRPr lang="ru-RU" dirty="0"/>
          </a:p>
        </p:txBody>
      </p:sp>
    </p:spTree>
    <p:extLst>
      <p:ext uri="{BB962C8B-B14F-4D97-AF65-F5344CB8AC3E}">
        <p14:creationId xmlns:p14="http://schemas.microsoft.com/office/powerpoint/2010/main" val="8045350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одержимое 5"/>
          <p:cNvSpPr>
            <a:spLocks noGrp="1"/>
          </p:cNvSpPr>
          <p:nvPr>
            <p:ph idx="1"/>
          </p:nvPr>
        </p:nvSpPr>
        <p:spPr/>
        <p:txBody>
          <a:bodyPr>
            <a:normAutofit/>
          </a:bodyPr>
          <a:lstStyle/>
          <a:p>
            <a:pPr>
              <a:buNone/>
            </a:pPr>
            <a:r>
              <a:rPr lang="ru-RU" b="1" i="1" dirty="0">
                <a:latin typeface="Times New Roman" pitchFamily="18" charset="0"/>
                <a:cs typeface="Times New Roman" pitchFamily="18" charset="0"/>
              </a:rPr>
              <a:t>Бюджет любого уровня </a:t>
            </a:r>
            <a:r>
              <a:rPr lang="ru-RU" dirty="0">
                <a:latin typeface="Times New Roman" pitchFamily="18" charset="0"/>
                <a:cs typeface="Times New Roman" pitchFamily="18" charset="0"/>
              </a:rPr>
              <a:t>- это основополагающий документ, определяющий систему взаимоотношений в сфере государственных или муниципальных финансов. По существу он является программой производства и перераспределения общественных благ.</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fontScale="77500" lnSpcReduction="20000"/>
          </a:bodyPr>
          <a:lstStyle/>
          <a:p>
            <a:pPr>
              <a:buNone/>
            </a:pPr>
            <a:r>
              <a:rPr lang="ru-RU" b="1" i="1" dirty="0">
                <a:latin typeface="Times New Roman" pitchFamily="18" charset="0"/>
                <a:cs typeface="Times New Roman" pitchFamily="18" charset="0"/>
              </a:rPr>
              <a:t>Экономическое содержание и сущность бюджета </a:t>
            </a:r>
            <a:r>
              <a:rPr lang="ru-RU" dirty="0">
                <a:latin typeface="Times New Roman" pitchFamily="18" charset="0"/>
                <a:cs typeface="Times New Roman" pitchFamily="18" charset="0"/>
              </a:rPr>
              <a:t>обусловлены природой и функциями государства, нуждающегося в денежных ресурсах для осуществления своих функций.</a:t>
            </a:r>
          </a:p>
          <a:p>
            <a:pPr>
              <a:buNone/>
            </a:pPr>
            <a:r>
              <a:rPr lang="ru-RU" b="1" i="1" dirty="0">
                <a:latin typeface="Times New Roman" pitchFamily="18" charset="0"/>
                <a:cs typeface="Times New Roman" pitchFamily="18" charset="0"/>
              </a:rPr>
              <a:t>Государственный бюджет </a:t>
            </a:r>
            <a:r>
              <a:rPr lang="ru-RU" dirty="0">
                <a:latin typeface="Times New Roman" pitchFamily="18" charset="0"/>
                <a:cs typeface="Times New Roman" pitchFamily="18" charset="0"/>
              </a:rPr>
              <a:t>рассматривают в совокупности: как объективную экономическую категорию (обусловленную функциями государства), как систему денежных отношений, как основной централизованный фонд денежных средств, как основной финансовый план государства, как важнейший финансовый регулятор (инструмент государственной финансовой политики), как показатель движения денежной наличности, ежегодных доходов и расходов государства.</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Содержимое 7"/>
          <p:cNvSpPr>
            <a:spLocks noGrp="1"/>
          </p:cNvSpPr>
          <p:nvPr>
            <p:ph idx="1"/>
          </p:nvPr>
        </p:nvSpPr>
        <p:spPr/>
        <p:txBody>
          <a:bodyPr>
            <a:normAutofit fontScale="92500" lnSpcReduction="10000"/>
          </a:bodyPr>
          <a:lstStyle/>
          <a:p>
            <a:pPr>
              <a:buNone/>
            </a:pPr>
            <a:r>
              <a:rPr lang="ru-RU" b="1" i="1" dirty="0">
                <a:latin typeface="Times New Roman" pitchFamily="18" charset="0"/>
                <a:cs typeface="Times New Roman" pitchFamily="18" charset="0"/>
              </a:rPr>
              <a:t>Региональный бюджет</a:t>
            </a:r>
            <a:r>
              <a:rPr lang="ru-RU" dirty="0">
                <a:latin typeface="Times New Roman" pitchFamily="18" charset="0"/>
                <a:cs typeface="Times New Roman" pitchFamily="18" charset="0"/>
              </a:rPr>
              <a:t>, являясь одним из основных инструментов перераспределения национального дохода осуществляет регулирование территориальных пропорций общественного воспроизводства, прежде всего в части установления равновесия между величиной созданного продукта и объемом конечного потребления территории, обеспечивая необходимый уровень доступности региональных благ.</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fontScale="85000" lnSpcReduction="20000"/>
          </a:bodyPr>
          <a:lstStyle/>
          <a:p>
            <a:pPr>
              <a:buNone/>
            </a:pPr>
            <a:r>
              <a:rPr lang="ru-RU" dirty="0">
                <a:latin typeface="Times New Roman" pitchFamily="18" charset="0"/>
                <a:cs typeface="Times New Roman" pitchFamily="18" charset="0"/>
              </a:rPr>
              <a:t>С позиции системного подхода элементами бюджетной системы являются различные бюджеты, но четко не определено, что является </a:t>
            </a:r>
            <a:r>
              <a:rPr lang="ru-RU" dirty="0" err="1">
                <a:latin typeface="Times New Roman" pitchFamily="18" charset="0"/>
                <a:cs typeface="Times New Roman" pitchFamily="18" charset="0"/>
              </a:rPr>
              <a:t>системообразующей</a:t>
            </a:r>
            <a:r>
              <a:rPr lang="ru-RU" dirty="0">
                <a:latin typeface="Times New Roman" pitchFamily="18" charset="0"/>
                <a:cs typeface="Times New Roman" pitchFamily="18" charset="0"/>
              </a:rPr>
              <a:t> связью бюджетов.</a:t>
            </a:r>
          </a:p>
          <a:p>
            <a:pPr>
              <a:buNone/>
            </a:pPr>
            <a:r>
              <a:rPr lang="ru-RU" dirty="0">
                <a:latin typeface="Times New Roman" pitchFamily="18" charset="0"/>
                <a:cs typeface="Times New Roman" pitchFamily="18" charset="0"/>
              </a:rPr>
              <a:t>Поскольку </a:t>
            </a:r>
            <a:r>
              <a:rPr lang="ru-RU" b="1" i="1" dirty="0">
                <a:latin typeface="Times New Roman" pitchFamily="18" charset="0"/>
                <a:cs typeface="Times New Roman" pitchFamily="18" charset="0"/>
              </a:rPr>
              <a:t>главной формой финансовых взаимосвязей</a:t>
            </a:r>
            <a:r>
              <a:rPr lang="ru-RU" dirty="0">
                <a:latin typeface="Times New Roman" pitchFamily="18" charset="0"/>
                <a:cs typeface="Times New Roman" pitchFamily="18" charset="0"/>
              </a:rPr>
              <a:t>, обеспечивающей существование бюджетной системы, являются межбюджетные отношения, то бюджетная система - это основанная на государственном устройстве, регулируемая нормами права совокупность бюджетов всех уровней власти и бюджетов государственных внебюджетных фондов, находящихся во взаимосвязи друг с другом в процессе межбюджетных отношений.</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Содержимое 7"/>
          <p:cNvSpPr>
            <a:spLocks noGrp="1"/>
          </p:cNvSpPr>
          <p:nvPr>
            <p:ph idx="1"/>
          </p:nvPr>
        </p:nvSpPr>
        <p:spPr/>
        <p:txBody>
          <a:bodyPr>
            <a:normAutofit/>
          </a:bodyPr>
          <a:lstStyle/>
          <a:p>
            <a:pPr>
              <a:buNone/>
            </a:pPr>
            <a:r>
              <a:rPr lang="ru-RU" dirty="0">
                <a:latin typeface="Times New Roman" pitchFamily="18" charset="0"/>
                <a:cs typeface="Times New Roman" pitchFamily="18" charset="0"/>
              </a:rPr>
              <a:t>Формирование бюджета как формы образования и расходования денежных средств, предназначенных для финансового обеспечения задач и функций государства и местного самоуправления, предполагает последовательное и взаимосвязанное управление его доходами и расходами.</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одержимое 5"/>
          <p:cNvSpPr>
            <a:spLocks noGrp="1"/>
          </p:cNvSpPr>
          <p:nvPr>
            <p:ph idx="1"/>
          </p:nvPr>
        </p:nvSpPr>
        <p:spPr/>
        <p:txBody>
          <a:bodyPr>
            <a:noAutofit/>
          </a:bodyPr>
          <a:lstStyle/>
          <a:p>
            <a:pPr>
              <a:buClrTx/>
              <a:buSzPct val="100000"/>
              <a:buNone/>
            </a:pPr>
            <a:r>
              <a:rPr lang="ru-RU" sz="2400" b="1" i="1" dirty="0">
                <a:latin typeface="Times New Roman" pitchFamily="18" charset="0"/>
                <a:cs typeface="Times New Roman" pitchFamily="18" charset="0"/>
              </a:rPr>
              <a:t>Бюджеты субъектов государства </a:t>
            </a:r>
            <a:r>
              <a:rPr lang="ru-RU" sz="2400" dirty="0">
                <a:latin typeface="Times New Roman" pitchFamily="18" charset="0"/>
                <a:cs typeface="Times New Roman" pitchFamily="18" charset="0"/>
              </a:rPr>
              <a:t>- это один из главных каналов доведения до населения конечных результатов общественного производства. В последнее время все большее значение придается роли субъектов государства в решении социальных и экономических вопросов, что требует эффективности использования бюджетных средств. Важным инструментом повышения эффективности бюджетных расходов является </a:t>
            </a:r>
            <a:r>
              <a:rPr lang="ru-RU" sz="2400" dirty="0" err="1">
                <a:latin typeface="Times New Roman" pitchFamily="18" charset="0"/>
                <a:cs typeface="Times New Roman" pitchFamily="18" charset="0"/>
              </a:rPr>
              <a:t>бюджетирование</a:t>
            </a:r>
            <a:r>
              <a:rPr lang="ru-RU" sz="2400" dirty="0">
                <a:latin typeface="Times New Roman" pitchFamily="18" charset="0"/>
                <a:cs typeface="Times New Roman" pitchFamily="18" charset="0"/>
              </a:rPr>
              <a:t>, ориентированное на результат, поскольку оно в корне меняет не только содержание всех стадий бюджетного процесса, но и саму концепцию управления бюджетными расходами. </a:t>
            </a:r>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1842</TotalTime>
  <Words>2823</Words>
  <Application>Microsoft Office PowerPoint</Application>
  <PresentationFormat>Экран (4:3)</PresentationFormat>
  <Paragraphs>143</Paragraphs>
  <Slides>34</Slides>
  <Notes>0</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34</vt:i4>
      </vt:variant>
    </vt:vector>
  </HeadingPairs>
  <TitlesOfParts>
    <vt:vector size="42" baseType="lpstr">
      <vt:lpstr>Arial</vt:lpstr>
      <vt:lpstr>Calibri</vt:lpstr>
      <vt:lpstr>Franklin Gothic Book</vt:lpstr>
      <vt:lpstr>Franklin Gothic Medium</vt:lpstr>
      <vt:lpstr>Times New Roman</vt:lpstr>
      <vt:lpstr>Wingdings</vt:lpstr>
      <vt:lpstr>Wingdings 2</vt:lpstr>
      <vt:lpstr>Трек</vt:lpstr>
      <vt:lpstr>Министерство  науки и высшего образования Республики Казахстан Карагандинский университет имени Е.А. Букетова</vt:lpstr>
      <vt:lpstr>План лекции </vt:lpstr>
      <vt:lpstr>литература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условия для реализации бюджетирования</vt:lpstr>
      <vt:lpstr>Функции бюджетной системы</vt:lpstr>
      <vt:lpstr>Цели разработки бюджета развития региона </vt:lpstr>
      <vt:lpstr>Денежные средства бюджета развития региона направляются на следующие цели</vt:lpstr>
      <vt:lpstr>Презентация PowerPoint</vt:lpstr>
      <vt:lpstr>условия реализации задач повышения эффективности региональной экономической политики в бюджетно-налоговой сфере</vt:lpstr>
      <vt:lpstr>Презентация PowerPoint</vt:lpstr>
      <vt:lpstr>Основные элементы построения рациональной системы финансовых связей региона </vt:lpstr>
      <vt:lpstr>Презентация PowerPoint</vt:lpstr>
      <vt:lpstr>роль регионального бюджета в финансовом обеспечении региональных программ социально-экономического развития</vt:lpstr>
      <vt:lpstr>Презентация PowerPoint</vt:lpstr>
      <vt:lpstr>Презентация PowerPoint</vt:lpstr>
      <vt:lpstr>Функции политики налогообложения</vt:lpstr>
      <vt:lpstr>Презентация PowerPoint</vt:lpstr>
      <vt:lpstr>Путем распределения доходов и расходов между отдельными бюджетами решаются следующие задачи</vt:lpstr>
      <vt:lpstr>основные подходы к требованиям регионов о предоставлении особого экономического режима</vt:lpstr>
      <vt:lpstr>Для решения проблемы финансовой поддержки бюджетов депрессивных регионов регионы страны необходимо разделить на группы</vt:lpstr>
      <vt:lpstr>Презентация PowerPoint</vt:lpstr>
      <vt:lpstr>показатели финансовой обеспеченности и бюджетной самодостаточности развития субъектов</vt:lpstr>
      <vt:lpstr>резюме</vt:lpstr>
      <vt:lpstr>резюме</vt:lpstr>
      <vt:lpstr>резюме</vt:lpstr>
      <vt:lpstr>резюме</vt:lpstr>
      <vt:lpstr>Контрольные вопросы</vt:lpstr>
      <vt:lpstr>Список литературы: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Тема 5. Коммуникации в управлении</dc:title>
  <cp:lastModifiedBy>Boss</cp:lastModifiedBy>
  <cp:revision>161</cp:revision>
  <dcterms:modified xsi:type="dcterms:W3CDTF">2024-05-26T18:14:14Z</dcterms:modified>
</cp:coreProperties>
</file>