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2" r:id="rId2"/>
    <p:sldId id="256" r:id="rId3"/>
    <p:sldId id="313" r:id="rId4"/>
    <p:sldId id="318" r:id="rId5"/>
    <p:sldId id="319" r:id="rId6"/>
    <p:sldId id="25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328" r:id="rId16"/>
    <p:sldId id="329" r:id="rId17"/>
    <p:sldId id="330" r:id="rId18"/>
    <p:sldId id="331" r:id="rId19"/>
    <p:sldId id="332" r:id="rId20"/>
    <p:sldId id="333" r:id="rId21"/>
    <p:sldId id="334" r:id="rId22"/>
    <p:sldId id="335" r:id="rId23"/>
    <p:sldId id="336" r:id="rId24"/>
    <p:sldId id="337" r:id="rId25"/>
    <p:sldId id="338" r:id="rId26"/>
    <p:sldId id="339" r:id="rId27"/>
    <p:sldId id="340" r:id="rId28"/>
    <p:sldId id="272" r:id="rId29"/>
    <p:sldId id="314" r:id="rId30"/>
    <p:sldId id="341" r:id="rId31"/>
    <p:sldId id="316" r:id="rId32"/>
    <p:sldId id="34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7329" autoAdjust="0"/>
  </p:normalViewPr>
  <p:slideViewPr>
    <p:cSldViewPr>
      <p:cViewPr varScale="1">
        <p:scale>
          <a:sx n="68" d="100"/>
          <a:sy n="68" d="100"/>
        </p:scale>
        <p:origin x="144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6962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Министерство науки и высшего образования  Республики Казахстан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Карагандинский университет имени Е.А.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900" b="1" dirty="0">
                <a:latin typeface="Times New Roman" pitchFamily="18" charset="0"/>
                <a:cs typeface="Times New Roman" pitchFamily="18" charset="0"/>
              </a:rPr>
              <a:t>Региональная экономика и управление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Тема 4.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Экономический потенциал региона и его оценка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Образовательная программа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	           6B04102-Государственное и местное управление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Автор: к.э.н., профессор кафедры «Менеджмент»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Дарибеков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С.С.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Вид занятия: лекция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/>
              <a:t>Проблемно-ориентированная оценка потенциала развития региона заключается в определении соответствия его характеристик специфике проблем с учетом требуемого уровня их решения в заданный период времени. Проблемно-ориентированные оценки потенциала развития являются элементом и средством как повышения эффективности использования уже созданного потенциала, участвующего в достижении поставленных инновационных целей, так и определения условий, необходимых мер при формировании потенциала, обеспечивающих достижение перспективных инновационных целей.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Традиционные учетно-отчетные оценки (как элемент и средство анализа инновационной политики) во многих случаях правомерны, однако в настоящее время они не позволяют в полной мере ответить на вопрос о реальной подготовленности региона к решению конкретного спектра инновационных задач. При такой постановке возможны ситуации, когда накопленные инновационные ресурсы в случае их несоответствия специфике определенных задач приносят обществу не пользу, а только расходы и убытки, связанные с сохранением и поддержанием накопленных ресурсов науки.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 основным компонентам природно-ресурсного потенциала относят природные условия и природные ресурсы.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Природные условия - это все элементы живой и неживой природы, которые влияют на хозяйственную деятельность человека.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Природные ресурсы -  это все элементы природы, которые используются в производстве в качестве сырья и энергии.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Обеспеченность государства природными ресурсами рассматриваются  как важнейший экономический и политический фактор развития общества.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Виды ресурсов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минеральные ресурсы (полезные ископаемые) (к ним относятся все виды минерального сырья и топлива);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биологические ресурсы, в том числе растительные, лесные и ресурсы животного мира;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земельные ресурсы;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водные ресурсы;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ресурсы Мирового океана;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рекреационные ресурсы;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климатические ресурсы.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Трудовые ресурсы региона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это часть населения страны, которая обладает физическими и духовными способностями к труду и которая представляет собой действующую и потенциальную рабочую силу.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Система показателей оценки состояния трудовых ресурсов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а) общая численность трудовых ресурсов;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б) среднегодовая численность рабочих и служащих в народном хозяйстве;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в) уровень занятости населения;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г) состав работающих по полу и возрасту;</a:t>
            </a:r>
          </a:p>
          <a:p>
            <a:pPr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отраслевая структура занятости населения;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е) уровень образования и профессиональная подготовка кадров.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Размещение производительных сил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динамическое состояние, характеризующее распределение производительных сил по территории в соответствии с природными, социальными и экономическими условиями отдельных районов и определяемое особенностями территориального разделения труда, присущими данной социально-экономической системе.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Закономерности размещения производительных сил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рациональное, наиболее эффективное размещение производства;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неразрывную связь между размещением производительных сил и развитием экономических районов;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научно обоснованную специализацию экономических районов на основе территориального разделения труда;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комплексное развитие хозяйства экономических районов.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Формы межрегиональных связей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обмен товарами и услугами;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миграция населения;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финансовые потоки;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информационный обмен и др.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Уровни позиционирования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первый уровень (внутреннее позиционирование) означает выявление роли региона для внутренних целевых групп — жителей конкретных городов и районов и регионального центра, предпринимателей и деловых кругов, общественности, властей муниципальных образований;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второй уровень позиционирования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макрорегиональный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представляющий собой определение места и роли региона в большем регионе в рамках административно-территориального деления страны. Методами определения позиции региона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макрорегионе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являются сопоставительный анализ показателей развития, тенденций межрегиональной миграции населения, различные региональные рейтинги, экспертные оценки, конкурсы среди регионов и входящих в их состав территориальных образований;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третий уровень позиционирования (национальный). Методами определения позиции региона в национальных рамках служат сопоставительный анализ основных показателей развития в национальном масштабе, различного рода национальные рейтинги регионов, специальные научные исследования, позволяющие произвести сводную комплексную оценку позиции региона в национальном масштабе;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четвертый уровень позиционирования (международный). Данный уровень особенно важен для крупных, активных регионов и регионов, занимающих приграничное положение.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58200" cy="571504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 лекции</a:t>
            </a:r>
            <a:b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7158" y="1571612"/>
            <a:ext cx="8458200" cy="4429156"/>
          </a:xfrm>
        </p:spPr>
        <p:txBody>
          <a:bodyPr>
            <a:noAutofit/>
          </a:bodyPr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ru-RU" dirty="0"/>
              <a:t>Сущность и структура потенциала развития региона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ru-RU" dirty="0"/>
              <a:t>Природно-ресурсный потенциал: понятие и структура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ru-RU" dirty="0"/>
              <a:t>Трудовой потенциал региона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ru-RU" dirty="0"/>
              <a:t>Закономерности, принципы и факторы размещения производительных сил.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ru-RU" dirty="0"/>
              <a:t>Межрегиональные связи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ru-RU" dirty="0"/>
              <a:t>Производственный сектор экономики регионов и их естественно-экономический потенциал.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Уровни проявления межрегиональных связей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на микроэкономическом уровне субъектами межрегиональных отношений выступают отдельные предприятия, организации, фирмы, а также отдельные граждане, которые осуществляют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внешнерегиональные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социально-экономические операции;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межэкономическом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уровне основными субъектами межрегиональных экономических отношений выступают уже целые производственные комплексы, отрасли промышленности, сельского хозяйства, транспорт, свободные экономические зоны, муниципальные территориальные образования (города, районы);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на макроэкономическом уровне субъектом межрегиональных отношений уже выступает сам регион в целом или отдельные субъекты государства (автономные округа), входящие в состав другого региона в качестве его составной части.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Направления и формы процесса международного сотрудничества регионов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Первое направление — совместное представительство интересов региональных органов власти на всемирном и европейском уровнях:</a:t>
            </a:r>
          </a:p>
          <a:p>
            <a:pPr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Второе направление — прямое двустороннее сотрудничество регионов разных стран:</a:t>
            </a:r>
          </a:p>
          <a:p>
            <a:pPr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Третье направление — научно-техническое сотрудничество:</a:t>
            </a:r>
          </a:p>
          <a:p>
            <a:pPr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Четвертое направление — совместная социально-экономическая деятельность:</a:t>
            </a:r>
          </a:p>
          <a:p>
            <a:pPr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Пятое направление — сотрудничество в сетях и Интернет-партнерство — осуществляется посредством участия региональных и муниципальных властей в работе международных союзов и ассоциаций, как на основе прямого членства, так и опосредованно — через национальные ассоциации регионов и городов.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Мероприятия по пространственной интеграции экономики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Казахстана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стабилизация и развитие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общих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материально-технических, финансовых, информационных интегрирующих систем (магистральный транспорт и связь, энергетическая и водохозяйственная системы, денежно-кредитная и бюджетная системы, система экологической безопасности и т.д.);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совершенствование правового и организационного механизма вертикальных и горизонтальных взаимодействий субъектов хозяйствования и управления;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содействие развитию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общего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территориального разделения труда и единого рыночного пространства;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осуществление мероприятий по предупреждению и преодолению распада межрегиональных хозяйственных связей, экономического и политического сепаратизма;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проведение государственной внешнеэкономической политики, гармонизирующей внешнеэкономическую деятельность регионов на основе общего законодательства и опираясь на международный авторитет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государственного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центра.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Реальный сектор экономики страны или региона включает в себя такие элементы как промышленность, агропромышленный комплекс (АПК) и строительство. Объекты хозяйствования этих отраслей, как правило, имеют не только территориальное, но и общегосударственное значение, поскольку многие из них находятся в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государственной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собственности. Однако, располагаясь на территории регионов, эти объекты взаимодействуют и используют природно-ресурсный, социальный и экономический потенциал районов, что обусловливает необходимость взаимодействия руководства таких предприятий с местными органами управления.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714380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 анализе развития конкретных отраслей промышленности принято рассматривать следующие показатели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42984"/>
            <a:ext cx="8686800" cy="4937141"/>
          </a:xfrm>
        </p:spPr>
        <p:txBody>
          <a:bodyPr>
            <a:noAutofit/>
          </a:bodyPr>
          <a:lstStyle/>
          <a:p>
            <a:pPr lvl="0">
              <a:buClrTx/>
              <a:buSzPct val="100000"/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динамику производства продукции в стоимостной оценке (в сопоставимых ценах) и в натуральном выражении;  финансовое состояние предприятий отрасли в регионе;  использование трудового потенциала; </a:t>
            </a:r>
          </a:p>
          <a:p>
            <a:pPr lvl="0">
              <a:buClrTx/>
              <a:buSzPct val="100000"/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капитальные вложения (в том числе строительно-монтажные работы (СМР)) с разделением затрат на техническое перевооружение, реконструкцию и расширение действующих предприятий, на новое строительство по источникам их формирования (централизованные, региональные, собственные и привлеченные средства и т.д.); </a:t>
            </a:r>
          </a:p>
          <a:p>
            <a:pPr lvl="0">
              <a:buClrTx/>
              <a:buSzPct val="100000"/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обеспечение производства материально-сырьевыми ресурсами;  показатели, характеризующие воздействие развития отрасли на окружающую среду, эффективность природоохранных мероприятий; </a:t>
            </a:r>
          </a:p>
          <a:p>
            <a:pPr lvl="0">
              <a:buClrTx/>
              <a:buSzPct val="100000"/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специфические для конкретных отраслей промышленности характеристики;  соотношение достигнутых объемов производства продукции в натуральном выражении с потребностью хозяйства, удовлетворение спроса местного населения; </a:t>
            </a:r>
          </a:p>
          <a:p>
            <a:pPr lvl="0">
              <a:buClrTx/>
              <a:buSzPct val="100000"/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возрастную структуру производственных основных фондов и их активной части (степень износа, коэффициент годности и т.п.), а также эффективность их использования (коэффициент сменности, загрузки оборудования и т.п.); </a:t>
            </a:r>
          </a:p>
          <a:p>
            <a:pPr lvl="0">
              <a:buClrTx/>
              <a:buSzPct val="100000"/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уровни концентрации (средний размер предприятия в отрасли региона;  удельный вес крупных предприятий в доле выпуска продукции региона;  среднегодовая стоимость основных фондов; </a:t>
            </a:r>
          </a:p>
          <a:p>
            <a:pPr lvl="0">
              <a:buClrTx/>
              <a:buSzPct val="100000"/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среднесписочная численность работающих и др.), специализации (удельный вес основной (профильной) продукции в общем объеме производства;  доля специализированного оборудования в общем его парке; </a:t>
            </a:r>
          </a:p>
          <a:p>
            <a:pPr lvl="0">
              <a:buClrTx/>
              <a:buSzPct val="100000"/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номенклатура и ассортимент выпускаемой продукции и др.), кооперирования (удельный вес в себестоимости выпускаемой предприятиями региона продукции комплектующих изделий и полуфабрикатов, получаемых по кооперированию (коэффициент кооперирования); </a:t>
            </a:r>
          </a:p>
          <a:p>
            <a:pPr lvl="0">
              <a:buClrTx/>
              <a:buSzPct val="100000"/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удельный вес полуфабрикатов, изготавливаемых предприятиями региона для поставок на сторону, в общем их выпуске и в выпуске всей продукции и др.) и комбинирования (удельный вес товарной продукции, полученной на комбинатах, в общем ее выпуске промышленности региона; </a:t>
            </a:r>
          </a:p>
          <a:p>
            <a:pPr lvl="0">
              <a:buClrTx/>
              <a:buSzPct val="100000"/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удельный вес комбинатов в объеме продукции, численности промышленно-производственного персонала, стоимости основных фондов; коэффициент комбинирования (доля побочной продукции в общем выпуске продукции) и др.) производства;</a:t>
            </a:r>
          </a:p>
          <a:p>
            <a:pPr lvl="0">
              <a:buClrTx/>
              <a:buSzPct val="100000"/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наличие производственных возможностей (площадей, оборудования) по заготовке и переработке вторичных ресурсов (отходов производства, потребления и т.п.), образующихся в отраслях или подлежащих переработке на их предприятиях; </a:t>
            </a:r>
          </a:p>
          <a:p>
            <a:pPr lvl="0">
              <a:buClrTx/>
              <a:buSzPct val="100000"/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развитие транспортно-экономических связей и инфраструктуры.</a:t>
            </a:r>
          </a:p>
          <a:p>
            <a:pPr>
              <a:buClrTx/>
              <a:buSzPct val="100000"/>
              <a:buFont typeface="Arial" pitchFamily="34" charset="0"/>
              <a:buChar char="•"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928670"/>
            <a:ext cx="707236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Типы производств в структуре регионального производственного сектора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1333280"/>
          <a:ext cx="7858180" cy="5035633"/>
        </p:xfrm>
        <a:graphic>
          <a:graphicData uri="http://schemas.openxmlformats.org/drawingml/2006/table">
            <a:tbl>
              <a:tblPr/>
              <a:tblGrid>
                <a:gridCol w="33435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14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41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latin typeface="Times New Roman"/>
                          <a:ea typeface="Times New Roman"/>
                          <a:cs typeface="Times New Roman"/>
                        </a:rPr>
                        <a:t>типы производств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latin typeface="Times New Roman"/>
                          <a:ea typeface="Times New Roman"/>
                          <a:cs typeface="Times New Roman"/>
                        </a:rPr>
                        <a:t>вид и сфера деятельности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099">
                <a:tc rowSpan="5">
                  <a:txBody>
                    <a:bodyPr/>
                    <a:lstStyle/>
                    <a:p>
                      <a:pPr marL="742950" lvl="1" indent="-2857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kk-KZ" sz="1600">
                          <a:latin typeface="Times New Roman"/>
                          <a:ea typeface="Times New Roman"/>
                          <a:cs typeface="Times New Roman"/>
                        </a:rPr>
                        <a:t>По роду выпускаемой продукции и выполняемых работ и услуг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Times New Roman"/>
                          <a:cs typeface="Times New Roman"/>
                        </a:rPr>
                        <a:t>промышленость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0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Times New Roman"/>
                          <a:cs typeface="Times New Roman"/>
                        </a:rPr>
                        <a:t>сельское хозяйство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0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Times New Roman"/>
                          <a:cs typeface="Times New Roman"/>
                        </a:rPr>
                        <a:t>транспорт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0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Times New Roman"/>
                          <a:cs typeface="Times New Roman"/>
                        </a:rPr>
                        <a:t>научное образование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50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Times New Roman"/>
                          <a:cs typeface="Times New Roman"/>
                        </a:rPr>
                        <a:t>медицина и т.д.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5099">
                <a:tc rowSpan="3">
                  <a:txBody>
                    <a:bodyPr/>
                    <a:lstStyle/>
                    <a:p>
                      <a:pPr marL="742950" lvl="1" indent="-2857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kk-KZ" sz="1600">
                          <a:latin typeface="Times New Roman"/>
                          <a:ea typeface="Times New Roman"/>
                          <a:cs typeface="Times New Roman"/>
                        </a:rPr>
                        <a:t>По объему производства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Times New Roman"/>
                          <a:cs typeface="Times New Roman"/>
                        </a:rPr>
                        <a:t>крупносерийное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50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Times New Roman"/>
                          <a:cs typeface="Times New Roman"/>
                        </a:rPr>
                        <a:t>среднесерийное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50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Times New Roman"/>
                          <a:cs typeface="Times New Roman"/>
                        </a:rPr>
                        <a:t>мелкосерийное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5099">
                <a:tc rowSpan="2">
                  <a:txBody>
                    <a:bodyPr/>
                    <a:lstStyle/>
                    <a:p>
                      <a:pPr marL="742950" lvl="1" indent="-2857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kk-KZ" sz="1600">
                          <a:latin typeface="Times New Roman"/>
                          <a:ea typeface="Times New Roman"/>
                          <a:cs typeface="Times New Roman"/>
                        </a:rPr>
                        <a:t>По потребляемому сырью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Times New Roman"/>
                          <a:cs typeface="Times New Roman"/>
                        </a:rPr>
                        <a:t>добывающая промышленность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50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Times New Roman"/>
                          <a:cs typeface="Times New Roman"/>
                        </a:rPr>
                        <a:t>обрабатывающая промышленность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5099">
                <a:tc rowSpan="3">
                  <a:txBody>
                    <a:bodyPr/>
                    <a:lstStyle/>
                    <a:p>
                      <a:pPr marL="742950" lvl="1" indent="-2857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kk-KZ" sz="1600">
                          <a:latin typeface="Times New Roman"/>
                          <a:ea typeface="Times New Roman"/>
                          <a:cs typeface="Times New Roman"/>
                        </a:rPr>
                        <a:t>По назначению продукции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Times New Roman"/>
                          <a:cs typeface="Times New Roman"/>
                        </a:rPr>
                        <a:t>изготовление средств производства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50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Times New Roman"/>
                          <a:cs typeface="Times New Roman"/>
                        </a:rPr>
                        <a:t>изготовление предметов потребления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50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Times New Roman"/>
                          <a:cs typeface="Times New Roman"/>
                        </a:rPr>
                        <a:t>изготовление духовных ценностей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532095">
                <a:tc rowSpan="2">
                  <a:txBody>
                    <a:bodyPr/>
                    <a:lstStyle/>
                    <a:p>
                      <a:pPr marL="742950" lvl="1" indent="-2857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kk-KZ" sz="1600">
                          <a:latin typeface="Times New Roman"/>
                          <a:ea typeface="Times New Roman"/>
                          <a:cs typeface="Times New Roman"/>
                        </a:rPr>
                        <a:t>По степени непрерывности и производственного процесса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Times New Roman"/>
                          <a:cs typeface="Times New Roman"/>
                        </a:rPr>
                        <a:t>с непрерывным производственным процессом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5320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Times New Roman"/>
                          <a:ea typeface="Times New Roman"/>
                          <a:cs typeface="Times New Roman"/>
                        </a:rPr>
                        <a:t>с прерывным (дискретным) производственным процессом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586" marR="615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1152548"/>
          </a:xfrm>
        </p:spPr>
        <p:txBody>
          <a:bodyPr>
            <a:noAutofit/>
          </a:bodyPr>
          <a:lstStyle/>
          <a:p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Основные черты, характеризующие сложную экономическую систему и производственный сектор региона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1214422"/>
          <a:ext cx="8286808" cy="5525646"/>
        </p:xfrm>
        <a:graphic>
          <a:graphicData uri="http://schemas.openxmlformats.org/drawingml/2006/table">
            <a:tbl>
              <a:tblPr/>
              <a:tblGrid>
                <a:gridCol w="41434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3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58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сложная экономическая система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68" marR="40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производственный сектор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68" marR="40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91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наличие в сложных системах комплекса взаимосвязанных элементов различной природы, что обусловлено их функциональной спецификой и автономностью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68" marR="40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наличие в производственном секторе региона комплекса взаимосвязанных и/или автономных отраслей, обусловленных различной спецификой выпускаемой продукции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68" marR="40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6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связь с другими сложными системами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68" marR="40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связь с производственными секторами других регионов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68" marR="40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608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наличие в явном (неявном) виде управлеяющей системы, устанавливающей: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kk-KZ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Общие цели функционирования объекта в целом,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kk-KZ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Полцели – для его подразделений в различном исполнении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68" marR="40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наличие в явном (неявном) виде региональной управленческой системы, устанавливающей: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kk-KZ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Общие цели производственного сектора региона в целом;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kk-KZ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Подцели – для его отдельных отраслей и/или производств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68" marR="40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67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наличие каналов обмена, по которым циркулирует большой объем разного рода информации: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kk-KZ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Между компонентами системы;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kk-KZ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Системы с окружающей средой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68" marR="40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наличие каналов обмена, по которым циркулирует большой объем разного рода информации: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kk-KZ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Между подразделениями и отраслями производственного сектора;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kk-KZ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Производственного сектора с окружающей средой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68" marR="40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91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Возможность изменения структуры системы, т.е. установление связей и отношений между ее компонентами, распределение элементов системы по уровням или рангам и др.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68" marR="40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Возможность изменения структуры приозводственного сектора, т.е. установление связей и отношений между его подразделениями как по горизонтали, так и по вертикали.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568" marR="40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214422"/>
            <a:ext cx="79296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Значительный интерес вызывает подход к потенциалу как к производственным возможностям экономики региона. 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 потенциалу региона можно попытаться подойти с позиций стоимостной оценки – как к денежному эквиваленту общественного признания полезности экономической деятельности. 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Воспроизводственный процесс на территории предопределяется эндогенными (внутренними, собственно территориальными) и экзогенными (внешними по отношению к территории) факторами и условиями.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Среди первоочередных проблем, связанных с организацией аналитических работ в сфере оценки и анализа потенциала развития региона, следует указать необходимость его структуризации.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структуре потенциала развития региона присущи следующие цели (в различных пропорциях): цели поддержания (ЦП); цели модернизации (ЦМ; цели обновления (ЦО).</a:t>
            </a:r>
          </a:p>
          <a:p>
            <a:pPr marL="457200" indent="-457200">
              <a:buFont typeface="+mj-lt"/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142984"/>
            <a:ext cx="814393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6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настоящее время используются типы оценок учетно-отчетного характера, без учета целевых (проблемно-ориентированных) оценок потенциала развития. </a:t>
            </a:r>
          </a:p>
          <a:p>
            <a:pPr marL="342900" indent="-342900">
              <a:buFont typeface="+mj-lt"/>
              <a:buAutoNum type="arabicPeriod" startAt="6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Интенсификация использования региональных ресурсов обусловила рост мобильности региональных целей. </a:t>
            </a:r>
          </a:p>
          <a:p>
            <a:pPr marL="342900" indent="-342900">
              <a:buFont typeface="+mj-lt"/>
              <a:buAutoNum type="arabicPeriod" startAt="6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Природно-ресурсный потенциал региона оказывает влияние на его рыночную специализацию и место в территориальном разделении труда. Размещение, условия добычи и характер использования природных ресурсов влияют на содержание и темпы регионального развития. </a:t>
            </a:r>
          </a:p>
          <a:p>
            <a:pPr marL="342900" indent="-342900" fontAlgn="base">
              <a:buFont typeface="+mj-lt"/>
              <a:buAutoNum type="arabicPeriod" startAt="6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Государственный кадастр месторождений и проявлений полезных ископаемых ведется в целях обеспечения разработки государственных и региональных программ геологического изучения недр, комплексного использования месторождений полезных ископаемых, рационального размещения предприятий по их добыче, а также в других народно-хозяйственных целях.</a:t>
            </a:r>
          </a:p>
          <a:p>
            <a:pPr marL="342900" indent="-342900" fontAlgn="base">
              <a:buFont typeface="+mj-lt"/>
              <a:buAutoNum type="arabicPeriod" startAt="6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Как экономическая категория, трудовой потенциал отражает производственные отношения по поводу воспроизводства психофизиологических квалификационных, духовных и социальных качеств трудоспособного населения.</a:t>
            </a:r>
          </a:p>
          <a:p>
            <a:pPr marL="342900" indent="-342900" fontAlgn="base">
              <a:buFont typeface="+mj-lt"/>
              <a:buAutoNum type="arabicPeriod" startAt="6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34988" indent="-534988" algn="just">
              <a:buFont typeface="+mj-lt"/>
              <a:buAutoNum type="arabicPeriod" startAt="6"/>
              <a:tabLst>
                <a:tab pos="534988" algn="l"/>
              </a:tabLs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58200" cy="571504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b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81000" y="928670"/>
            <a:ext cx="8458200" cy="5143536"/>
          </a:xfrm>
        </p:spPr>
        <p:txBody>
          <a:bodyPr>
            <a:noAutofit/>
          </a:bodyPr>
          <a:lstStyle/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Куценко С.Ю., Павленко В.И. Региональная экономика и управление. М.: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Кнорус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2015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Чанг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Х.-Д. Как устроена экономика. М.: Манн, Иванов и Фербер, 2015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Коваленко Е. Г., Кочеткова С.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А.,Полушкина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Т. М., Рябова С. Г., Якимова О.Ю., Акимова Ю.А.,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Баландина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С.В. Региональная экономика и управление. Учебное пособие, 3-е издание, переработанное и дополненное. Учебное пособие. М.: Питер, 2018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Фетисов Г.Г., Орешин В.П. Региональная экономика и управление. М.: ИНФРА-М, 2006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Андреев А. В. Основы региональной экономики: учебник для вузов/А. В. Андреев. М.: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КноРус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2012. 334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Козьева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И. Л. Экономическая география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регионалистика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учебник / И.Л.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Козьева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Э.Н.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Кузъбожев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М.: КНОРУС, 2012. 346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Региональная экономика/ Под ред. Г. Поляка. М.: Юнити-Дана,2013. 464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Теория социально-экономической географии: спектр современных взглядов. Ред. и сост. А. Г. Дружинин и В. Е. Шувалов. Ростов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/Д: Изд-во ЮФУ, 2010.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Ибраева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А. Н. Устойчивое развитие и независимость страны [Текст]: продовольствие, энергетика, транспорт: оценка обеспеченности и экономической доступности: монография /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Альмира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Ибраева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Астана: ОО "ИЭЭ", 2016. - 248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Изард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У. Методы регионального анализа. М.: Прогресс. 1966.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Пфейфер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Н. Э. [и др.] Государственное регулирование экономики: электронный учебник. М., 2014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buClrTx/>
              <a:buSzPct val="100000"/>
              <a:buFont typeface="+mj-lt"/>
              <a:buAutoNum type="arabicPeriod" startAt="11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Размещение производительных сил — динамическое состояние, характеризующее распределение производительных сил по территории в соответствии с природными, социальными и экономическими условиями отдельных районов и определяемое особенностями территориального разделения труда, присущими данной социально-экономической системе.</a:t>
            </a:r>
          </a:p>
          <a:p>
            <a:pPr marL="514350" indent="-514350">
              <a:buClrTx/>
              <a:buSzPct val="100000"/>
              <a:buFont typeface="+mj-lt"/>
              <a:buAutoNum type="arabicPeriod" startAt="11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Формы межрегиональных связей: обмен товарами и услугами; миграция населения; финансовые потоки; информационный обмен и др.</a:t>
            </a:r>
          </a:p>
          <a:p>
            <a:pPr marL="514350" indent="-514350">
              <a:buClrTx/>
              <a:buSzPct val="100000"/>
              <a:buFont typeface="+mj-lt"/>
              <a:buAutoNum type="arabicPeriod" startAt="11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Межрегиональные экономические связи – это система экономических отношений и интересов регионов, формирующаяся и развивающаяся в процессе территориальной специализации. </a:t>
            </a:r>
          </a:p>
          <a:p>
            <a:pPr marL="514350" indent="-514350">
              <a:buClrTx/>
              <a:buSzPct val="100000"/>
              <a:buFont typeface="+mj-lt"/>
              <a:buAutoNum type="arabicPeriod" startAt="11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Современное состояние развития и размещения отраслей промышленности, промышленный потенциал региона характеризуется на основе изучения статистических материалов, анализа негативных явлений в развитии и размещении промышленных производств, оценки технического уровня и экономической эффективности.</a:t>
            </a:r>
          </a:p>
          <a:p>
            <a:pPr marL="514350" indent="-514350">
              <a:buClrTx/>
              <a:buSzPct val="100000"/>
              <a:buFont typeface="+mj-lt"/>
              <a:buAutoNum type="arabicPeriod" startAt="11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ClrTx/>
              <a:buSzPct val="100000"/>
              <a:buFont typeface="+mj-lt"/>
              <a:buAutoNum type="arabicPeriod" startAt="11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ClrTx/>
              <a:buSzPct val="100000"/>
              <a:buFont typeface="+mj-lt"/>
              <a:buAutoNum type="arabicPeriod" startAt="11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Контрольные вопросы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Перечислите факторы, влияющие на формирование регионального рынка.</a:t>
            </a:r>
          </a:p>
          <a:p>
            <a:pPr marL="514350" lvl="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Признаки отрасли специализации</a:t>
            </a:r>
          </a:p>
          <a:p>
            <a:pPr marL="514350" lvl="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Каков индустриальный потенциал Казахстана?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8C98830A-89B5-6C11-CB85-F81468998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2"/>
          </a:xfrm>
        </p:spPr>
        <p:txBody>
          <a:bodyPr>
            <a:normAutofit fontScale="25000" lnSpcReduction="20000"/>
          </a:bodyPr>
          <a:lstStyle/>
          <a:p>
            <a:endParaRPr lang="ru-RU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Куценко С.Ю., Павленко В.И. Региональная экономика и управление. М.: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Кнорус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2015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Чанг Х.-Д. Как устроена экономика. М.: Манн, Иванов и Фербер, 2015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Коваленко Е. Г., Кочеткова С.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А.,Полушкина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 М., Рябова С. Г., Якимова О. Ю., Акимова Ю. А., Баландина С. В. Региональная экономика и управление. Учебное пособие, 3-е издание, переработанное и дополненное. Учебное пособие. М.: Питер, 2018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Фетисов Г.Г., Орешин В.П. Региональная экономика и управление. М.: ИНФРА-М, 2006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Андреев А. В. Основы региональной экономики: учебник для вузов/А. В. Андреев. М.: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КноРус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2012. 334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Козьева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И. Л. Экономическая география и регионалистика: учебник / И.Л.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Козьева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Э.Н.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Кузъбожев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М.: КНОРУС, 2012. 346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Региональная экономика/ Под ред. Г. Поляка. М.: Юнити-Дана,2013. 464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Мухамеджанова Д. Ш. Казахстан в экономике Азии: актуальные тенденции международного сотрудничества [Текст]: монография / Д. Ш. Мухамеджанова. Астана : КИСИ при Президенте РК, 2014. 166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Теория социально-экономической географии: спектр современных взглядов. Ред. и сост. А. Г. Дружинин и В. Е. Шувалов.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Ростов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н/Д: Изд-во ЮФУ, 2010.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Ибраева А. Н. Устойчивое развитие и независимость страны [Текст]: продовольствие, энергетика, транспорт: оценка обеспеченности и экономической доступности: монография / Альмира Ибраева. Астана: ОО "ИЭЭ", 2016. - 248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Изард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У. Методы регионального анализа. М.: Прогресс. 1966.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Пфейфер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 Э. [и др.] Государственное регулирование экономики: электронный учебник. М., 2014</a:t>
            </a:r>
          </a:p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C34A615-992C-E341-824C-DCF954F5A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литературы:</a:t>
            </a:r>
            <a:b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9704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 потенциалу региона можно попытаться подойти с позиций стоимостной оценки – как к денежному эквиваленту общественного признания полезности экономической деятельности. Но вряд ли это целесообразно в связи с проблемой измерения полезности любой деятельности, в том числе и экономической. Потенциалом можно считать совокупность общественно значимых результатов, которые могут быть получены в результате функционирования хозяйственной системы.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основные аспекты анализа в рамках системного подхода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1) элементный аспект – выявление состава потенциала; виды потенциалов; дифференцированные характеристики потенциалов; общность и мощность потенциалов;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2) структурный аспект – установление структурных характеристик системы потенциалов: типы связей, количественные и качественные взаимозависимости;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3) функциональный аспект – установление и взаимодействие между потенциалами, выявление функций потенциалов в системе территориального развития; сравнение функций с целью определения сходств и отличий; выявление функциональной структуры территориального потенциала;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4) интегративный аспект – выяснение противоречий в системе потенциалов, путей и способов разрешения найденных противоречий; определение иерархии потенциалов в зависимости от значимости для устойчивого развития координационных связей системы потенциалов с внешней по отношению к территории средой; определение тесноты данных связей;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5) исторический аспект – рассмотрение потенциалов территории сквозь призму их исторического развития; выявление этапов в формировании и развитии потенциалов; сравнение выявленных тенденций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с общими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особенностями развития.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:\Рабочий стол\image00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14356"/>
            <a:ext cx="7715304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Матрица формирования структуры потенциала развития в зависимости от целей региона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857224" y="1714488"/>
          <a:ext cx="7429552" cy="4137682"/>
        </p:xfrm>
        <a:graphic>
          <a:graphicData uri="http://schemas.openxmlformats.org/drawingml/2006/table">
            <a:tbl>
              <a:tblPr/>
              <a:tblGrid>
                <a:gridCol w="1857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7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73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73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306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Региональная</a:t>
                      </a:r>
                      <a:br>
                        <a:rPr lang="ru-RU" sz="20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20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политика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Потенциал</a:t>
                      </a:r>
                      <a:br>
                        <a:rPr lang="ru-RU" sz="20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20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региона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Реакционная политика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Консервативная политика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Прогрессивная политика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1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Материально- технический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Цели поддержания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Цели модернизации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Цели обновления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1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Финансово-экономический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---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1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Иннвационно-институциональный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---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---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Сравнительный анализ основных методологических подходов к интегральной оценке регионального экономического потенциала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71472" y="1643050"/>
          <a:ext cx="7858180" cy="4807837"/>
        </p:xfrm>
        <a:graphic>
          <a:graphicData uri="http://schemas.openxmlformats.org/drawingml/2006/table">
            <a:tbl>
              <a:tblPr/>
              <a:tblGrid>
                <a:gridCol w="19244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6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6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71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Методология оценки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06" marR="63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Преимущества метода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06" marR="63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Недостатки метода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06" marR="63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1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Стоимостная оценка ресурсов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возможность оценки структуры и динамики потенциала;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анализ возможен и по единичным объектам, и по их совокупности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субъективность выбора коэффициентов перевода ресурсов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00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Индексный анализ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простота, отсутствие громоздких вычислений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одинаковая информативность каждого фактора в формировании результирующего показателя;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трудность использования для анализа динамики и структуры потенциала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31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Оптимизационные модели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возможность выявления оптимизационных мероприятий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отсутствие необходимой информационной базы;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сложность вычислений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71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Корреляционно-регрессионные методы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учет степени влияния каждого ресурса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сложность оценки динамики потенциала;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невозможность применения при небольшом количестве наблюдений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928670"/>
            <a:ext cx="8686800" cy="5151455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Учетно-отчетные оценки – традиционные, в основном количественные оценки потенциала развития, формируемые преимущественно на основе государственных и ведомственных форм статистического учета, а также отчетных данных бухгалтерской документации и т.д. Эти оценки могут и не иметь цифрового выражения, а носить характер функциональный и структурный. Главное назначение учетно-отчетных оценок – служить средством описания структуры и величины потенциала развития региона.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1543</TotalTime>
  <Words>3209</Words>
  <Application>Microsoft Office PowerPoint</Application>
  <PresentationFormat>Экран (4:3)</PresentationFormat>
  <Paragraphs>225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9" baseType="lpstr">
      <vt:lpstr>Arial</vt:lpstr>
      <vt:lpstr>Calibri</vt:lpstr>
      <vt:lpstr>Franklin Gothic Book</vt:lpstr>
      <vt:lpstr>Franklin Gothic Medium</vt:lpstr>
      <vt:lpstr>Times New Roman</vt:lpstr>
      <vt:lpstr>Wingdings 2</vt:lpstr>
      <vt:lpstr>Трек</vt:lpstr>
      <vt:lpstr>Министерство науки и высшего образования  Республики Казахстан Карагандинский университет имени Е.А. Букетова</vt:lpstr>
      <vt:lpstr>План лекции </vt:lpstr>
      <vt:lpstr>литература </vt:lpstr>
      <vt:lpstr>Презентация PowerPoint</vt:lpstr>
      <vt:lpstr>основные аспекты анализа в рамках системного подхода</vt:lpstr>
      <vt:lpstr>Презентация PowerPoint</vt:lpstr>
      <vt:lpstr>Матрица формирования структуры потенциала развития в зависимости от целей региона</vt:lpstr>
      <vt:lpstr>Сравнительный анализ основных методологических подходов к интегральной оценке регионального экономического потенциала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ресурсов</vt:lpstr>
      <vt:lpstr>Презентация PowerPoint</vt:lpstr>
      <vt:lpstr>Система показателей оценки состояния трудовых ресурсов</vt:lpstr>
      <vt:lpstr>Презентация PowerPoint</vt:lpstr>
      <vt:lpstr>Закономерности размещения производительных сил </vt:lpstr>
      <vt:lpstr>Формы межрегиональных связей</vt:lpstr>
      <vt:lpstr>Уровни позиционирования </vt:lpstr>
      <vt:lpstr>Уровни проявления межрегиональных связей</vt:lpstr>
      <vt:lpstr>Направления и формы процесса международного сотрудничества регионов</vt:lpstr>
      <vt:lpstr>Мероприятия по пространственной интеграции экономики Казахстана</vt:lpstr>
      <vt:lpstr>Презентация PowerPoint</vt:lpstr>
      <vt:lpstr>При анализе развития конкретных отраслей промышленности принято рассматривать следующие показатели</vt:lpstr>
      <vt:lpstr>Презентация PowerPoint</vt:lpstr>
      <vt:lpstr>Типы производств в структуре регионального производственного сектора</vt:lpstr>
      <vt:lpstr>Основные черты, характеризующие сложную экономическую систему и производственный сектор региона</vt:lpstr>
      <vt:lpstr>резюме</vt:lpstr>
      <vt:lpstr>резюме</vt:lpstr>
      <vt:lpstr>резюме</vt:lpstr>
      <vt:lpstr>Контрольные вопросы</vt:lpstr>
      <vt:lpstr>Список литературы: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5. Коммуникации в управлении</dc:title>
  <cp:lastModifiedBy>Boss</cp:lastModifiedBy>
  <cp:revision>124</cp:revision>
  <dcterms:modified xsi:type="dcterms:W3CDTF">2024-05-26T18:15:12Z</dcterms:modified>
</cp:coreProperties>
</file>