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2" r:id="rId2"/>
    <p:sldId id="256" r:id="rId3"/>
    <p:sldId id="313" r:id="rId4"/>
    <p:sldId id="318" r:id="rId5"/>
    <p:sldId id="319" r:id="rId6"/>
    <p:sldId id="259" r:id="rId7"/>
    <p:sldId id="320" r:id="rId8"/>
    <p:sldId id="321" r:id="rId9"/>
    <p:sldId id="322" r:id="rId10"/>
    <p:sldId id="323" r:id="rId11"/>
    <p:sldId id="324" r:id="rId12"/>
    <p:sldId id="325" r:id="rId13"/>
    <p:sldId id="326" r:id="rId14"/>
    <p:sldId id="260" r:id="rId15"/>
    <p:sldId id="261" r:id="rId16"/>
    <p:sldId id="262" r:id="rId17"/>
    <p:sldId id="263" r:id="rId18"/>
    <p:sldId id="265" r:id="rId19"/>
    <p:sldId id="327" r:id="rId20"/>
    <p:sldId id="333" r:id="rId21"/>
    <p:sldId id="334" r:id="rId22"/>
    <p:sldId id="335" r:id="rId23"/>
    <p:sldId id="336" r:id="rId24"/>
    <p:sldId id="337" r:id="rId25"/>
    <p:sldId id="338" r:id="rId26"/>
    <p:sldId id="272" r:id="rId27"/>
    <p:sldId id="314" r:id="rId28"/>
    <p:sldId id="332" r:id="rId29"/>
    <p:sldId id="339" r:id="rId30"/>
    <p:sldId id="316" r:id="rId31"/>
    <p:sldId id="340"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7329" autoAdjust="0"/>
  </p:normalViewPr>
  <p:slideViewPr>
    <p:cSldViewPr>
      <p:cViewPr varScale="1">
        <p:scale>
          <a:sx n="68" d="100"/>
          <a:sy n="68" d="100"/>
        </p:scale>
        <p:origin x="1446" y="96"/>
      </p:cViewPr>
      <p:guideLst>
        <p:guide orient="horz" pos="2160"/>
        <p:guide pos="2880"/>
      </p:guideLst>
    </p:cSldViewPr>
  </p:slideViewPr>
  <p:outlineViewPr>
    <p:cViewPr>
      <p:scale>
        <a:sx n="33" d="100"/>
        <a:sy n="33" d="100"/>
      </p:scale>
      <p:origin x="0" y="1813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26.05.2024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1099592"/>
          </a:xfrm>
        </p:spPr>
        <p:txBody>
          <a:bodyPr>
            <a:normAutofit/>
          </a:bodyPr>
          <a:lstStyle/>
          <a:p>
            <a:pPr algn="ctr"/>
            <a:r>
              <a:rPr lang="ru-RU" sz="2000" dirty="0">
                <a:latin typeface="Times New Roman" pitchFamily="18" charset="0"/>
                <a:cs typeface="Times New Roman" pitchFamily="18" charset="0"/>
              </a:rPr>
              <a:t>Министерство НАУКИ и ВЫСШЕГО образования                Республики Казахстан</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Карагандинский университет имени Е.А. </a:t>
            </a:r>
            <a:r>
              <a:rPr lang="ru-RU" sz="2000" dirty="0" err="1">
                <a:latin typeface="Times New Roman" pitchFamily="18" charset="0"/>
                <a:cs typeface="Times New Roman" pitchFamily="18" charset="0"/>
              </a:rPr>
              <a:t>Букетова</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304800" y="1700808"/>
            <a:ext cx="8686800" cy="4525963"/>
          </a:xfrm>
        </p:spPr>
        <p:txBody>
          <a:bodyPr>
            <a:normAutofit fontScale="55000" lnSpcReduction="20000"/>
          </a:bodyPr>
          <a:lstStyle/>
          <a:p>
            <a:pPr algn="ctr">
              <a:buNone/>
            </a:pPr>
            <a:endParaRPr lang="ru-RU" sz="4000" b="1" dirty="0">
              <a:latin typeface="Times New Roman" pitchFamily="18" charset="0"/>
              <a:cs typeface="Times New Roman" pitchFamily="18" charset="0"/>
            </a:endParaRPr>
          </a:p>
          <a:p>
            <a:pPr algn="ctr">
              <a:buNone/>
            </a:pPr>
            <a:endParaRPr lang="ru-RU" sz="4000" b="1" dirty="0">
              <a:latin typeface="Times New Roman" pitchFamily="18" charset="0"/>
              <a:cs typeface="Times New Roman" pitchFamily="18" charset="0"/>
            </a:endParaRPr>
          </a:p>
          <a:p>
            <a:pPr algn="ctr">
              <a:buNone/>
            </a:pPr>
            <a:r>
              <a:rPr lang="ru-RU" sz="5900" b="1" dirty="0">
                <a:latin typeface="Times New Roman" pitchFamily="18" charset="0"/>
                <a:cs typeface="Times New Roman" pitchFamily="18" charset="0"/>
              </a:rPr>
              <a:t>Региональная экономика и управление</a:t>
            </a:r>
          </a:p>
          <a:p>
            <a:endParaRPr lang="ru-RU" sz="4000" dirty="0">
              <a:latin typeface="Times New Roman" pitchFamily="18" charset="0"/>
              <a:cs typeface="Times New Roman" pitchFamily="18" charset="0"/>
            </a:endParaRPr>
          </a:p>
          <a:p>
            <a:pPr algn="ctr">
              <a:buNone/>
            </a:pPr>
            <a:r>
              <a:rPr lang="ru-RU" sz="3600" i="1" dirty="0">
                <a:latin typeface="Times New Roman" pitchFamily="18" charset="0"/>
                <a:cs typeface="Times New Roman" pitchFamily="18" charset="0"/>
              </a:rPr>
              <a:t>Тема 2. Теоретические основы формирования региональной экономики</a:t>
            </a:r>
          </a:p>
          <a:p>
            <a:pPr>
              <a:buNone/>
            </a:pPr>
            <a:endParaRPr lang="ru-RU" dirty="0">
              <a:latin typeface="Times New Roman" pitchFamily="18" charset="0"/>
              <a:cs typeface="Times New Roman" pitchFamily="18" charset="0"/>
            </a:endParaRPr>
          </a:p>
          <a:p>
            <a:pPr algn="ctr">
              <a:buNone/>
            </a:pPr>
            <a:r>
              <a:rPr lang="ru-RU" dirty="0">
                <a:latin typeface="Times New Roman" pitchFamily="18" charset="0"/>
                <a:cs typeface="Times New Roman" pitchFamily="18" charset="0"/>
              </a:rPr>
              <a:t>Образовательная программа</a:t>
            </a:r>
          </a:p>
          <a:p>
            <a:pPr>
              <a:buNone/>
            </a:pPr>
            <a:r>
              <a:rPr lang="ru-RU" dirty="0">
                <a:latin typeface="Times New Roman" pitchFamily="18" charset="0"/>
                <a:cs typeface="Times New Roman" pitchFamily="18" charset="0"/>
              </a:rPr>
              <a:t>		           6B04102-Государственное и местное управление </a:t>
            </a:r>
          </a:p>
          <a:p>
            <a:pPr>
              <a:buNone/>
            </a:pPr>
            <a:endParaRPr lang="ru-RU" dirty="0">
              <a:latin typeface="Times New Roman" pitchFamily="18" charset="0"/>
              <a:cs typeface="Times New Roman" pitchFamily="18" charset="0"/>
            </a:endParaRPr>
          </a:p>
          <a:p>
            <a:pPr>
              <a:buNone/>
            </a:pPr>
            <a:r>
              <a:rPr lang="ru-RU" dirty="0">
                <a:latin typeface="Times New Roman" pitchFamily="18" charset="0"/>
                <a:cs typeface="Times New Roman" pitchFamily="18" charset="0"/>
              </a:rPr>
              <a:t>Автор: к.э.н., профессор кафедры «Менеджмент» </a:t>
            </a:r>
            <a:r>
              <a:rPr lang="ru-RU" dirty="0" err="1">
                <a:latin typeface="Times New Roman" pitchFamily="18" charset="0"/>
                <a:cs typeface="Times New Roman" pitchFamily="18" charset="0"/>
              </a:rPr>
              <a:t>Дарибеков</a:t>
            </a:r>
            <a:r>
              <a:rPr lang="ru-RU" dirty="0">
                <a:latin typeface="Times New Roman" pitchFamily="18" charset="0"/>
                <a:cs typeface="Times New Roman" pitchFamily="18" charset="0"/>
              </a:rPr>
              <a:t> С.С.</a:t>
            </a:r>
          </a:p>
          <a:p>
            <a:pPr>
              <a:buNone/>
            </a:pPr>
            <a:endParaRPr lang="ru-RU" dirty="0">
              <a:latin typeface="Times New Roman" pitchFamily="18" charset="0"/>
              <a:cs typeface="Times New Roman" pitchFamily="18" charset="0"/>
            </a:endParaRPr>
          </a:p>
          <a:p>
            <a:pPr>
              <a:buNone/>
            </a:pPr>
            <a:r>
              <a:rPr lang="ru-RU" dirty="0">
                <a:latin typeface="Times New Roman" pitchFamily="18" charset="0"/>
                <a:cs typeface="Times New Roman" pitchFamily="18" charset="0"/>
              </a:rPr>
              <a:t>Вид занятия: лекция</a:t>
            </a:r>
          </a:p>
          <a:p>
            <a:pPr>
              <a:buNone/>
            </a:pPr>
            <a:endParaRPr lang="ru-RU" dirty="0">
              <a:latin typeface="Times New Roman" pitchFamily="18" charset="0"/>
              <a:cs typeface="Times New Roman" pitchFamily="18" charset="0"/>
            </a:endParaRPr>
          </a:p>
          <a:p>
            <a:pPr algn="ctr">
              <a:buNone/>
            </a:pPr>
            <a:r>
              <a:rPr lang="ru-RU" dirty="0">
                <a:latin typeface="Times New Roman" pitchFamily="18" charset="0"/>
                <a:cs typeface="Times New Roman" pitchFamily="18" charset="0"/>
              </a:rPr>
              <a:t>Караганда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ru-RU" dirty="0">
                <a:latin typeface="Times New Roman" pitchFamily="18" charset="0"/>
                <a:cs typeface="Times New Roman" pitchFamily="18" charset="0"/>
              </a:rPr>
              <a:t>Транспортный, рабочие пункты и </a:t>
            </a:r>
            <a:r>
              <a:rPr lang="ru-RU" dirty="0" err="1">
                <a:latin typeface="Times New Roman" pitchFamily="18" charset="0"/>
                <a:cs typeface="Times New Roman" pitchFamily="18" charset="0"/>
              </a:rPr>
              <a:t>изодапаны</a:t>
            </a:r>
            <a:endParaRPr lang="ru-RU" dirty="0">
              <a:latin typeface="Times New Roman" pitchFamily="18" charset="0"/>
              <a:cs typeface="Times New Roman" pitchFamily="18" charset="0"/>
            </a:endParaRPr>
          </a:p>
        </p:txBody>
      </p:sp>
      <p:pic>
        <p:nvPicPr>
          <p:cNvPr id="6" name="Рисунок 5"/>
          <p:cNvPicPr/>
          <p:nvPr/>
        </p:nvPicPr>
        <p:blipFill>
          <a:blip r:embed="rId2"/>
          <a:srcRect/>
          <a:stretch>
            <a:fillRect/>
          </a:stretch>
        </p:blipFill>
        <p:spPr bwMode="auto">
          <a:xfrm>
            <a:off x="2143108" y="2253852"/>
            <a:ext cx="3695717" cy="3604039"/>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7500" lnSpcReduction="20000"/>
          </a:bodyPr>
          <a:lstStyle/>
          <a:p>
            <a:pPr>
              <a:buNone/>
            </a:pPr>
            <a:r>
              <a:rPr lang="ru-RU" dirty="0">
                <a:latin typeface="Times New Roman" pitchFamily="18" charset="0"/>
                <a:cs typeface="Times New Roman" pitchFamily="18" charset="0"/>
              </a:rPr>
              <a:t>Анализ влияния агломерационных факторов на размещение промышленного предприятия А. Вебер строит на основе оценки изменений, вызываемых процессами агломерации, в оптимальной схеме размещения производства, полученной на основе транспортной и рабочей ориентации. Для этого он вводит дополнительное понятие — индекс сбережений. Проводимый анализ влияния фактора агломерации на размещение производства предполагает  отсутствие влияния всех других факторов, кроме транспортного. Исходя из транспортной ориентации отыскиваются отклонения производства от транспортных пунктов, обусловленные действием фактора агломерации. Такие отклонения целесообразны, если издержки отклонения перекрываются сбережениями в агломерационных пунктах.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ru-RU" dirty="0">
                <a:latin typeface="Times New Roman" pitchFamily="18" charset="0"/>
                <a:cs typeface="Times New Roman" pitchFamily="18" charset="0"/>
              </a:rPr>
              <a:t>Транспортные пункты и площадь агломерации производства</a:t>
            </a:r>
          </a:p>
        </p:txBody>
      </p:sp>
      <p:pic>
        <p:nvPicPr>
          <p:cNvPr id="6" name="Рисунок 5"/>
          <p:cNvPicPr/>
          <p:nvPr/>
        </p:nvPicPr>
        <p:blipFill>
          <a:blip r:embed="rId2"/>
          <a:srcRect/>
          <a:stretch>
            <a:fillRect/>
          </a:stretch>
        </p:blipFill>
        <p:spPr bwMode="auto">
          <a:xfrm>
            <a:off x="1928794" y="1714488"/>
            <a:ext cx="4900639" cy="3867468"/>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0000" lnSpcReduction="20000"/>
          </a:bodyPr>
          <a:lstStyle/>
          <a:p>
            <a:pPr>
              <a:buNone/>
            </a:pPr>
            <a:r>
              <a:rPr lang="ru-RU" dirty="0">
                <a:latin typeface="Times New Roman" pitchFamily="18" charset="0"/>
                <a:cs typeface="Times New Roman" pitchFamily="18" charset="0"/>
              </a:rPr>
              <a:t>В. </a:t>
            </a:r>
            <a:r>
              <a:rPr lang="ru-RU" dirty="0" err="1">
                <a:latin typeface="Times New Roman" pitchFamily="18" charset="0"/>
                <a:cs typeface="Times New Roman" pitchFamily="18" charset="0"/>
              </a:rPr>
              <a:t>Кристаллер</a:t>
            </a:r>
            <a:r>
              <a:rPr lang="ru-RU" dirty="0">
                <a:latin typeface="Times New Roman" pitchFamily="18" charset="0"/>
                <a:cs typeface="Times New Roman" pitchFamily="18" charset="0"/>
              </a:rPr>
              <a:t> в своем основном труде «Центральные места в южной Германии», опубликованном в 1933 г., выдвинул первую теорию о функциях и размещении системы населенных пунктов (центральных мест) в рыночном пространстве.</a:t>
            </a:r>
          </a:p>
          <a:p>
            <a:pPr>
              <a:buNone/>
            </a:pPr>
            <a:r>
              <a:rPr lang="ru-RU" dirty="0">
                <a:latin typeface="Times New Roman" pitchFamily="18" charset="0"/>
                <a:cs typeface="Times New Roman" pitchFamily="18" charset="0"/>
              </a:rPr>
              <a:t>Центральными местами В. </a:t>
            </a:r>
            <a:r>
              <a:rPr lang="ru-RU" dirty="0" err="1">
                <a:latin typeface="Times New Roman" pitchFamily="18" charset="0"/>
                <a:cs typeface="Times New Roman" pitchFamily="18" charset="0"/>
              </a:rPr>
              <a:t>Кристаллер</a:t>
            </a:r>
            <a:r>
              <a:rPr lang="ru-RU" dirty="0">
                <a:latin typeface="Times New Roman" pitchFamily="18" charset="0"/>
                <a:cs typeface="Times New Roman" pitchFamily="18" charset="0"/>
              </a:rPr>
              <a:t> называет экономические центры, которые обслуживают товарами и услугами не только себя, но и население  своей округи (зоны сбыта). Зоны обслуживания и сбыта с течением времени имеют тенденцию оформляться в правильные шестиугольники (пчелиные соты), а вся заселенная территория покрывается шестиугольниками без просвета (</a:t>
            </a:r>
            <a:r>
              <a:rPr lang="ru-RU" dirty="0" err="1">
                <a:latin typeface="Times New Roman" pitchFamily="18" charset="0"/>
                <a:cs typeface="Times New Roman" pitchFamily="18" charset="0"/>
              </a:rPr>
              <a:t>кристаллеровская</a:t>
            </a:r>
            <a:r>
              <a:rPr lang="ru-RU" dirty="0">
                <a:latin typeface="Times New Roman" pitchFamily="18" charset="0"/>
                <a:cs typeface="Times New Roman" pitchFamily="18" charset="0"/>
              </a:rPr>
              <a:t> решетка) (рисунок 2.4). Благодаря этому минимизируется среднее расстояние для сбыта продукции или поездок в центры для покупок и обслуживания.</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68" name="Rectangle 6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a:ln>
                <a:noFill/>
              </a:ln>
              <a:solidFill>
                <a:schemeClr val="tx1"/>
              </a:solidFill>
              <a:effectLst/>
              <a:latin typeface="Arial" pitchFamily="34" charset="0"/>
            </a:endParaRPr>
          </a:p>
        </p:txBody>
      </p:sp>
      <p:sp>
        <p:nvSpPr>
          <p:cNvPr id="6" name="Заголовок 5"/>
          <p:cNvSpPr>
            <a:spLocks noGrp="1"/>
          </p:cNvSpPr>
          <p:nvPr>
            <p:ph type="title"/>
          </p:nvPr>
        </p:nvSpPr>
        <p:spPr/>
        <p:txBody>
          <a:bodyPr>
            <a:noAutofit/>
          </a:bodyPr>
          <a:lstStyle/>
          <a:p>
            <a:r>
              <a:rPr lang="ru-RU" sz="2400" b="1" dirty="0">
                <a:latin typeface="Times New Roman" pitchFamily="18" charset="0"/>
                <a:cs typeface="Times New Roman" pitchFamily="18" charset="0"/>
              </a:rPr>
              <a:t>Размещение зон обслуживания в населенных пунктах по теории </a:t>
            </a:r>
            <a:r>
              <a:rPr lang="ru-RU" sz="2400" b="1" dirty="0" err="1">
                <a:latin typeface="Times New Roman" pitchFamily="18" charset="0"/>
                <a:cs typeface="Times New Roman" pitchFamily="18" charset="0"/>
              </a:rPr>
              <a:t>Кристаллера</a:t>
            </a:r>
            <a:endParaRPr lang="ru-RU" sz="2400" b="1" dirty="0">
              <a:latin typeface="Times New Roman" pitchFamily="18" charset="0"/>
              <a:cs typeface="Times New Roman" pitchFamily="18" charset="0"/>
            </a:endParaRPr>
          </a:p>
        </p:txBody>
      </p:sp>
      <p:pic>
        <p:nvPicPr>
          <p:cNvPr id="7" name="Рисунок 6"/>
          <p:cNvPicPr/>
          <p:nvPr/>
        </p:nvPicPr>
        <p:blipFill>
          <a:blip r:embed="rId2"/>
          <a:srcRect/>
          <a:stretch>
            <a:fillRect/>
          </a:stretch>
        </p:blipFill>
        <p:spPr bwMode="auto">
          <a:xfrm>
            <a:off x="1500166" y="1857364"/>
            <a:ext cx="4500593" cy="328614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71472" y="428605"/>
            <a:ext cx="8286808" cy="523220"/>
          </a:xfrm>
          <a:prstGeom prst="rect">
            <a:avLst/>
          </a:prstGeom>
        </p:spPr>
        <p:txBody>
          <a:bodyPr wrap="square">
            <a:spAutoFit/>
          </a:bodyPr>
          <a:lstStyle/>
          <a:p>
            <a:r>
              <a:rPr lang="ru-RU" sz="2800" dirty="0">
                <a:latin typeface="Times New Roman" pitchFamily="18" charset="0"/>
                <a:cs typeface="Times New Roman" pitchFamily="18" charset="0"/>
              </a:rPr>
              <a:t>Основные предположения теории центральных мест</a:t>
            </a:r>
          </a:p>
        </p:txBody>
      </p:sp>
      <p:sp>
        <p:nvSpPr>
          <p:cNvPr id="5" name="Содержимое 4"/>
          <p:cNvSpPr>
            <a:spLocks noGrp="1"/>
          </p:cNvSpPr>
          <p:nvPr>
            <p:ph idx="1"/>
          </p:nvPr>
        </p:nvSpPr>
        <p:spPr>
          <a:xfrm>
            <a:off x="304800" y="1357298"/>
            <a:ext cx="8686800" cy="4722827"/>
          </a:xfrm>
        </p:spPr>
        <p:txBody>
          <a:bodyPr>
            <a:normAutofit fontScale="85000" lnSpcReduction="20000"/>
          </a:bodyPr>
          <a:lstStyle/>
          <a:p>
            <a:pPr>
              <a:buNone/>
            </a:pPr>
            <a:r>
              <a:rPr lang="ru-RU" dirty="0">
                <a:latin typeface="Times New Roman" pitchFamily="18" charset="0"/>
                <a:cs typeface="Times New Roman" pitchFamily="18" charset="0"/>
              </a:rPr>
              <a:t>1) формирование структур идет на плоской неограниченной поверхности с изотропными свойствами и равномерным распределением  покупательной способностью населения;</a:t>
            </a:r>
          </a:p>
          <a:p>
            <a:pPr>
              <a:buNone/>
            </a:pPr>
            <a:r>
              <a:rPr lang="ru-RU" dirty="0">
                <a:latin typeface="Times New Roman" pitchFamily="18" charset="0"/>
                <a:cs typeface="Times New Roman" pitchFamily="18" charset="0"/>
              </a:rPr>
              <a:t>2) покупка центральных товаров должна осуществляться в ближайшем центральном месте данного ранга;</a:t>
            </a:r>
          </a:p>
          <a:p>
            <a:pPr>
              <a:buNone/>
            </a:pPr>
            <a:r>
              <a:rPr lang="ru-RU" dirty="0">
                <a:latin typeface="Times New Roman" pitchFamily="18" charset="0"/>
                <a:cs typeface="Times New Roman" pitchFamily="18" charset="0"/>
              </a:rPr>
              <a:t>3) дополняющие районы занимают полностью рассматриваемую территорию, где формируется система центральных мест;</a:t>
            </a:r>
          </a:p>
          <a:p>
            <a:pPr>
              <a:buNone/>
            </a:pPr>
            <a:r>
              <a:rPr lang="ru-RU" dirty="0">
                <a:latin typeface="Times New Roman" pitchFamily="18" charset="0"/>
                <a:cs typeface="Times New Roman" pitchFamily="18" charset="0"/>
              </a:rPr>
              <a:t>4) поездки за товарами и услугами должны быть сведены к минимуму;</a:t>
            </a:r>
          </a:p>
          <a:p>
            <a:pPr>
              <a:buNone/>
            </a:pPr>
            <a:r>
              <a:rPr lang="ru-RU" dirty="0">
                <a:latin typeface="Times New Roman" pitchFamily="18" charset="0"/>
                <a:cs typeface="Times New Roman" pitchFamily="18" charset="0"/>
              </a:rPr>
              <a:t>5) ни одно из центральных мест не должно получать избыточную прибыль.</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fontScale="90000"/>
          </a:bodyPr>
          <a:lstStyle/>
          <a:p>
            <a:r>
              <a:rPr lang="ru-RU" dirty="0">
                <a:latin typeface="Times New Roman" pitchFamily="18" charset="0"/>
                <a:cs typeface="Times New Roman" pitchFamily="18" charset="0"/>
              </a:rPr>
              <a:t>Варианты организации территории по модели центральных мест</a:t>
            </a:r>
          </a:p>
        </p:txBody>
      </p:sp>
      <p:pic>
        <p:nvPicPr>
          <p:cNvPr id="5" name="Рисунок 4"/>
          <p:cNvPicPr/>
          <p:nvPr/>
        </p:nvPicPr>
        <p:blipFill>
          <a:blip r:embed="rId2"/>
          <a:srcRect/>
          <a:stretch>
            <a:fillRect/>
          </a:stretch>
        </p:blipFill>
        <p:spPr bwMode="auto">
          <a:xfrm>
            <a:off x="571472" y="1852612"/>
            <a:ext cx="7643866" cy="4505346"/>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500034" y="1714488"/>
            <a:ext cx="821533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2000" dirty="0">
                <a:latin typeface="Times New Roman" pitchFamily="18" charset="0"/>
                <a:cs typeface="Times New Roman" pitchFamily="18" charset="0"/>
              </a:rPr>
              <a:t>А. Лёш значительно расширяет состав факторов и условий, рассматри­ваемых при размещении предприятий и их сочетаний (налоги, пошлины, эффекты монополий и олигополии и т.д.), насыщая теорию размещения всем разнообразием инструментов микроэкономики. Он анализирует ситуацию размещения фирм в условиях конкуренции, когда выбор местоположения определяется не только стремлением каждой фирмы к максимуму прибыли, но и увеличением числа фирм, заполняющих все рыночное пространство. Соответственно в пространственном ценообразовании отдельные фирмы должны корректировать цены с целью защиты своего рынка от проникновения других фирм. А. Лёш доказывал оптимальность гексагонального размещения фирм (в вершинах правильных шестиугольников).</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85728"/>
            <a:ext cx="8686800" cy="838200"/>
          </a:xfrm>
        </p:spPr>
        <p:txBody>
          <a:bodyPr>
            <a:normAutofit fontScale="90000"/>
          </a:bodyPr>
          <a:lstStyle/>
          <a:p>
            <a:r>
              <a:rPr lang="ru-RU" dirty="0">
                <a:latin typeface="Times New Roman" pitchFamily="18" charset="0"/>
                <a:cs typeface="Times New Roman" pitchFamily="18" charset="0"/>
              </a:rPr>
              <a:t>Условия состояния равновесия по Лешу</a:t>
            </a:r>
          </a:p>
        </p:txBody>
      </p:sp>
      <p:sp>
        <p:nvSpPr>
          <p:cNvPr id="5" name="Содержимое 4"/>
          <p:cNvSpPr>
            <a:spLocks noGrp="1"/>
          </p:cNvSpPr>
          <p:nvPr>
            <p:ph idx="1"/>
          </p:nvPr>
        </p:nvSpPr>
        <p:spPr>
          <a:xfrm>
            <a:off x="304800" y="1285860"/>
            <a:ext cx="8686800" cy="4794265"/>
          </a:xfrm>
        </p:spPr>
        <p:txBody>
          <a:bodyPr>
            <a:noAutofit/>
          </a:bodyPr>
          <a:lstStyle/>
          <a:p>
            <a:pPr lvl="0"/>
            <a:r>
              <a:rPr lang="ru-RU" sz="2400" dirty="0">
                <a:latin typeface="Times New Roman" pitchFamily="18" charset="0"/>
                <a:cs typeface="Times New Roman" pitchFamily="18" charset="0"/>
              </a:rPr>
              <a:t>местоположение каждой фирмы обладает максимально возможными преимуществами для производителей и потребителей;</a:t>
            </a:r>
          </a:p>
          <a:p>
            <a:pPr lvl="0"/>
            <a:r>
              <a:rPr lang="ru-RU" sz="2400" dirty="0">
                <a:latin typeface="Times New Roman" pitchFamily="18" charset="0"/>
                <a:cs typeface="Times New Roman" pitchFamily="18" charset="0"/>
              </a:rPr>
              <a:t>фирмы размещаются так, что территория полностью используется;</a:t>
            </a:r>
          </a:p>
          <a:p>
            <a:pPr lvl="0"/>
            <a:r>
              <a:rPr lang="ru-RU" sz="2400" dirty="0">
                <a:latin typeface="Times New Roman" pitchFamily="18" charset="0"/>
                <a:cs typeface="Times New Roman" pitchFamily="18" charset="0"/>
              </a:rPr>
              <a:t>существует равенство цен и издержек (нет избыточного дохода);</a:t>
            </a:r>
          </a:p>
          <a:p>
            <a:pPr lvl="0"/>
            <a:r>
              <a:rPr lang="ru-RU" sz="2400" dirty="0">
                <a:latin typeface="Times New Roman" pitchFamily="18" charset="0"/>
                <a:cs typeface="Times New Roman" pitchFamily="18" charset="0"/>
              </a:rPr>
              <a:t>все рыночные зоны имеют минимальный размер (в форме шестиугольника);</a:t>
            </a:r>
          </a:p>
          <a:p>
            <a:pPr lvl="0"/>
            <a:r>
              <a:rPr lang="ru-RU" sz="2400" dirty="0">
                <a:latin typeface="Times New Roman" pitchFamily="18" charset="0"/>
                <a:cs typeface="Times New Roman" pitchFamily="18" charset="0"/>
              </a:rPr>
              <a:t>границы рыночных арен проходят по линиям безразличия (изолиниям), что, по мнению А. Лёша, обеспечивает устойчивость найденного равновесия.</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latin typeface="Times New Roman" pitchFamily="18" charset="0"/>
                <a:cs typeface="Times New Roman" pitchFamily="18" charset="0"/>
              </a:rPr>
              <a:t>Полюс роста</a:t>
            </a:r>
          </a:p>
        </p:txBody>
      </p:sp>
      <p:pic>
        <p:nvPicPr>
          <p:cNvPr id="5" name="Рисунок 4" descr="pic_97.tif"/>
          <p:cNvPicPr/>
          <p:nvPr/>
        </p:nvPicPr>
        <p:blipFill>
          <a:blip r:embed="rId2"/>
          <a:srcRect/>
          <a:stretch>
            <a:fillRect/>
          </a:stretch>
        </p:blipFill>
        <p:spPr bwMode="auto">
          <a:xfrm>
            <a:off x="1357290" y="1643050"/>
            <a:ext cx="5500726" cy="4143403"/>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357158" y="214291"/>
            <a:ext cx="8458200" cy="571504"/>
          </a:xfrm>
        </p:spPr>
        <p:txBody>
          <a:bodyPr>
            <a:normAutofit fontScale="90000"/>
          </a:bodyPr>
          <a:lstStyle/>
          <a:p>
            <a:pPr lvl="0"/>
            <a:r>
              <a:rPr lang="ru-RU" b="1" i="1" dirty="0">
                <a:solidFill>
                  <a:schemeClr val="accent6">
                    <a:lumMod val="50000"/>
                  </a:schemeClr>
                </a:solidFill>
                <a:latin typeface="Times New Roman" pitchFamily="18" charset="0"/>
                <a:cs typeface="Times New Roman" pitchFamily="18" charset="0"/>
              </a:rPr>
              <a:t>План лекции</a:t>
            </a:r>
            <a:br>
              <a:rPr lang="ru-RU" b="1" i="1" dirty="0">
                <a:solidFill>
                  <a:schemeClr val="accent6">
                    <a:lumMod val="50000"/>
                  </a:schemeClr>
                </a:solidFill>
                <a:latin typeface="Times New Roman" pitchFamily="18" charset="0"/>
                <a:cs typeface="Times New Roman" pitchFamily="18" charset="0"/>
              </a:rPr>
            </a:br>
            <a:endParaRPr lang="ru-RU" dirty="0"/>
          </a:p>
        </p:txBody>
      </p:sp>
      <p:sp>
        <p:nvSpPr>
          <p:cNvPr id="6" name="Подзаголовок 5"/>
          <p:cNvSpPr>
            <a:spLocks noGrp="1"/>
          </p:cNvSpPr>
          <p:nvPr>
            <p:ph type="subTitle" idx="1"/>
          </p:nvPr>
        </p:nvSpPr>
        <p:spPr>
          <a:xfrm>
            <a:off x="357158" y="1571612"/>
            <a:ext cx="8458200" cy="4429156"/>
          </a:xfrm>
        </p:spPr>
        <p:txBody>
          <a:bodyPr>
            <a:noAutofit/>
          </a:bodyPr>
          <a:lstStyle/>
          <a:p>
            <a:pPr marL="514350" lvl="0" indent="-514350">
              <a:buClrTx/>
              <a:buSzPct val="100000"/>
              <a:buFont typeface="+mj-lt"/>
              <a:buAutoNum type="arabicPeriod"/>
            </a:pPr>
            <a:r>
              <a:rPr lang="ru-RU" sz="2800" dirty="0">
                <a:latin typeface="Times New Roman" pitchFamily="18" charset="0"/>
                <a:cs typeface="Times New Roman" pitchFamily="18" charset="0"/>
              </a:rPr>
              <a:t>Возникновение территориальной экономики и теории размещения производства и населения Й. фон </a:t>
            </a:r>
            <a:r>
              <a:rPr lang="ru-RU" sz="2800" dirty="0" err="1">
                <a:latin typeface="Times New Roman" pitchFamily="18" charset="0"/>
                <a:cs typeface="Times New Roman" pitchFamily="18" charset="0"/>
              </a:rPr>
              <a:t>Тюнена</a:t>
            </a:r>
            <a:r>
              <a:rPr lang="ru-RU" sz="2800" dirty="0">
                <a:latin typeface="Times New Roman" pitchFamily="18" charset="0"/>
                <a:cs typeface="Times New Roman" pitchFamily="18" charset="0"/>
              </a:rPr>
              <a:t> </a:t>
            </a:r>
          </a:p>
          <a:p>
            <a:pPr marL="514350" lvl="0" indent="-514350">
              <a:buClrTx/>
              <a:buSzPct val="100000"/>
              <a:buFont typeface="+mj-lt"/>
              <a:buAutoNum type="arabicPeriod"/>
            </a:pPr>
            <a:r>
              <a:rPr lang="en-US" sz="2800" dirty="0" err="1">
                <a:latin typeface="Times New Roman" pitchFamily="18" charset="0"/>
                <a:cs typeface="Times New Roman" pitchFamily="18" charset="0"/>
              </a:rPr>
              <a:t>Теория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промышленного</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штандорта</a:t>
            </a:r>
            <a:r>
              <a:rPr lang="en-US" sz="2800" dirty="0">
                <a:latin typeface="Times New Roman" pitchFamily="18" charset="0"/>
                <a:cs typeface="Times New Roman" pitchFamily="18" charset="0"/>
              </a:rPr>
              <a:t> А. </a:t>
            </a:r>
            <a:r>
              <a:rPr lang="en-US" sz="2800" dirty="0" err="1">
                <a:latin typeface="Times New Roman" pitchFamily="18" charset="0"/>
                <a:cs typeface="Times New Roman" pitchFamily="18" charset="0"/>
              </a:rPr>
              <a:t>Вебера</a:t>
            </a:r>
            <a:endParaRPr lang="ru-RU" sz="2800" dirty="0">
              <a:latin typeface="Times New Roman" pitchFamily="18" charset="0"/>
              <a:cs typeface="Times New Roman" pitchFamily="18" charset="0"/>
            </a:endParaRPr>
          </a:p>
          <a:p>
            <a:pPr marL="514350" lvl="0" indent="-514350">
              <a:buClrTx/>
              <a:buSzPct val="100000"/>
              <a:buFont typeface="+mj-lt"/>
              <a:buAutoNum type="arabicPeriod"/>
            </a:pPr>
            <a:r>
              <a:rPr lang="ru-RU" sz="2800" dirty="0">
                <a:latin typeface="Times New Roman" pitchFamily="18" charset="0"/>
                <a:cs typeface="Times New Roman" pitchFamily="18" charset="0"/>
              </a:rPr>
              <a:t>Теория центральных мест </a:t>
            </a:r>
            <a:r>
              <a:rPr lang="ru-RU" sz="2800" dirty="0" err="1">
                <a:latin typeface="Times New Roman" pitchFamily="18" charset="0"/>
                <a:cs typeface="Times New Roman" pitchFamily="18" charset="0"/>
              </a:rPr>
              <a:t>В.Кристаллера</a:t>
            </a:r>
            <a:r>
              <a:rPr lang="ru-RU" sz="2800" dirty="0">
                <a:latin typeface="Times New Roman" pitchFamily="18" charset="0"/>
                <a:cs typeface="Times New Roman" pitchFamily="18" charset="0"/>
              </a:rPr>
              <a:t> </a:t>
            </a:r>
          </a:p>
          <a:p>
            <a:pPr marL="514350" lvl="0" indent="-514350">
              <a:buClrTx/>
              <a:buSzPct val="100000"/>
              <a:buFont typeface="+mj-lt"/>
              <a:buAutoNum type="arabicPeriod"/>
            </a:pPr>
            <a:r>
              <a:rPr lang="ru-RU" sz="2800" dirty="0">
                <a:latin typeface="Times New Roman" pitchFamily="18" charset="0"/>
                <a:cs typeface="Times New Roman" pitchFamily="18" charset="0"/>
              </a:rPr>
              <a:t>Теория пространственной экономики А. Леш. </a:t>
            </a:r>
          </a:p>
          <a:p>
            <a:pPr marL="514350" lvl="0" indent="-514350">
              <a:buClrTx/>
              <a:buSzPct val="100000"/>
              <a:buFont typeface="+mj-lt"/>
              <a:buAutoNum type="arabicPeriod"/>
            </a:pPr>
            <a:r>
              <a:rPr lang="ru-RU" sz="2800" dirty="0">
                <a:latin typeface="Times New Roman" pitchFamily="18" charset="0"/>
                <a:cs typeface="Times New Roman" pitchFamily="18" charset="0"/>
              </a:rPr>
              <a:t>Теория «полюсов роста» и «полюсов развития» Ф. </a:t>
            </a:r>
            <a:r>
              <a:rPr lang="ru-RU" sz="2800" dirty="0" err="1">
                <a:latin typeface="Times New Roman" pitchFamily="18" charset="0"/>
                <a:cs typeface="Times New Roman" pitchFamily="18" charset="0"/>
              </a:rPr>
              <a:t>Будвиля</a:t>
            </a:r>
            <a:r>
              <a:rPr lang="ru-RU" sz="2800" dirty="0">
                <a:latin typeface="Times New Roman" pitchFamily="18" charset="0"/>
                <a:cs typeface="Times New Roman" pitchFamily="18" charset="0"/>
              </a:rPr>
              <a:t> и Ф. Перу. Теория «центр-периферия» Дж. Фридмана. </a:t>
            </a:r>
          </a:p>
          <a:p>
            <a:pPr marL="514350" lvl="0" indent="-514350">
              <a:buClrTx/>
              <a:buSzPct val="100000"/>
              <a:buFont typeface="+mj-lt"/>
              <a:buAutoNum type="arabicPeriod"/>
            </a:pPr>
            <a:r>
              <a:rPr lang="ru-RU" sz="2800" dirty="0">
                <a:latin typeface="Times New Roman" pitchFamily="18" charset="0"/>
                <a:cs typeface="Times New Roman" pitchFamily="18" charset="0"/>
              </a:rPr>
              <a:t>Формирование региональной экономики.</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42908"/>
          </a:xfrm>
        </p:spPr>
        <p:txBody>
          <a:bodyPr>
            <a:normAutofit fontScale="90000"/>
          </a:bodyPr>
          <a:lstStyle/>
          <a:p>
            <a:r>
              <a:rPr lang="ru-RU" dirty="0">
                <a:latin typeface="Times New Roman" pitchFamily="18" charset="0"/>
                <a:cs typeface="Times New Roman" pitchFamily="18" charset="0"/>
              </a:rPr>
              <a:t>Эволюция теории полюсов роста</a:t>
            </a:r>
          </a:p>
        </p:txBody>
      </p:sp>
      <p:graphicFrame>
        <p:nvGraphicFramePr>
          <p:cNvPr id="4" name="Таблица 3"/>
          <p:cNvGraphicFramePr>
            <a:graphicFrameLocks noGrp="1"/>
          </p:cNvGraphicFramePr>
          <p:nvPr/>
        </p:nvGraphicFramePr>
        <p:xfrm>
          <a:off x="500034" y="1397000"/>
          <a:ext cx="8143932" cy="4983511"/>
        </p:xfrm>
        <a:graphic>
          <a:graphicData uri="http://schemas.openxmlformats.org/drawingml/2006/table">
            <a:tbl>
              <a:tblPr/>
              <a:tblGrid>
                <a:gridCol w="1177641">
                  <a:extLst>
                    <a:ext uri="{9D8B030D-6E8A-4147-A177-3AD203B41FA5}">
                      <a16:colId xmlns:a16="http://schemas.microsoft.com/office/drawing/2014/main" val="20000"/>
                    </a:ext>
                  </a:extLst>
                </a:gridCol>
                <a:gridCol w="3980495">
                  <a:extLst>
                    <a:ext uri="{9D8B030D-6E8A-4147-A177-3AD203B41FA5}">
                      <a16:colId xmlns:a16="http://schemas.microsoft.com/office/drawing/2014/main" val="20001"/>
                    </a:ext>
                  </a:extLst>
                </a:gridCol>
                <a:gridCol w="2985796">
                  <a:extLst>
                    <a:ext uri="{9D8B030D-6E8A-4147-A177-3AD203B41FA5}">
                      <a16:colId xmlns:a16="http://schemas.microsoft.com/office/drawing/2014/main" val="20002"/>
                    </a:ext>
                  </a:extLst>
                </a:gridCol>
              </a:tblGrid>
              <a:tr h="190806">
                <a:tc>
                  <a:txBody>
                    <a:bodyPr/>
                    <a:lstStyle/>
                    <a:p>
                      <a:pPr algn="ctr">
                        <a:spcAft>
                          <a:spcPts val="0"/>
                        </a:spcAft>
                      </a:pPr>
                      <a:r>
                        <a:rPr lang="ru-RU" sz="1400">
                          <a:latin typeface="Times New Roman" pitchFamily="18" charset="0"/>
                          <a:ea typeface="Times New Roman"/>
                          <a:cs typeface="Times New Roman" pitchFamily="18" charset="0"/>
                        </a:rPr>
                        <a:t>Автор</a:t>
                      </a:r>
                    </a:p>
                  </a:txBody>
                  <a:tcPr marL="63944" marR="639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latin typeface="Times New Roman" pitchFamily="18" charset="0"/>
                          <a:ea typeface="Times New Roman"/>
                          <a:cs typeface="Times New Roman" pitchFamily="18" charset="0"/>
                        </a:rPr>
                        <a:t>Характеристика</a:t>
                      </a:r>
                    </a:p>
                  </a:txBody>
                  <a:tcPr marL="63944" marR="639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latin typeface="Times New Roman" pitchFamily="18" charset="0"/>
                          <a:ea typeface="Times New Roman"/>
                          <a:cs typeface="Times New Roman" pitchFamily="18" charset="0"/>
                        </a:rPr>
                        <a:t>Приращение научного знания</a:t>
                      </a:r>
                    </a:p>
                  </a:txBody>
                  <a:tcPr marL="63944" marR="639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52897">
                <a:tc>
                  <a:txBody>
                    <a:bodyPr/>
                    <a:lstStyle/>
                    <a:p>
                      <a:pPr>
                        <a:spcAft>
                          <a:spcPts val="0"/>
                        </a:spcAft>
                      </a:pPr>
                      <a:r>
                        <a:rPr lang="ru-RU" sz="1400">
                          <a:latin typeface="Times New Roman" pitchFamily="18" charset="0"/>
                          <a:ea typeface="Times New Roman"/>
                          <a:cs typeface="Times New Roman" pitchFamily="18" charset="0"/>
                        </a:rPr>
                        <a:t>Ф. Перру</a:t>
                      </a:r>
                    </a:p>
                  </a:txBody>
                  <a:tcPr marL="63944" marR="639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В основе исследований лежит неравенство между экономическими субъектами, в результате чего происходит поляризация пространства вокруг полюса роста, который изменяет и активизирует окружающее пространство. Автор использует термин экономическое пространство, которое представлено в виде силового поля. В основе определения полюса роста понималась отрасль либо отдельные предприятия, в которых сосредоточен импульс развития, оказывающий влияние на территориальную структуру хозяйства и ее динамику. Согласно этому определению Ф. Перру классифицировал отрасли производства по тенденциям развития</a:t>
                      </a:r>
                    </a:p>
                  </a:txBody>
                  <a:tcPr marL="63944" marR="639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Основоположник теории полюсов роста</a:t>
                      </a:r>
                    </a:p>
                  </a:txBody>
                  <a:tcPr marL="63944" marR="639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717254">
                <a:tc>
                  <a:txBody>
                    <a:bodyPr/>
                    <a:lstStyle/>
                    <a:p>
                      <a:pPr>
                        <a:spcAft>
                          <a:spcPts val="0"/>
                        </a:spcAft>
                      </a:pPr>
                      <a:r>
                        <a:rPr lang="ru-RU" sz="1400">
                          <a:latin typeface="Times New Roman" pitchFamily="18" charset="0"/>
                          <a:ea typeface="Times New Roman"/>
                          <a:cs typeface="Times New Roman" pitchFamily="18" charset="0"/>
                        </a:rPr>
                        <a:t>Ж. Будвиль</a:t>
                      </a:r>
                    </a:p>
                  </a:txBody>
                  <a:tcPr marL="63944" marR="639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Согласно автору полюс роста состоит из: ведущей отрасли, группы отраслей местного значения, связанных с ней через систему производственных связей, благодаря которым происходит передача импульсов развития и пространственной агломерации производства. Совокупность этих трех элементов способствует изменению окружающего пространства</a:t>
                      </a:r>
                    </a:p>
                  </a:txBody>
                  <a:tcPr marL="63944" marR="639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dirty="0">
                          <a:latin typeface="Times New Roman" pitchFamily="18" charset="0"/>
                          <a:ea typeface="Times New Roman"/>
                          <a:cs typeface="Times New Roman" pitchFamily="18" charset="0"/>
                        </a:rPr>
                        <a:t>Под полюсом роста, помимо совокупности лидирующих отраслей, понимаются конкретные территории, являющиеся источниками инноваций и прогресса</a:t>
                      </a:r>
                    </a:p>
                  </a:txBody>
                  <a:tcPr marL="63944" marR="639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latin typeface="Times New Roman" pitchFamily="18" charset="0"/>
                <a:cs typeface="Times New Roman" pitchFamily="18" charset="0"/>
              </a:rPr>
              <a:t>Эволюция теории полюсов роста</a:t>
            </a:r>
            <a:endParaRPr lang="ru-RU" dirty="0"/>
          </a:p>
        </p:txBody>
      </p:sp>
      <p:graphicFrame>
        <p:nvGraphicFramePr>
          <p:cNvPr id="4" name="Таблица 3"/>
          <p:cNvGraphicFramePr>
            <a:graphicFrameLocks noGrp="1"/>
          </p:cNvGraphicFramePr>
          <p:nvPr/>
        </p:nvGraphicFramePr>
        <p:xfrm>
          <a:off x="571471" y="1165860"/>
          <a:ext cx="8072495" cy="5281950"/>
        </p:xfrm>
        <a:graphic>
          <a:graphicData uri="http://schemas.openxmlformats.org/drawingml/2006/table">
            <a:tbl>
              <a:tblPr/>
              <a:tblGrid>
                <a:gridCol w="1167310">
                  <a:extLst>
                    <a:ext uri="{9D8B030D-6E8A-4147-A177-3AD203B41FA5}">
                      <a16:colId xmlns:a16="http://schemas.microsoft.com/office/drawing/2014/main" val="20000"/>
                    </a:ext>
                  </a:extLst>
                </a:gridCol>
                <a:gridCol w="3945579">
                  <a:extLst>
                    <a:ext uri="{9D8B030D-6E8A-4147-A177-3AD203B41FA5}">
                      <a16:colId xmlns:a16="http://schemas.microsoft.com/office/drawing/2014/main" val="20001"/>
                    </a:ext>
                  </a:extLst>
                </a:gridCol>
                <a:gridCol w="2959606">
                  <a:extLst>
                    <a:ext uri="{9D8B030D-6E8A-4147-A177-3AD203B41FA5}">
                      <a16:colId xmlns:a16="http://schemas.microsoft.com/office/drawing/2014/main" val="20002"/>
                    </a:ext>
                  </a:extLst>
                </a:gridCol>
              </a:tblGrid>
              <a:tr h="194946">
                <a:tc>
                  <a:txBody>
                    <a:bodyPr/>
                    <a:lstStyle/>
                    <a:p>
                      <a:pPr algn="ctr">
                        <a:spcAft>
                          <a:spcPts val="0"/>
                        </a:spcAft>
                      </a:pPr>
                      <a:r>
                        <a:rPr lang="ru-RU" sz="1400" dirty="0">
                          <a:latin typeface="Times New Roman" pitchFamily="18" charset="0"/>
                          <a:ea typeface="Times New Roman"/>
                          <a:cs typeface="Times New Roman" pitchFamily="18" charset="0"/>
                        </a:rPr>
                        <a:t>Автор</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latin typeface="Times New Roman" pitchFamily="18" charset="0"/>
                          <a:ea typeface="Times New Roman"/>
                          <a:cs typeface="Times New Roman" pitchFamily="18" charset="0"/>
                        </a:rPr>
                        <a:t>Характеристика</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latin typeface="Times New Roman" pitchFamily="18" charset="0"/>
                          <a:ea typeface="Times New Roman"/>
                          <a:cs typeface="Times New Roman" pitchFamily="18" charset="0"/>
                        </a:rPr>
                        <a:t>Приращение научного знания</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69674">
                <a:tc>
                  <a:txBody>
                    <a:bodyPr/>
                    <a:lstStyle/>
                    <a:p>
                      <a:pPr>
                        <a:spcAft>
                          <a:spcPts val="0"/>
                        </a:spcAft>
                      </a:pPr>
                      <a:r>
                        <a:rPr lang="ru-RU" sz="1400">
                          <a:latin typeface="Times New Roman" pitchFamily="18" charset="0"/>
                          <a:ea typeface="Times New Roman"/>
                          <a:cs typeface="Times New Roman" pitchFamily="18" charset="0"/>
                        </a:rPr>
                        <a:t>П. Потье</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Суть исследования заключается в том, что территории, расположенные между полюсами роста, получают дополнительные импульсы развития, в результате чего они превращаются в оси (коридоры) развития</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Вводится новое определение «оси (коридоры) развития», они вместе с полюсами роста образуют пространственный каркас экономического роста региона</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64621">
                <a:tc>
                  <a:txBody>
                    <a:bodyPr/>
                    <a:lstStyle/>
                    <a:p>
                      <a:pPr>
                        <a:spcAft>
                          <a:spcPts val="0"/>
                        </a:spcAft>
                      </a:pPr>
                      <a:r>
                        <a:rPr lang="ru-RU" sz="1400">
                          <a:latin typeface="Times New Roman" pitchFamily="18" charset="0"/>
                          <a:ea typeface="Times New Roman"/>
                          <a:cs typeface="Times New Roman" pitchFamily="18" charset="0"/>
                        </a:rPr>
                        <a:t>Х.Р. Ласуэн</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Согласно исследованию полюсом роста может быть региональный комплекс предприятий, связанный с экспортом региона, рост которых достигается за счет роста общенационального спроса, а посредством рыночных связей импульс роста передается второстепенным отраслям</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Внес детализированное представление о полюсах роста, которые, по мнению автора, связаны с экспортным потенциалом региона</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34295">
                <a:tc>
                  <a:txBody>
                    <a:bodyPr/>
                    <a:lstStyle/>
                    <a:p>
                      <a:pPr>
                        <a:spcAft>
                          <a:spcPts val="0"/>
                        </a:spcAft>
                      </a:pPr>
                      <a:r>
                        <a:rPr lang="ru-RU" sz="1400">
                          <a:latin typeface="Times New Roman" pitchFamily="18" charset="0"/>
                          <a:ea typeface="Times New Roman"/>
                          <a:cs typeface="Times New Roman" pitchFamily="18" charset="0"/>
                        </a:rPr>
                        <a:t>Дж. Фридман</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Согласно предложенной им концепции «центр ‒ периферия» неравномерность экономического роста и процесс пространственной поляризации порождают диспропорции между центром и периферией. При этом между центром и периферией возникают пространственные связи, которые превращают пространство в подобие силового поля. В процессе этих отношений центр доминирует над периферией за счет появления инноваций в центре и постоянного выкачивания центром ресурсов из периферии</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dirty="0">
                          <a:latin typeface="Times New Roman" pitchFamily="18" charset="0"/>
                          <a:ea typeface="Times New Roman"/>
                          <a:cs typeface="Times New Roman" pitchFamily="18" charset="0"/>
                        </a:rPr>
                        <a:t>Предложил собственную концепцию «центр ‒ периферия». Вместо понятия «полюс роста» использовал определение «центр роста», которое связывал непосредственно с географическим пространством</a:t>
                      </a:r>
                    </a:p>
                  </a:txBody>
                  <a:tcPr marL="66502" marR="6650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latin typeface="Times New Roman" pitchFamily="18" charset="0"/>
                <a:cs typeface="Times New Roman" pitchFamily="18" charset="0"/>
              </a:rPr>
              <a:t>Эволюция теории полюсов роста</a:t>
            </a:r>
            <a:endParaRPr lang="ru-RU" dirty="0"/>
          </a:p>
        </p:txBody>
      </p:sp>
      <p:graphicFrame>
        <p:nvGraphicFramePr>
          <p:cNvPr id="4" name="Таблица 3"/>
          <p:cNvGraphicFramePr>
            <a:graphicFrameLocks noGrp="1"/>
          </p:cNvGraphicFramePr>
          <p:nvPr/>
        </p:nvGraphicFramePr>
        <p:xfrm>
          <a:off x="571474" y="1357298"/>
          <a:ext cx="8143931" cy="4929222"/>
        </p:xfrm>
        <a:graphic>
          <a:graphicData uri="http://schemas.openxmlformats.org/drawingml/2006/table">
            <a:tbl>
              <a:tblPr/>
              <a:tblGrid>
                <a:gridCol w="1177641">
                  <a:extLst>
                    <a:ext uri="{9D8B030D-6E8A-4147-A177-3AD203B41FA5}">
                      <a16:colId xmlns:a16="http://schemas.microsoft.com/office/drawing/2014/main" val="20000"/>
                    </a:ext>
                  </a:extLst>
                </a:gridCol>
                <a:gridCol w="3980494">
                  <a:extLst>
                    <a:ext uri="{9D8B030D-6E8A-4147-A177-3AD203B41FA5}">
                      <a16:colId xmlns:a16="http://schemas.microsoft.com/office/drawing/2014/main" val="20001"/>
                    </a:ext>
                  </a:extLst>
                </a:gridCol>
                <a:gridCol w="2985796">
                  <a:extLst>
                    <a:ext uri="{9D8B030D-6E8A-4147-A177-3AD203B41FA5}">
                      <a16:colId xmlns:a16="http://schemas.microsoft.com/office/drawing/2014/main" val="20002"/>
                    </a:ext>
                  </a:extLst>
                </a:gridCol>
              </a:tblGrid>
              <a:tr h="224055">
                <a:tc>
                  <a:txBody>
                    <a:bodyPr/>
                    <a:lstStyle/>
                    <a:p>
                      <a:pPr algn="ctr">
                        <a:spcAft>
                          <a:spcPts val="0"/>
                        </a:spcAft>
                      </a:pPr>
                      <a:r>
                        <a:rPr lang="ru-RU" sz="1400">
                          <a:latin typeface="Times New Roman" pitchFamily="18" charset="0"/>
                          <a:ea typeface="Times New Roman"/>
                          <a:cs typeface="Times New Roman" pitchFamily="18" charset="0"/>
                        </a:rPr>
                        <a:t>Автор</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latin typeface="Times New Roman" pitchFamily="18" charset="0"/>
                          <a:ea typeface="Times New Roman"/>
                          <a:cs typeface="Times New Roman" pitchFamily="18" charset="0"/>
                        </a:rPr>
                        <a:t>Характеристика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latin typeface="Times New Roman" pitchFamily="18" charset="0"/>
                          <a:ea typeface="Times New Roman"/>
                          <a:cs typeface="Times New Roman" pitchFamily="18" charset="0"/>
                        </a:rPr>
                        <a:t>Приращение научного знания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40556">
                <a:tc>
                  <a:txBody>
                    <a:bodyPr/>
                    <a:lstStyle/>
                    <a:p>
                      <a:pPr>
                        <a:spcAft>
                          <a:spcPts val="0"/>
                        </a:spcAft>
                      </a:pPr>
                      <a:r>
                        <a:rPr lang="ru-RU" sz="1400">
                          <a:latin typeface="Times New Roman" pitchFamily="18" charset="0"/>
                          <a:ea typeface="Times New Roman"/>
                          <a:cs typeface="Times New Roman" pitchFamily="18" charset="0"/>
                        </a:rPr>
                        <a:t>К.В. Павлов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Автором предложена собственная теория экономического ядра. Ключевой идеей теории является то, что полюсом роста должна быть такая отрасль, регион или предприятие, которые даже с низким уровнем рентабельности способствовали бы росту других элементов народнохозяйственного комплекса. Элементный состав ядра многовариантен, и его необходимо рассматривать в динамике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Ввел теорию экономического ядра. Вместо понятия «полюс роста» использует понятие «экономическое ядро», под которым понимает совокупность полюсов роста, способствующих интенсивному развитию остальных элементов народнохозяйственного комплекса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64611">
                <a:tc>
                  <a:txBody>
                    <a:bodyPr/>
                    <a:lstStyle/>
                    <a:p>
                      <a:pPr>
                        <a:spcAft>
                          <a:spcPts val="0"/>
                        </a:spcAft>
                      </a:pPr>
                      <a:r>
                        <a:rPr lang="ru-RU" sz="1400">
                          <a:latin typeface="Times New Roman" pitchFamily="18" charset="0"/>
                          <a:ea typeface="Times New Roman"/>
                          <a:cs typeface="Times New Roman" pitchFamily="18" charset="0"/>
                        </a:rPr>
                        <a:t>Майкл Портер</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a:latin typeface="Times New Roman" pitchFamily="18" charset="0"/>
                          <a:ea typeface="Times New Roman"/>
                          <a:cs typeface="Times New Roman" pitchFamily="18" charset="0"/>
                        </a:rPr>
                        <a:t>Суть предложенной автором теории кластеров заключается в том, что все отрасли на территории региона взаимосвязаны, так как продукт одной отрасли используется для нужд других. В результате чего между отраслями возникают устойчивые связи, способствующие развитию общей экономики региона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400" dirty="0">
                          <a:latin typeface="Times New Roman" pitchFamily="18" charset="0"/>
                          <a:ea typeface="Times New Roman"/>
                          <a:cs typeface="Times New Roman" pitchFamily="18" charset="0"/>
                        </a:rPr>
                        <a:t>Основоположник теории кластеров. Наряду с понятием «полюс роста» появляется новое определение «кластер». Под кластером, автор, понимал совокупность взаимосвязанных компаний, расположенных на одной территории, которые в определенных областях конкурируют между собой, но ведут совместную работу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7500" lnSpcReduction="20000"/>
          </a:bodyPr>
          <a:lstStyle/>
          <a:p>
            <a:pPr>
              <a:buNone/>
            </a:pPr>
            <a:r>
              <a:rPr lang="ru-RU" dirty="0">
                <a:latin typeface="Times New Roman" pitchFamily="18" charset="0"/>
                <a:cs typeface="Times New Roman" pitchFamily="18" charset="0"/>
              </a:rPr>
              <a:t>В 1956 г. вышла первая крупная монография У. </a:t>
            </a:r>
            <a:r>
              <a:rPr lang="ru-RU" dirty="0" err="1">
                <a:latin typeface="Times New Roman" pitchFamily="18" charset="0"/>
                <a:cs typeface="Times New Roman" pitchFamily="18" charset="0"/>
              </a:rPr>
              <a:t>Айзарда</a:t>
            </a:r>
            <a:r>
              <a:rPr lang="ru-RU" dirty="0">
                <a:latin typeface="Times New Roman" pitchFamily="18" charset="0"/>
                <a:cs typeface="Times New Roman" pitchFamily="18" charset="0"/>
              </a:rPr>
              <a:t> «Размещение и экономика пространства», в которой он ставит задачу ликвидации сущест­вующих более 100 лет глубоких расхождений между классическими теориями размещения и ведущими школами общей экономической теории. У. </a:t>
            </a:r>
            <a:r>
              <a:rPr lang="ru-RU" dirty="0" err="1">
                <a:latin typeface="Times New Roman" pitchFamily="18" charset="0"/>
                <a:cs typeface="Times New Roman" pitchFamily="18" charset="0"/>
              </a:rPr>
              <a:t>Айзард</a:t>
            </a:r>
            <a:r>
              <a:rPr lang="ru-RU" dirty="0">
                <a:latin typeface="Times New Roman" pitchFamily="18" charset="0"/>
                <a:cs typeface="Times New Roman" pitchFamily="18" charset="0"/>
              </a:rPr>
              <a:t> справедливо критикует всю классическую и неоклассическую экономические теории за то, что они ограничивались изучением «страны чудес, лишенной каких бы то ни было пространственных характеристик». Отчасти это объяснялось виной классических теорий размещения, которые излагались на устаревшем языке и с чрезмерными упрощениями «частичного равновесия», постоянных коэффициентов, минимизации издержек, неизменных кривых спроса и т.п.</a:t>
            </a:r>
          </a:p>
          <a:p>
            <a:pPr>
              <a:buNone/>
            </a:pPr>
            <a:endParaRPr lang="ru-RU"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7500" lnSpcReduction="20000"/>
          </a:bodyPr>
          <a:lstStyle/>
          <a:p>
            <a:pPr>
              <a:buNone/>
            </a:pPr>
            <a:r>
              <a:rPr lang="ru-RU" dirty="0">
                <a:latin typeface="Times New Roman" pitchFamily="18" charset="0"/>
                <a:cs typeface="Times New Roman" pitchFamily="18" charset="0"/>
              </a:rPr>
              <a:t>Преодолевая стереотипы этих теорий, У. </a:t>
            </a:r>
            <a:r>
              <a:rPr lang="ru-RU" dirty="0" err="1">
                <a:latin typeface="Times New Roman" pitchFamily="18" charset="0"/>
                <a:cs typeface="Times New Roman" pitchFamily="18" charset="0"/>
              </a:rPr>
              <a:t>Айзард</a:t>
            </a:r>
            <a:r>
              <a:rPr lang="ru-RU" dirty="0">
                <a:latin typeface="Times New Roman" pitchFamily="18" charset="0"/>
                <a:cs typeface="Times New Roman" pitchFamily="18" charset="0"/>
              </a:rPr>
              <a:t> облекает теорию раз­мещения производства в более общую экономическую форму. Он выводит следующий закон: фирмы, </a:t>
            </a:r>
            <a:r>
              <a:rPr lang="ru-RU" dirty="0" err="1">
                <a:latin typeface="Times New Roman" pitchFamily="18" charset="0"/>
                <a:cs typeface="Times New Roman" pitchFamily="18" charset="0"/>
              </a:rPr>
              <a:t>максимизирующие</a:t>
            </a:r>
            <a:r>
              <a:rPr lang="ru-RU" dirty="0">
                <a:latin typeface="Times New Roman" pitchFamily="18" charset="0"/>
                <a:cs typeface="Times New Roman" pitchFamily="18" charset="0"/>
              </a:rPr>
              <a:t> прибыль, будут размещаться таким образом, чтобы предельные нормы замещения транспортных затрат на доставку товаров из двух разных пунктов (регионов) были равны величине обратной отношению их транспортных тарифов. Из этого условия первого порядка максимизации прибыли можно вывести все частные теории размещения (</a:t>
            </a:r>
            <a:r>
              <a:rPr lang="ru-RU" dirty="0" err="1">
                <a:latin typeface="Times New Roman" pitchFamily="18" charset="0"/>
                <a:cs typeface="Times New Roman" pitchFamily="18" charset="0"/>
              </a:rPr>
              <a:t>Тюнена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Лаунхардта</a:t>
            </a:r>
            <a:r>
              <a:rPr lang="ru-RU" dirty="0">
                <a:latin typeface="Times New Roman" pitchFamily="18" charset="0"/>
                <a:cs typeface="Times New Roman" pitchFamily="18" charset="0"/>
              </a:rPr>
              <a:t>, Вебера и др.). Далее У. </a:t>
            </a:r>
            <a:r>
              <a:rPr lang="ru-RU" dirty="0" err="1">
                <a:latin typeface="Times New Roman" pitchFamily="18" charset="0"/>
                <a:cs typeface="Times New Roman" pitchFamily="18" charset="0"/>
              </a:rPr>
              <a:t>Айзард</a:t>
            </a:r>
            <a:r>
              <a:rPr lang="ru-RU" dirty="0">
                <a:latin typeface="Times New Roman" pitchFamily="18" charset="0"/>
                <a:cs typeface="Times New Roman" pitchFamily="18" charset="0"/>
              </a:rPr>
              <a:t> увязывает где это представляется возможным, теорию размещения с известными теориями производства, ценообразования, торговли и др.</a:t>
            </a:r>
          </a:p>
          <a:p>
            <a:pPr>
              <a:buNone/>
            </a:pPr>
            <a:endParaRPr lang="ru-RU" dirty="0">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lnSpcReduction="20000"/>
          </a:bodyPr>
          <a:lstStyle/>
          <a:p>
            <a:pPr>
              <a:buNone/>
            </a:pPr>
            <a:r>
              <a:rPr lang="ru-RU" dirty="0">
                <a:latin typeface="Times New Roman" pitchFamily="18" charset="0"/>
                <a:cs typeface="Times New Roman" pitchFamily="18" charset="0"/>
              </a:rPr>
              <a:t>В 1954 г. по инициативе У. </a:t>
            </a:r>
            <a:r>
              <a:rPr lang="ru-RU" dirty="0" err="1">
                <a:latin typeface="Times New Roman" pitchFamily="18" charset="0"/>
                <a:cs typeface="Times New Roman" pitchFamily="18" charset="0"/>
              </a:rPr>
              <a:t>Айзарда</a:t>
            </a:r>
            <a:r>
              <a:rPr lang="ru-RU" dirty="0">
                <a:latin typeface="Times New Roman" pitchFamily="18" charset="0"/>
                <a:cs typeface="Times New Roman" pitchFamily="18" charset="0"/>
              </a:rPr>
              <a:t> в США создается Ассоциация региональной науки, которая в 1960 г. получает международный статус. На протяжении многих лет У. </a:t>
            </a:r>
            <a:r>
              <a:rPr lang="ru-RU" dirty="0" err="1">
                <a:latin typeface="Times New Roman" pitchFamily="18" charset="0"/>
                <a:cs typeface="Times New Roman" pitchFamily="18" charset="0"/>
              </a:rPr>
              <a:t>Айзард</a:t>
            </a:r>
            <a:r>
              <a:rPr lang="ru-RU" dirty="0">
                <a:latin typeface="Times New Roman" pitchFamily="18" charset="0"/>
                <a:cs typeface="Times New Roman" pitchFamily="18" charset="0"/>
              </a:rPr>
              <a:t> бессменно являлся ее президентом. Ассоциация объединила крупные научные силы и уже на протяжении более полувека осуществляет регулярную деятельность, проводя континентальные и мировые конгрессы, издавая журналы и серии проблемных монографий, организуя учебные программы.</a:t>
            </a:r>
          </a:p>
          <a:p>
            <a:pPr>
              <a:buNone/>
            </a:pPr>
            <a:endParaRPr lang="ru-RU" dirty="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a:solidFill>
                  <a:srgbClr val="FF0000"/>
                </a:solidFill>
                <a:latin typeface="Times New Roman" pitchFamily="18" charset="0"/>
                <a:cs typeface="Times New Roman" pitchFamily="18" charset="0"/>
              </a:rPr>
              <a:t>резюме</a:t>
            </a:r>
          </a:p>
        </p:txBody>
      </p:sp>
      <p:sp>
        <p:nvSpPr>
          <p:cNvPr id="5" name="Прямоугольник 4"/>
          <p:cNvSpPr/>
          <p:nvPr/>
        </p:nvSpPr>
        <p:spPr>
          <a:xfrm>
            <a:off x="642910" y="1214422"/>
            <a:ext cx="7929618" cy="5324535"/>
          </a:xfrm>
          <a:prstGeom prst="rect">
            <a:avLst/>
          </a:prstGeom>
        </p:spPr>
        <p:txBody>
          <a:bodyPr wrap="square">
            <a:spAutoFit/>
          </a:bodyPr>
          <a:lstStyle/>
          <a:p>
            <a:pPr marL="457200" indent="-457200">
              <a:buFont typeface="+mj-lt"/>
              <a:buAutoNum type="arabicPeriod"/>
            </a:pPr>
            <a:r>
              <a:rPr lang="ru-RU" sz="2000" dirty="0">
                <a:latin typeface="Times New Roman" pitchFamily="18" charset="0"/>
                <a:cs typeface="Times New Roman" pitchFamily="18" charset="0"/>
              </a:rPr>
              <a:t>Развитие региональной экономики как науки пока не привело к созданию общепризнанной общей синтетической теории. Преобладающей тенденцией является увеличение разнообразия в теоретических подходах, усиление специализации исследований, появление новых направлений. В этом региональная экономика в принципе не отличается от большинства социальных наук. </a:t>
            </a:r>
          </a:p>
          <a:p>
            <a:pPr marL="457200" indent="-457200">
              <a:buFont typeface="+mj-lt"/>
              <a:buAutoNum type="arabicPeriod"/>
            </a:pPr>
            <a:r>
              <a:rPr lang="ru-RU" sz="2000" dirty="0">
                <a:latin typeface="Times New Roman" pitchFamily="18" charset="0"/>
                <a:cs typeface="Times New Roman" pitchFamily="18" charset="0"/>
              </a:rPr>
              <a:t>Теория сельскохозяйственного </a:t>
            </a:r>
            <a:r>
              <a:rPr lang="ru-RU" sz="2000" dirty="0" err="1">
                <a:latin typeface="Times New Roman" pitchFamily="18" charset="0"/>
                <a:cs typeface="Times New Roman" pitchFamily="18" charset="0"/>
              </a:rPr>
              <a:t>штандорта</a:t>
            </a:r>
            <a:r>
              <a:rPr lang="ru-RU" sz="2000" dirty="0">
                <a:latin typeface="Times New Roman" pitchFamily="18" charset="0"/>
                <a:cs typeface="Times New Roman" pitchFamily="18" charset="0"/>
              </a:rPr>
              <a:t> Й. </a:t>
            </a:r>
            <a:r>
              <a:rPr lang="ru-RU" sz="2000" dirty="0" err="1">
                <a:latin typeface="Times New Roman" pitchFamily="18" charset="0"/>
                <a:cs typeface="Times New Roman" pitchFamily="18" charset="0"/>
              </a:rPr>
              <a:t>Тюнена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Й.Тюнен</a:t>
            </a:r>
            <a:r>
              <a:rPr lang="ru-RU" sz="2000" dirty="0">
                <a:latin typeface="Times New Roman" pitchFamily="18" charset="0"/>
                <a:cs typeface="Times New Roman" pitchFamily="18" charset="0"/>
              </a:rPr>
              <a:t> предполагает наличие экономически изолированного от остального мира государства, в пределах которого имеется центральный город, являющийся единственным рынком сбыта сельскохозяйственной продукции и источником обеспечения промышленными товарами. </a:t>
            </a:r>
          </a:p>
          <a:p>
            <a:pPr marL="457200" indent="-457200">
              <a:buFont typeface="+mj-lt"/>
              <a:buAutoNum type="arabicPeriod"/>
            </a:pPr>
            <a:r>
              <a:rPr lang="ru-RU" sz="2000" dirty="0">
                <a:latin typeface="Times New Roman" pitchFamily="18" charset="0"/>
                <a:cs typeface="Times New Roman" pitchFamily="18" charset="0"/>
              </a:rPr>
              <a:t>Й. </a:t>
            </a:r>
            <a:r>
              <a:rPr lang="ru-RU" sz="2000" dirty="0" err="1">
                <a:latin typeface="Times New Roman" pitchFamily="18" charset="0"/>
                <a:cs typeface="Times New Roman" pitchFamily="18" charset="0"/>
              </a:rPr>
              <a:t>Тюнен</a:t>
            </a:r>
            <a:r>
              <a:rPr lang="ru-RU" sz="2000" dirty="0">
                <a:latin typeface="Times New Roman" pitchFamily="18" charset="0"/>
                <a:cs typeface="Times New Roman" pitchFamily="18" charset="0"/>
              </a:rPr>
              <a:t> доказывает, что в рамках сделанных допущений оптимальная схема размещения сельскохозяйственного производства — это система концентрических кругов (поясов) разного диаметра вокруг центрального города, разделяющих зоны размещения различных видов сельскохозяйственной деятельности.</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a:solidFill>
                  <a:srgbClr val="FF0000"/>
                </a:solidFill>
                <a:latin typeface="Times New Roman" pitchFamily="18" charset="0"/>
                <a:cs typeface="Times New Roman" pitchFamily="18" charset="0"/>
              </a:rPr>
              <a:t>резюме</a:t>
            </a:r>
          </a:p>
        </p:txBody>
      </p:sp>
      <p:sp>
        <p:nvSpPr>
          <p:cNvPr id="5" name="Прямоугольник 4"/>
          <p:cNvSpPr/>
          <p:nvPr/>
        </p:nvSpPr>
        <p:spPr>
          <a:xfrm>
            <a:off x="500034" y="1142984"/>
            <a:ext cx="8143932" cy="5909310"/>
          </a:xfrm>
          <a:prstGeom prst="rect">
            <a:avLst/>
          </a:prstGeom>
        </p:spPr>
        <p:txBody>
          <a:bodyPr wrap="square">
            <a:spAutoFit/>
          </a:bodyPr>
          <a:lstStyle/>
          <a:p>
            <a:pPr marL="342900" indent="-342900">
              <a:buFont typeface="+mj-lt"/>
              <a:buAutoNum type="arabicPeriod" startAt="4"/>
            </a:pPr>
            <a:r>
              <a:rPr lang="ru-RU" dirty="0">
                <a:latin typeface="Times New Roman" pitchFamily="18" charset="0"/>
                <a:cs typeface="Times New Roman" pitchFamily="18" charset="0"/>
              </a:rPr>
              <a:t>В результате отсеивания элементов производственных издержек, не зависящих от местоположения, А. Вебер оставляет три фактора: издержки на сырые материалы; издержки на рабочую силу; транспортные издержки. В конечном счете анализируются три фактора:  1) транспорт,  2) рабочая сила,  3) агломерация. </a:t>
            </a:r>
          </a:p>
          <a:p>
            <a:pPr marL="342900" indent="-342900">
              <a:buFont typeface="+mj-lt"/>
              <a:buAutoNum type="arabicPeriod" startAt="4"/>
            </a:pPr>
            <a:r>
              <a:rPr lang="ru-RU" dirty="0">
                <a:latin typeface="Times New Roman" pitchFamily="18" charset="0"/>
                <a:cs typeface="Times New Roman" pitchFamily="18" charset="0"/>
              </a:rPr>
              <a:t>Вебером предложены формулы агломерационных эффектов. Он выработал многофакторную теорию размещения промышленного предприятия, но не вышел за рамки отдельного предприятия.</a:t>
            </a:r>
          </a:p>
          <a:p>
            <a:pPr marL="342900" indent="-342900">
              <a:buFont typeface="+mj-lt"/>
              <a:buAutoNum type="arabicPeriod" startAt="4"/>
            </a:pPr>
            <a:r>
              <a:rPr lang="ru-RU" dirty="0">
                <a:latin typeface="Times New Roman" pitchFamily="18" charset="0"/>
                <a:cs typeface="Times New Roman" pitchFamily="18" charset="0"/>
              </a:rPr>
              <a:t>Центральными местами В. </a:t>
            </a:r>
            <a:r>
              <a:rPr lang="ru-RU" dirty="0" err="1">
                <a:latin typeface="Times New Roman" pitchFamily="18" charset="0"/>
                <a:cs typeface="Times New Roman" pitchFamily="18" charset="0"/>
              </a:rPr>
              <a:t>Кристаллер</a:t>
            </a:r>
            <a:r>
              <a:rPr lang="ru-RU" dirty="0">
                <a:latin typeface="Times New Roman" pitchFamily="18" charset="0"/>
                <a:cs typeface="Times New Roman" pitchFamily="18" charset="0"/>
              </a:rPr>
              <a:t> называет экономические центры, которые обслуживают товарами и услугами не только себя, но и население  своей округи (зоны сбыта).</a:t>
            </a:r>
          </a:p>
          <a:p>
            <a:pPr marL="342900" indent="-342900">
              <a:buFont typeface="+mj-lt"/>
              <a:buAutoNum type="arabicPeriod" startAt="4"/>
            </a:pPr>
            <a:r>
              <a:rPr lang="ru-RU" dirty="0">
                <a:latin typeface="Times New Roman" pitchFamily="18" charset="0"/>
                <a:cs typeface="Times New Roman" pitchFamily="18" charset="0"/>
              </a:rPr>
              <a:t>Теория центральных мест В. </a:t>
            </a:r>
            <a:r>
              <a:rPr lang="ru-RU" dirty="0" err="1">
                <a:latin typeface="Times New Roman" pitchFamily="18" charset="0"/>
                <a:cs typeface="Times New Roman" pitchFamily="18" charset="0"/>
              </a:rPr>
              <a:t>Кристаллера</a:t>
            </a:r>
            <a:r>
              <a:rPr lang="ru-RU" dirty="0">
                <a:latin typeface="Times New Roman" pitchFamily="18" charset="0"/>
                <a:cs typeface="Times New Roman" pitchFamily="18" charset="0"/>
              </a:rPr>
              <a:t> хотя и носит крайне абстрактный характер, но позволяет сформулировать общие представления о целесообразном расселении на той или иной территории. Ее можно рассматривать как теорию, дающую эталон системы расселения, с которым следует сравнивать складывающиеся в реальности системы расселения с целью выявления направлений их совершенствования.</a:t>
            </a:r>
          </a:p>
          <a:p>
            <a:pPr marL="342900" indent="-342900">
              <a:buFont typeface="+mj-lt"/>
              <a:buAutoNum type="arabicPeriod" startAt="4"/>
            </a:pPr>
            <a:endParaRPr lang="ru-RU" dirty="0">
              <a:latin typeface="Times New Roman" pitchFamily="18" charset="0"/>
              <a:cs typeface="Times New Roman" pitchFamily="18" charset="0"/>
            </a:endParaRPr>
          </a:p>
          <a:p>
            <a:endParaRPr lang="ru-RU" dirty="0">
              <a:latin typeface="Times New Roman" pitchFamily="18" charset="0"/>
              <a:cs typeface="Times New Roman" pitchFamily="18" charset="0"/>
            </a:endParaRPr>
          </a:p>
          <a:p>
            <a:pPr marL="534988" indent="-534988" algn="just">
              <a:buFont typeface="+mj-lt"/>
              <a:buAutoNum type="arabicPeriod" startAt="4"/>
              <a:tabLst>
                <a:tab pos="534988" algn="l"/>
              </a:tabLst>
            </a:pPr>
            <a:endParaRPr lang="ru-RU" dirty="0">
              <a:latin typeface="Times New Roman" pitchFamily="18" charset="0"/>
              <a:cs typeface="Times New Roman" pitchFamily="18" charset="0"/>
            </a:endParaRPr>
          </a:p>
          <a:p>
            <a:pPr marL="534988" indent="-534988" algn="just">
              <a:buFont typeface="+mj-lt"/>
              <a:buAutoNum type="arabicPeriod" startAt="4"/>
              <a:tabLst>
                <a:tab pos="534988" algn="l"/>
              </a:tabLst>
            </a:pPr>
            <a:endParaRPr lang="ru-RU"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latin typeface="Times New Roman" pitchFamily="18" charset="0"/>
                <a:cs typeface="Times New Roman" pitchFamily="18" charset="0"/>
              </a:rPr>
              <a:t>резюме</a:t>
            </a:r>
            <a:endParaRPr lang="ru-RU" dirty="0"/>
          </a:p>
        </p:txBody>
      </p:sp>
      <p:sp>
        <p:nvSpPr>
          <p:cNvPr id="3" name="Содержимое 2"/>
          <p:cNvSpPr>
            <a:spLocks noGrp="1"/>
          </p:cNvSpPr>
          <p:nvPr>
            <p:ph idx="1"/>
          </p:nvPr>
        </p:nvSpPr>
        <p:spPr/>
        <p:txBody>
          <a:bodyPr>
            <a:normAutofit fontScale="70000" lnSpcReduction="20000"/>
          </a:bodyPr>
          <a:lstStyle/>
          <a:p>
            <a:pPr marL="514350" indent="-514350">
              <a:buClrTx/>
              <a:buSzPct val="100000"/>
              <a:buFont typeface="+mj-lt"/>
              <a:buAutoNum type="arabicPeriod" startAt="8"/>
            </a:pPr>
            <a:r>
              <a:rPr lang="ru-RU" dirty="0">
                <a:latin typeface="Times New Roman" pitchFamily="18" charset="0"/>
                <a:cs typeface="Times New Roman" pitchFamily="18" charset="0"/>
              </a:rPr>
              <a:t>А. Лёш значительно расширяет состав факторов и условий, рассматриваемых при размещении предприятий и их сочетаний (налоги, пошлины, эффекты монополий и олигополии и т.д.), насыщая теорию размещения всем разнообразием инструментов микроэкономики. </a:t>
            </a:r>
          </a:p>
          <a:p>
            <a:pPr marL="514350" indent="-514350">
              <a:buClrTx/>
              <a:buSzPct val="100000"/>
              <a:buFont typeface="+mj-lt"/>
              <a:buAutoNum type="arabicPeriod" startAt="8"/>
            </a:pPr>
            <a:r>
              <a:rPr lang="ru-RU" dirty="0">
                <a:latin typeface="Times New Roman" pitchFamily="18" charset="0"/>
                <a:cs typeface="Times New Roman" pitchFamily="18" charset="0"/>
              </a:rPr>
              <a:t>А Лёш рассматривает экономический регион как рынок с границами, обусловленными межрегиональной конкуренцией. Идеальная форма региона — правильный шестиугольник.</a:t>
            </a:r>
          </a:p>
          <a:p>
            <a:pPr marL="514350" indent="-514350">
              <a:buClrTx/>
              <a:buSzPct val="100000"/>
              <a:buFont typeface="+mj-lt"/>
              <a:buAutoNum type="arabicPeriod" startAt="8"/>
            </a:pPr>
            <a:r>
              <a:rPr lang="ru-RU" dirty="0">
                <a:latin typeface="Times New Roman" pitchFamily="18" charset="0"/>
                <a:cs typeface="Times New Roman" pitchFamily="18" charset="0"/>
              </a:rPr>
              <a:t>Основной метод А. Лёша — это абстрактно-теоретический анализ в его математической форме. Различие метода А. Лёша и большинства экономистов, мыслящих менее абстрактно, можно показать на примере объяснения такого важного феномена в пространственной экономике, как территориальное (или пространственное) разделение труда.</a:t>
            </a:r>
          </a:p>
          <a:p>
            <a:pPr marL="514350" indent="-514350">
              <a:buClrTx/>
              <a:buSzPct val="100000"/>
              <a:buFont typeface="+mj-lt"/>
              <a:buAutoNum type="arabicPeriod" startAt="8"/>
            </a:pPr>
            <a:endParaRPr lang="ru-RU" dirty="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latin typeface="Times New Roman" pitchFamily="18" charset="0"/>
                <a:cs typeface="Times New Roman" pitchFamily="18" charset="0"/>
              </a:rPr>
              <a:t>резюме</a:t>
            </a:r>
            <a:endParaRPr lang="ru-RU" dirty="0"/>
          </a:p>
        </p:txBody>
      </p:sp>
      <p:sp>
        <p:nvSpPr>
          <p:cNvPr id="3" name="Содержимое 2"/>
          <p:cNvSpPr>
            <a:spLocks noGrp="1"/>
          </p:cNvSpPr>
          <p:nvPr>
            <p:ph idx="1"/>
          </p:nvPr>
        </p:nvSpPr>
        <p:spPr/>
        <p:txBody>
          <a:bodyPr>
            <a:normAutofit fontScale="70000" lnSpcReduction="20000"/>
          </a:bodyPr>
          <a:lstStyle/>
          <a:p>
            <a:pPr marL="514350" indent="-514350">
              <a:buClrTx/>
              <a:buSzPct val="100000"/>
              <a:buFont typeface="+mj-lt"/>
              <a:buAutoNum type="arabicPeriod" startAt="12"/>
            </a:pPr>
            <a:r>
              <a:rPr lang="ru-RU" dirty="0">
                <a:latin typeface="Times New Roman" pitchFamily="18" charset="0"/>
                <a:cs typeface="Times New Roman" pitchFamily="18" charset="0"/>
              </a:rPr>
              <a:t>Основоположником теории полюсов роста является французский экономист Франсуа </a:t>
            </a:r>
            <a:r>
              <a:rPr lang="ru-RU" dirty="0" err="1">
                <a:latin typeface="Times New Roman" pitchFamily="18" charset="0"/>
                <a:cs typeface="Times New Roman" pitchFamily="18" charset="0"/>
              </a:rPr>
              <a:t>Перру</a:t>
            </a:r>
            <a:r>
              <a:rPr lang="ru-RU" dirty="0">
                <a:latin typeface="Times New Roman" pitchFamily="18" charset="0"/>
                <a:cs typeface="Times New Roman" pitchFamily="18" charset="0"/>
              </a:rPr>
              <a:t>. В основе его учения лежит неравенство экономических субъектов, которое возникает в результате естественноисторического процесса, в результате чего возникают доминирующие и подчиненные экономические единицы, что приводит к появлению асимметрии и, как следствие, к деформации экономического пространства. </a:t>
            </a:r>
          </a:p>
          <a:p>
            <a:pPr marL="514350" indent="-514350">
              <a:buClrTx/>
              <a:buSzPct val="100000"/>
              <a:buFont typeface="+mj-lt"/>
              <a:buAutoNum type="arabicPeriod" startAt="12"/>
            </a:pPr>
            <a:r>
              <a:rPr lang="ru-RU" dirty="0">
                <a:latin typeface="Times New Roman" pitchFamily="18" charset="0"/>
                <a:cs typeface="Times New Roman" pitchFamily="18" charset="0"/>
              </a:rPr>
              <a:t>У. </a:t>
            </a:r>
            <a:r>
              <a:rPr lang="ru-RU" dirty="0" err="1">
                <a:latin typeface="Times New Roman" pitchFamily="18" charset="0"/>
                <a:cs typeface="Times New Roman" pitchFamily="18" charset="0"/>
              </a:rPr>
              <a:t>Айзард</a:t>
            </a:r>
            <a:r>
              <a:rPr lang="ru-RU" dirty="0">
                <a:latin typeface="Times New Roman" pitchFamily="18" charset="0"/>
                <a:cs typeface="Times New Roman" pitchFamily="18" charset="0"/>
              </a:rPr>
              <a:t> облекает теорию раз­мещения производства в более общую экономическую форму. Он выводит следующий закон: фирмы, </a:t>
            </a:r>
            <a:r>
              <a:rPr lang="ru-RU" dirty="0" err="1">
                <a:latin typeface="Times New Roman" pitchFamily="18" charset="0"/>
                <a:cs typeface="Times New Roman" pitchFamily="18" charset="0"/>
              </a:rPr>
              <a:t>максимизирующие</a:t>
            </a:r>
            <a:r>
              <a:rPr lang="ru-RU" dirty="0">
                <a:latin typeface="Times New Roman" pitchFamily="18" charset="0"/>
                <a:cs typeface="Times New Roman" pitchFamily="18" charset="0"/>
              </a:rPr>
              <a:t> прибыль, будут размещаться таким образом, чтобы предельные нормы замещения транспортных затрат на доставку товаров из двух разных пунктов (регионов) были равны величине обратной отношению их транспортных тарифов.</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357158" y="214291"/>
            <a:ext cx="8458200" cy="571504"/>
          </a:xfrm>
        </p:spPr>
        <p:txBody>
          <a:bodyPr>
            <a:normAutofit fontScale="90000"/>
          </a:bodyPr>
          <a:lstStyle/>
          <a:p>
            <a:pPr lvl="0"/>
            <a:r>
              <a:rPr lang="ru-RU" b="1" i="1" dirty="0">
                <a:solidFill>
                  <a:schemeClr val="accent6">
                    <a:lumMod val="50000"/>
                  </a:schemeClr>
                </a:solidFill>
                <a:latin typeface="Times New Roman" pitchFamily="18" charset="0"/>
                <a:cs typeface="Times New Roman" pitchFamily="18" charset="0"/>
              </a:rPr>
              <a:t>литература</a:t>
            </a:r>
            <a:br>
              <a:rPr lang="ru-RU" b="1" i="1" dirty="0">
                <a:solidFill>
                  <a:schemeClr val="accent6">
                    <a:lumMod val="50000"/>
                  </a:schemeClr>
                </a:solidFill>
                <a:latin typeface="Times New Roman" pitchFamily="18" charset="0"/>
                <a:cs typeface="Times New Roman" pitchFamily="18" charset="0"/>
              </a:rPr>
            </a:br>
            <a:endParaRPr lang="ru-RU" dirty="0"/>
          </a:p>
        </p:txBody>
      </p:sp>
      <p:sp>
        <p:nvSpPr>
          <p:cNvPr id="6" name="Подзаголовок 5"/>
          <p:cNvSpPr>
            <a:spLocks noGrp="1"/>
          </p:cNvSpPr>
          <p:nvPr>
            <p:ph type="subTitle" idx="1"/>
          </p:nvPr>
        </p:nvSpPr>
        <p:spPr>
          <a:xfrm>
            <a:off x="381000" y="928670"/>
            <a:ext cx="8458200" cy="5143536"/>
          </a:xfrm>
        </p:spPr>
        <p:txBody>
          <a:bodyPr>
            <a:noAutofit/>
          </a:bodyPr>
          <a:lstStyle/>
          <a:p>
            <a:pPr marL="342900" lvl="0" indent="-342900">
              <a:buClrTx/>
              <a:buSzPct val="100000"/>
              <a:buFont typeface="+mj-lt"/>
              <a:buAutoNum type="arabicPeriod"/>
            </a:pPr>
            <a:r>
              <a:rPr lang="ru-RU" sz="1600" dirty="0">
                <a:latin typeface="Times New Roman" pitchFamily="18" charset="0"/>
                <a:cs typeface="Times New Roman" pitchFamily="18" charset="0"/>
              </a:rPr>
              <a:t>Куценко С.Ю., Павленко В.И. Региональная экономика и управление. М.: </a:t>
            </a:r>
            <a:r>
              <a:rPr lang="ru-RU" sz="1600" dirty="0" err="1">
                <a:latin typeface="Times New Roman" pitchFamily="18" charset="0"/>
                <a:cs typeface="Times New Roman" pitchFamily="18" charset="0"/>
              </a:rPr>
              <a:t>Кнорус</a:t>
            </a:r>
            <a:r>
              <a:rPr lang="ru-RU" sz="1600" dirty="0">
                <a:latin typeface="Times New Roman" pitchFamily="18" charset="0"/>
                <a:cs typeface="Times New Roman" pitchFamily="18" charset="0"/>
              </a:rPr>
              <a:t>, 2015</a:t>
            </a:r>
          </a:p>
          <a:p>
            <a:pPr marL="342900" lvl="0" indent="-342900">
              <a:buClrTx/>
              <a:buSzPct val="100000"/>
              <a:buFont typeface="+mj-lt"/>
              <a:buAutoNum type="arabicPeriod"/>
            </a:pPr>
            <a:r>
              <a:rPr lang="ru-RU" sz="1600" dirty="0" err="1">
                <a:latin typeface="Times New Roman" pitchFamily="18" charset="0"/>
                <a:cs typeface="Times New Roman" pitchFamily="18" charset="0"/>
              </a:rPr>
              <a:t>Чанг</a:t>
            </a:r>
            <a:r>
              <a:rPr lang="ru-RU" sz="1600" dirty="0">
                <a:latin typeface="Times New Roman" pitchFamily="18" charset="0"/>
                <a:cs typeface="Times New Roman" pitchFamily="18" charset="0"/>
              </a:rPr>
              <a:t> Х.-Д. Как устроена экономика. М.: Манн, Иванов и Фербер, 2015</a:t>
            </a:r>
          </a:p>
          <a:p>
            <a:pPr marL="342900" lvl="0" indent="-342900">
              <a:buClrTx/>
              <a:buSzPct val="100000"/>
              <a:buFont typeface="+mj-lt"/>
              <a:buAutoNum type="arabicPeriod"/>
            </a:pPr>
            <a:r>
              <a:rPr lang="ru-RU" sz="1600" dirty="0">
                <a:latin typeface="Times New Roman" pitchFamily="18" charset="0"/>
                <a:cs typeface="Times New Roman" pitchFamily="18" charset="0"/>
              </a:rPr>
              <a:t>Коваленко Е. Г., Кочеткова С. </a:t>
            </a:r>
            <a:r>
              <a:rPr lang="ru-RU" sz="1600" dirty="0" err="1">
                <a:latin typeface="Times New Roman" pitchFamily="18" charset="0"/>
                <a:cs typeface="Times New Roman" pitchFamily="18" charset="0"/>
              </a:rPr>
              <a:t>А.,Полушкина</a:t>
            </a:r>
            <a:r>
              <a:rPr lang="ru-RU" sz="1600" dirty="0">
                <a:latin typeface="Times New Roman" pitchFamily="18" charset="0"/>
                <a:cs typeface="Times New Roman" pitchFamily="18" charset="0"/>
              </a:rPr>
              <a:t> Т. М., Рябова С. Г., Якимова О.Ю., Акимова Ю.А., </a:t>
            </a:r>
            <a:r>
              <a:rPr lang="ru-RU" sz="1600" dirty="0" err="1">
                <a:latin typeface="Times New Roman" pitchFamily="18" charset="0"/>
                <a:cs typeface="Times New Roman" pitchFamily="18" charset="0"/>
              </a:rPr>
              <a:t>Баландина</a:t>
            </a:r>
            <a:r>
              <a:rPr lang="ru-RU" sz="1600" dirty="0">
                <a:latin typeface="Times New Roman" pitchFamily="18" charset="0"/>
                <a:cs typeface="Times New Roman" pitchFamily="18" charset="0"/>
              </a:rPr>
              <a:t> С.В. Региональная экономика и управление. Учебное пособие, 3-е издание, переработанное и дополненное. Учебное пособие. М.: Питер, 2018</a:t>
            </a:r>
          </a:p>
          <a:p>
            <a:pPr marL="342900" lvl="0" indent="-342900">
              <a:buClrTx/>
              <a:buSzPct val="100000"/>
              <a:buFont typeface="+mj-lt"/>
              <a:buAutoNum type="arabicPeriod"/>
            </a:pPr>
            <a:r>
              <a:rPr lang="ru-RU" sz="1600" dirty="0">
                <a:latin typeface="Times New Roman" pitchFamily="18" charset="0"/>
                <a:cs typeface="Times New Roman" pitchFamily="18" charset="0"/>
              </a:rPr>
              <a:t>Фетисов Г.Г., Орешин В.П. Региональная экономика и управление. М.: ИНФРА-М, 2006</a:t>
            </a:r>
          </a:p>
          <a:p>
            <a:pPr marL="342900" lvl="0" indent="-342900">
              <a:buClrTx/>
              <a:buSzPct val="100000"/>
              <a:buFont typeface="+mj-lt"/>
              <a:buAutoNum type="arabicPeriod"/>
            </a:pPr>
            <a:r>
              <a:rPr lang="ru-RU" sz="1600" dirty="0">
                <a:latin typeface="Times New Roman" pitchFamily="18" charset="0"/>
                <a:cs typeface="Times New Roman" pitchFamily="18" charset="0"/>
              </a:rPr>
              <a:t>Андреев А. В. Основы региональной экономики: учебник для вузов/А. В. Андреев. М.: </a:t>
            </a:r>
            <a:r>
              <a:rPr lang="ru-RU" sz="1600" dirty="0" err="1">
                <a:latin typeface="Times New Roman" pitchFamily="18" charset="0"/>
                <a:cs typeface="Times New Roman" pitchFamily="18" charset="0"/>
              </a:rPr>
              <a:t>КноРус</a:t>
            </a:r>
            <a:r>
              <a:rPr lang="ru-RU" sz="1600" dirty="0">
                <a:latin typeface="Times New Roman" pitchFamily="18" charset="0"/>
                <a:cs typeface="Times New Roman" pitchFamily="18" charset="0"/>
              </a:rPr>
              <a:t>, 2012. 334 с.</a:t>
            </a:r>
          </a:p>
          <a:p>
            <a:pPr marL="342900" lvl="0" indent="-342900">
              <a:buClrTx/>
              <a:buSzPct val="100000"/>
              <a:buFont typeface="+mj-lt"/>
              <a:buAutoNum type="arabicPeriod"/>
            </a:pPr>
            <a:r>
              <a:rPr lang="ru-RU" sz="1600" dirty="0" err="1">
                <a:latin typeface="Times New Roman" pitchFamily="18" charset="0"/>
                <a:cs typeface="Times New Roman" pitchFamily="18" charset="0"/>
              </a:rPr>
              <a:t>Козьева</a:t>
            </a:r>
            <a:r>
              <a:rPr lang="ru-RU" sz="1600" dirty="0">
                <a:latin typeface="Times New Roman" pitchFamily="18" charset="0"/>
                <a:cs typeface="Times New Roman" pitchFamily="18" charset="0"/>
              </a:rPr>
              <a:t> И. Л. Экономическая география и </a:t>
            </a:r>
            <a:r>
              <a:rPr lang="ru-RU" sz="1600" dirty="0" err="1">
                <a:latin typeface="Times New Roman" pitchFamily="18" charset="0"/>
                <a:cs typeface="Times New Roman" pitchFamily="18" charset="0"/>
              </a:rPr>
              <a:t>регионалистика</a:t>
            </a:r>
            <a:r>
              <a:rPr lang="ru-RU" sz="1600" dirty="0">
                <a:latin typeface="Times New Roman" pitchFamily="18" charset="0"/>
                <a:cs typeface="Times New Roman" pitchFamily="18" charset="0"/>
              </a:rPr>
              <a:t>: учебник / И.Л. </a:t>
            </a:r>
            <a:r>
              <a:rPr lang="ru-RU" sz="1600" dirty="0" err="1">
                <a:latin typeface="Times New Roman" pitchFamily="18" charset="0"/>
                <a:cs typeface="Times New Roman" pitchFamily="18" charset="0"/>
              </a:rPr>
              <a:t>Козьева</a:t>
            </a:r>
            <a:r>
              <a:rPr lang="ru-RU" sz="1600" dirty="0">
                <a:latin typeface="Times New Roman" pitchFamily="18" charset="0"/>
                <a:cs typeface="Times New Roman" pitchFamily="18" charset="0"/>
              </a:rPr>
              <a:t>, Э.Н. </a:t>
            </a:r>
            <a:r>
              <a:rPr lang="ru-RU" sz="1600" dirty="0" err="1">
                <a:latin typeface="Times New Roman" pitchFamily="18" charset="0"/>
                <a:cs typeface="Times New Roman" pitchFamily="18" charset="0"/>
              </a:rPr>
              <a:t>Кузъбожев</a:t>
            </a:r>
            <a:r>
              <a:rPr lang="ru-RU" sz="1600" dirty="0">
                <a:latin typeface="Times New Roman" pitchFamily="18" charset="0"/>
                <a:cs typeface="Times New Roman" pitchFamily="18" charset="0"/>
              </a:rPr>
              <a:t>. М.: КНОРУС, 2012. 346 с.</a:t>
            </a:r>
          </a:p>
          <a:p>
            <a:pPr marL="342900" lvl="0" indent="-342900">
              <a:buClrTx/>
              <a:buSzPct val="100000"/>
              <a:buFont typeface="+mj-lt"/>
              <a:buAutoNum type="arabicPeriod"/>
            </a:pPr>
            <a:r>
              <a:rPr lang="ru-RU" sz="1600" dirty="0">
                <a:latin typeface="Times New Roman" pitchFamily="18" charset="0"/>
                <a:cs typeface="Times New Roman" pitchFamily="18" charset="0"/>
              </a:rPr>
              <a:t>Региональная экономика/ Под ред. Г. Поляка. М.: Юнити-Дана,2013. 464 с.</a:t>
            </a:r>
          </a:p>
          <a:p>
            <a:pPr marL="342900" lvl="0" indent="-342900">
              <a:buClrTx/>
              <a:buSzPct val="100000"/>
              <a:buFont typeface="+mj-lt"/>
              <a:buAutoNum type="arabicPeriod"/>
            </a:pPr>
            <a:r>
              <a:rPr lang="ru-RU" sz="1600" dirty="0">
                <a:latin typeface="Times New Roman" pitchFamily="18" charset="0"/>
                <a:cs typeface="Times New Roman" pitchFamily="18" charset="0"/>
              </a:rPr>
              <a:t>Теория социально-экономической географии: спектр современных взглядов. Ред. и сост. А. Г. Дружинин и В. Е. Шувалов. Ростов </a:t>
            </a:r>
            <a:r>
              <a:rPr lang="ru-RU" sz="1600" dirty="0" err="1">
                <a:latin typeface="Times New Roman" pitchFamily="18" charset="0"/>
                <a:cs typeface="Times New Roman" pitchFamily="18" charset="0"/>
              </a:rPr>
              <a:t>н</a:t>
            </a:r>
            <a:r>
              <a:rPr lang="ru-RU" sz="1600" dirty="0">
                <a:latin typeface="Times New Roman" pitchFamily="18" charset="0"/>
                <a:cs typeface="Times New Roman" pitchFamily="18" charset="0"/>
              </a:rPr>
              <a:t>/Д: Изд-во ЮФУ, 2010.</a:t>
            </a:r>
          </a:p>
          <a:p>
            <a:pPr marL="342900" lvl="0" indent="-342900">
              <a:buClrTx/>
              <a:buSzPct val="100000"/>
              <a:buFont typeface="+mj-lt"/>
              <a:buAutoNum type="arabicPeriod"/>
            </a:pPr>
            <a:r>
              <a:rPr lang="ru-RU" sz="1600" dirty="0" err="1">
                <a:latin typeface="Times New Roman" pitchFamily="18" charset="0"/>
                <a:cs typeface="Times New Roman" pitchFamily="18" charset="0"/>
              </a:rPr>
              <a:t>Ибраева</a:t>
            </a:r>
            <a:r>
              <a:rPr lang="ru-RU" sz="1600" dirty="0">
                <a:latin typeface="Times New Roman" pitchFamily="18" charset="0"/>
                <a:cs typeface="Times New Roman" pitchFamily="18" charset="0"/>
              </a:rPr>
              <a:t> А. Н. Устойчивое развитие и независимость страны [Текст]: продовольствие, энергетика, транспорт: оценка обеспеченности и экономической доступности: монография / </a:t>
            </a:r>
            <a:r>
              <a:rPr lang="ru-RU" sz="1600" dirty="0" err="1">
                <a:latin typeface="Times New Roman" pitchFamily="18" charset="0"/>
                <a:cs typeface="Times New Roman" pitchFamily="18" charset="0"/>
              </a:rPr>
              <a:t>Альмира</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Ибраева</a:t>
            </a:r>
            <a:r>
              <a:rPr lang="ru-RU" sz="1600" dirty="0">
                <a:latin typeface="Times New Roman" pitchFamily="18" charset="0"/>
                <a:cs typeface="Times New Roman" pitchFamily="18" charset="0"/>
              </a:rPr>
              <a:t>. Астана: ОО "ИЭЭ", 2016. - 248 с.</a:t>
            </a:r>
          </a:p>
          <a:p>
            <a:pPr marL="342900" lvl="0" indent="-342900">
              <a:buClrTx/>
              <a:buSzPct val="100000"/>
              <a:buFont typeface="+mj-lt"/>
              <a:buAutoNum type="arabicPeriod"/>
            </a:pPr>
            <a:r>
              <a:rPr lang="ru-RU" sz="1600" dirty="0" err="1">
                <a:latin typeface="Times New Roman" pitchFamily="18" charset="0"/>
                <a:cs typeface="Times New Roman" pitchFamily="18" charset="0"/>
              </a:rPr>
              <a:t>Изард</a:t>
            </a:r>
            <a:r>
              <a:rPr lang="ru-RU" sz="1600" dirty="0">
                <a:latin typeface="Times New Roman" pitchFamily="18" charset="0"/>
                <a:cs typeface="Times New Roman" pitchFamily="18" charset="0"/>
              </a:rPr>
              <a:t> У. Методы регионального анализа. М.: Прогресс. 1966.</a:t>
            </a:r>
          </a:p>
          <a:p>
            <a:pPr marL="342900" indent="-342900">
              <a:buClrTx/>
              <a:buSzPct val="100000"/>
              <a:buFont typeface="+mj-lt"/>
              <a:buAutoNum type="arabicPeriod"/>
            </a:pPr>
            <a:r>
              <a:rPr lang="ru-RU" sz="1600" dirty="0" err="1">
                <a:latin typeface="Times New Roman" pitchFamily="18" charset="0"/>
                <a:cs typeface="Times New Roman" pitchFamily="18" charset="0"/>
              </a:rPr>
              <a:t>Пфейфер</a:t>
            </a:r>
            <a:r>
              <a:rPr lang="ru-RU" sz="1600" dirty="0">
                <a:latin typeface="Times New Roman" pitchFamily="18" charset="0"/>
                <a:cs typeface="Times New Roman" pitchFamily="18" charset="0"/>
              </a:rPr>
              <a:t> Н. Э. [и др.] Государственное регулирование экономики: электронный учебник. М., 2014</a:t>
            </a:r>
            <a:endParaRPr lang="ru-RU" sz="1600" dirty="0">
              <a:solidFill>
                <a:schemeClr val="tx1"/>
              </a:solidFill>
              <a:latin typeface="Times New Roman" pitchFamily="18" charset="0"/>
              <a:cs typeface="Times New Roman"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Контрольные вопросы</a:t>
            </a:r>
          </a:p>
        </p:txBody>
      </p:sp>
      <p:sp>
        <p:nvSpPr>
          <p:cNvPr id="3" name="Содержимое 2"/>
          <p:cNvSpPr>
            <a:spLocks noGrp="1"/>
          </p:cNvSpPr>
          <p:nvPr>
            <p:ph idx="1"/>
          </p:nvPr>
        </p:nvSpPr>
        <p:spPr/>
        <p:txBody>
          <a:bodyPr>
            <a:normAutofit/>
          </a:bodyPr>
          <a:lstStyle/>
          <a:p>
            <a:pPr marL="514350" lvl="0" indent="-514350">
              <a:buClrTx/>
              <a:buSzPct val="100000"/>
              <a:buFont typeface="+mj-lt"/>
              <a:buAutoNum type="arabicPeriod"/>
            </a:pPr>
            <a:r>
              <a:rPr lang="ru-RU" dirty="0">
                <a:latin typeface="Times New Roman" pitchFamily="18" charset="0"/>
                <a:cs typeface="Times New Roman" pitchFamily="18" charset="0"/>
              </a:rPr>
              <a:t> В чем заключается вклад в теорию региональной экономики </a:t>
            </a:r>
            <a:r>
              <a:rPr lang="ru-RU" dirty="0" err="1">
                <a:latin typeface="Times New Roman" pitchFamily="18" charset="0"/>
                <a:cs typeface="Times New Roman" pitchFamily="18" charset="0"/>
              </a:rPr>
              <a:t>Й.Тюнена</a:t>
            </a:r>
            <a:r>
              <a:rPr lang="ru-RU" dirty="0">
                <a:latin typeface="Times New Roman" pitchFamily="18" charset="0"/>
                <a:cs typeface="Times New Roman" pitchFamily="18" charset="0"/>
              </a:rPr>
              <a:t>?</a:t>
            </a:r>
          </a:p>
          <a:p>
            <a:pPr marL="514350" lvl="0" indent="-514350">
              <a:buClrTx/>
              <a:buSzPct val="100000"/>
              <a:buFont typeface="+mj-lt"/>
              <a:buAutoNum type="arabicPeriod"/>
            </a:pPr>
            <a:r>
              <a:rPr lang="ru-RU" dirty="0">
                <a:latin typeface="Times New Roman" pitchFamily="18" charset="0"/>
                <a:cs typeface="Times New Roman" pitchFamily="18" charset="0"/>
              </a:rPr>
              <a:t>Каковы закономерности размещения?</a:t>
            </a:r>
          </a:p>
          <a:p>
            <a:pPr marL="514350" lvl="0" indent="-514350">
              <a:buClrTx/>
              <a:buSzPct val="100000"/>
              <a:buFont typeface="+mj-lt"/>
              <a:buAutoNum type="arabicPeriod"/>
            </a:pPr>
            <a:r>
              <a:rPr lang="ru-RU" dirty="0">
                <a:latin typeface="Times New Roman" pitchFamily="18" charset="0"/>
                <a:cs typeface="Times New Roman" pitchFamily="18" charset="0"/>
              </a:rPr>
              <a:t>Назовите принципы и факторы размещения?</a:t>
            </a:r>
          </a:p>
          <a:p>
            <a:pPr marL="514350" lvl="0" indent="-514350">
              <a:buClrTx/>
              <a:buSzPct val="100000"/>
              <a:buFont typeface="+mj-lt"/>
              <a:buAutoNum type="arabicPeriod"/>
            </a:pPr>
            <a:r>
              <a:rPr lang="ru-RU" dirty="0">
                <a:latin typeface="Times New Roman" pitchFamily="18" charset="0"/>
                <a:cs typeface="Times New Roman" pitchFamily="18" charset="0"/>
              </a:rPr>
              <a:t>Что является фактором размещения у А.Вебера? Что характеризует </a:t>
            </a:r>
            <a:r>
              <a:rPr lang="ru-RU" dirty="0" err="1">
                <a:latin typeface="Times New Roman" pitchFamily="18" charset="0"/>
                <a:cs typeface="Times New Roman" pitchFamily="18" charset="0"/>
              </a:rPr>
              <a:t>изодапаны</a:t>
            </a:r>
            <a:r>
              <a:rPr lang="ru-RU" dirty="0">
                <a:latin typeface="Times New Roman" pitchFamily="18" charset="0"/>
                <a:cs typeface="Times New Roman" pitchFamily="18" charset="0"/>
              </a:rPr>
              <a:t> А. Вебера?</a:t>
            </a:r>
          </a:p>
          <a:p>
            <a:pPr marL="514350" lvl="0" indent="-514350">
              <a:buClrTx/>
              <a:buSzPct val="100000"/>
              <a:buFont typeface="+mj-lt"/>
              <a:buAutoNum type="arabicPeriod"/>
            </a:pPr>
            <a:endParaRPr lang="ru-RU" dirty="0">
              <a:latin typeface="Times New Roman" pitchFamily="18" charset="0"/>
              <a:cs typeface="Times New Roman"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2">
            <a:extLst>
              <a:ext uri="{FF2B5EF4-FFF2-40B4-BE49-F238E27FC236}">
                <a16:creationId xmlns:a16="http://schemas.microsoft.com/office/drawing/2014/main" id="{F13CC269-613A-F4B9-145E-96D8D1A47E97}"/>
              </a:ext>
            </a:extLst>
          </p:cNvPr>
          <p:cNvSpPr>
            <a:spLocks noGrp="1"/>
          </p:cNvSpPr>
          <p:nvPr>
            <p:ph idx="1"/>
          </p:nvPr>
        </p:nvSpPr>
        <p:spPr>
          <a:xfrm>
            <a:off x="304800" y="1554163"/>
            <a:ext cx="8686800" cy="4525962"/>
          </a:xfrm>
        </p:spPr>
        <p:txBody>
          <a:bodyPr>
            <a:normAutofit fontScale="25000" lnSpcReduction="20000"/>
          </a:bodyPr>
          <a:lstStyle/>
          <a:p>
            <a:endParaRPr lang="ru-RU" sz="6400" dirty="0">
              <a:latin typeface="Times New Roman" panose="02020603050405020304" pitchFamily="18" charset="0"/>
              <a:cs typeface="Times New Roman" panose="02020603050405020304" pitchFamily="18" charset="0"/>
            </a:endParaRPr>
          </a:p>
          <a:p>
            <a:r>
              <a:rPr lang="ru-RU" sz="6400" dirty="0">
                <a:latin typeface="Times New Roman" panose="02020603050405020304" pitchFamily="18" charset="0"/>
                <a:cs typeface="Times New Roman" panose="02020603050405020304" pitchFamily="18" charset="0"/>
              </a:rPr>
              <a:t>1. Куценко С.Ю., Павленко В.И. Региональная экономика и управление. М.: </a:t>
            </a:r>
            <a:r>
              <a:rPr lang="ru-RU" sz="6400" dirty="0" err="1">
                <a:latin typeface="Times New Roman" panose="02020603050405020304" pitchFamily="18" charset="0"/>
                <a:cs typeface="Times New Roman" panose="02020603050405020304" pitchFamily="18" charset="0"/>
              </a:rPr>
              <a:t>Кнорус</a:t>
            </a:r>
            <a:r>
              <a:rPr lang="ru-RU" sz="6400" dirty="0">
                <a:latin typeface="Times New Roman" panose="02020603050405020304" pitchFamily="18" charset="0"/>
                <a:cs typeface="Times New Roman" panose="02020603050405020304" pitchFamily="18" charset="0"/>
              </a:rPr>
              <a:t>, 2015</a:t>
            </a:r>
          </a:p>
          <a:p>
            <a:r>
              <a:rPr lang="ru-RU" sz="6400" dirty="0">
                <a:latin typeface="Times New Roman" panose="02020603050405020304" pitchFamily="18" charset="0"/>
                <a:cs typeface="Times New Roman" panose="02020603050405020304" pitchFamily="18" charset="0"/>
              </a:rPr>
              <a:t>2. Чанг Х.-Д. Как устроена экономика. М.: Манн, Иванов и Фербер, 2015</a:t>
            </a:r>
          </a:p>
          <a:p>
            <a:r>
              <a:rPr lang="ru-RU" sz="6400" dirty="0">
                <a:latin typeface="Times New Roman" panose="02020603050405020304" pitchFamily="18" charset="0"/>
                <a:cs typeface="Times New Roman" panose="02020603050405020304" pitchFamily="18" charset="0"/>
              </a:rPr>
              <a:t>3. Коваленко Е. Г., Кочеткова С. </a:t>
            </a:r>
            <a:r>
              <a:rPr lang="ru-RU" sz="6400" dirty="0" err="1">
                <a:latin typeface="Times New Roman" panose="02020603050405020304" pitchFamily="18" charset="0"/>
                <a:cs typeface="Times New Roman" panose="02020603050405020304" pitchFamily="18" charset="0"/>
              </a:rPr>
              <a:t>А.,Полушкина</a:t>
            </a:r>
            <a:r>
              <a:rPr lang="ru-RU" sz="6400" dirty="0">
                <a:latin typeface="Times New Roman" panose="02020603050405020304" pitchFamily="18" charset="0"/>
                <a:cs typeface="Times New Roman" panose="02020603050405020304" pitchFamily="18" charset="0"/>
              </a:rPr>
              <a:t> Т. М., Рябова С. Г., Якимова О. Ю., Акимова Ю. А., Баландина С. В. Региональная экономика и управление. Учебное пособие, 3-е издание, переработанное и дополненное. Учебное пособие. М.: Питер, 2018</a:t>
            </a:r>
          </a:p>
          <a:p>
            <a:r>
              <a:rPr lang="ru-RU" sz="6400" dirty="0">
                <a:latin typeface="Times New Roman" panose="02020603050405020304" pitchFamily="18" charset="0"/>
                <a:cs typeface="Times New Roman" panose="02020603050405020304" pitchFamily="18" charset="0"/>
              </a:rPr>
              <a:t>4. Фетисов Г.Г., Орешин В.П. Региональная экономика и управление. М.: ИНФРА-М, 2006</a:t>
            </a:r>
          </a:p>
          <a:p>
            <a:r>
              <a:rPr lang="ru-RU" sz="6400" dirty="0">
                <a:latin typeface="Times New Roman" panose="02020603050405020304" pitchFamily="18" charset="0"/>
                <a:cs typeface="Times New Roman" panose="02020603050405020304" pitchFamily="18" charset="0"/>
              </a:rPr>
              <a:t>5. Андреев А. В. Основы региональной экономики: учебник для вузов/А. В. Андреев. М.: </a:t>
            </a:r>
            <a:r>
              <a:rPr lang="ru-RU" sz="6400" dirty="0" err="1">
                <a:latin typeface="Times New Roman" panose="02020603050405020304" pitchFamily="18" charset="0"/>
                <a:cs typeface="Times New Roman" panose="02020603050405020304" pitchFamily="18" charset="0"/>
              </a:rPr>
              <a:t>КноРус</a:t>
            </a:r>
            <a:r>
              <a:rPr lang="ru-RU" sz="6400" dirty="0">
                <a:latin typeface="Times New Roman" panose="02020603050405020304" pitchFamily="18" charset="0"/>
                <a:cs typeface="Times New Roman" panose="02020603050405020304" pitchFamily="18" charset="0"/>
              </a:rPr>
              <a:t>, 2012. 334 с.</a:t>
            </a:r>
          </a:p>
          <a:p>
            <a:r>
              <a:rPr lang="ru-RU" sz="6400" dirty="0">
                <a:latin typeface="Times New Roman" panose="02020603050405020304" pitchFamily="18" charset="0"/>
                <a:cs typeface="Times New Roman" panose="02020603050405020304" pitchFamily="18" charset="0"/>
              </a:rPr>
              <a:t>6. </a:t>
            </a:r>
            <a:r>
              <a:rPr lang="ru-RU" sz="6400" dirty="0" err="1">
                <a:latin typeface="Times New Roman" panose="02020603050405020304" pitchFamily="18" charset="0"/>
                <a:cs typeface="Times New Roman" panose="02020603050405020304" pitchFamily="18" charset="0"/>
              </a:rPr>
              <a:t>Козьева</a:t>
            </a:r>
            <a:r>
              <a:rPr lang="ru-RU" sz="6400" dirty="0">
                <a:latin typeface="Times New Roman" panose="02020603050405020304" pitchFamily="18" charset="0"/>
                <a:cs typeface="Times New Roman" panose="02020603050405020304" pitchFamily="18" charset="0"/>
              </a:rPr>
              <a:t> И. Л. Экономическая география и регионалистика: учебник / И.Л. </a:t>
            </a:r>
            <a:r>
              <a:rPr lang="ru-RU" sz="6400" dirty="0" err="1">
                <a:latin typeface="Times New Roman" panose="02020603050405020304" pitchFamily="18" charset="0"/>
                <a:cs typeface="Times New Roman" panose="02020603050405020304" pitchFamily="18" charset="0"/>
              </a:rPr>
              <a:t>Козьева</a:t>
            </a:r>
            <a:r>
              <a:rPr lang="ru-RU" sz="6400" dirty="0">
                <a:latin typeface="Times New Roman" panose="02020603050405020304" pitchFamily="18" charset="0"/>
                <a:cs typeface="Times New Roman" panose="02020603050405020304" pitchFamily="18" charset="0"/>
              </a:rPr>
              <a:t>, Э.Н. </a:t>
            </a:r>
            <a:r>
              <a:rPr lang="ru-RU" sz="6400" dirty="0" err="1">
                <a:latin typeface="Times New Roman" panose="02020603050405020304" pitchFamily="18" charset="0"/>
                <a:cs typeface="Times New Roman" panose="02020603050405020304" pitchFamily="18" charset="0"/>
              </a:rPr>
              <a:t>Кузъбожев</a:t>
            </a:r>
            <a:r>
              <a:rPr lang="ru-RU" sz="6400" dirty="0">
                <a:latin typeface="Times New Roman" panose="02020603050405020304" pitchFamily="18" charset="0"/>
                <a:cs typeface="Times New Roman" panose="02020603050405020304" pitchFamily="18" charset="0"/>
              </a:rPr>
              <a:t>. М.: КНОРУС, 2012. 346 с.</a:t>
            </a:r>
          </a:p>
          <a:p>
            <a:r>
              <a:rPr lang="ru-RU" sz="6400" dirty="0">
                <a:latin typeface="Times New Roman" panose="02020603050405020304" pitchFamily="18" charset="0"/>
                <a:cs typeface="Times New Roman" panose="02020603050405020304" pitchFamily="18" charset="0"/>
              </a:rPr>
              <a:t>7. Региональная экономика/ Под ред. Г. Поляка. М.: Юнити-Дана,2013. 464 с.</a:t>
            </a:r>
          </a:p>
          <a:p>
            <a:r>
              <a:rPr lang="ru-RU" sz="6400" dirty="0">
                <a:latin typeface="Times New Roman" panose="02020603050405020304" pitchFamily="18" charset="0"/>
                <a:cs typeface="Times New Roman" panose="02020603050405020304" pitchFamily="18" charset="0"/>
              </a:rPr>
              <a:t>8. Мухамеджанова Д. Ш. Казахстан в экономике Азии: актуальные тенденции международного сотрудничества [Текст]: монография / Д. Ш. Мухамеджанова. Астана : КИСИ при Президенте РК, 2014. 166 с.</a:t>
            </a:r>
          </a:p>
          <a:p>
            <a:r>
              <a:rPr lang="ru-RU" sz="6400" dirty="0">
                <a:latin typeface="Times New Roman" panose="02020603050405020304" pitchFamily="18" charset="0"/>
                <a:cs typeface="Times New Roman" panose="02020603050405020304" pitchFamily="18" charset="0"/>
              </a:rPr>
              <a:t>9. Теория социально-экономической географии: спектр современных взглядов. Ред. и сост. А. Г. Дружинин и В. Е. Шувалов. </a:t>
            </a:r>
            <a:r>
              <a:rPr lang="ru-RU" sz="6400" dirty="0" err="1">
                <a:latin typeface="Times New Roman" panose="02020603050405020304" pitchFamily="18" charset="0"/>
                <a:cs typeface="Times New Roman" panose="02020603050405020304" pitchFamily="18" charset="0"/>
              </a:rPr>
              <a:t>Ростов</a:t>
            </a:r>
            <a:r>
              <a:rPr lang="ru-RU" sz="6400" dirty="0">
                <a:latin typeface="Times New Roman" panose="02020603050405020304" pitchFamily="18" charset="0"/>
                <a:cs typeface="Times New Roman" panose="02020603050405020304" pitchFamily="18" charset="0"/>
              </a:rPr>
              <a:t> н/Д: Изд-во ЮФУ, 2010.</a:t>
            </a:r>
          </a:p>
          <a:p>
            <a:r>
              <a:rPr lang="ru-RU" sz="6400" dirty="0">
                <a:latin typeface="Times New Roman" panose="02020603050405020304" pitchFamily="18" charset="0"/>
                <a:cs typeface="Times New Roman" panose="02020603050405020304" pitchFamily="18" charset="0"/>
              </a:rPr>
              <a:t>10. Ибраева А. Н. Устойчивое развитие и независимость страны [Текст]: продовольствие, энергетика, транспорт: оценка обеспеченности и экономической доступности: монография / Альмира Ибраева. Астана: ОО "ИЭЭ", 2016. - 248 с.</a:t>
            </a:r>
          </a:p>
          <a:p>
            <a:r>
              <a:rPr lang="ru-RU" sz="6400" dirty="0">
                <a:latin typeface="Times New Roman" panose="02020603050405020304" pitchFamily="18" charset="0"/>
                <a:cs typeface="Times New Roman" panose="02020603050405020304" pitchFamily="18" charset="0"/>
              </a:rPr>
              <a:t>11. </a:t>
            </a:r>
            <a:r>
              <a:rPr lang="ru-RU" sz="6400" dirty="0" err="1">
                <a:latin typeface="Times New Roman" panose="02020603050405020304" pitchFamily="18" charset="0"/>
                <a:cs typeface="Times New Roman" panose="02020603050405020304" pitchFamily="18" charset="0"/>
              </a:rPr>
              <a:t>Изард</a:t>
            </a:r>
            <a:r>
              <a:rPr lang="ru-RU" sz="6400" dirty="0">
                <a:latin typeface="Times New Roman" panose="02020603050405020304" pitchFamily="18" charset="0"/>
                <a:cs typeface="Times New Roman" panose="02020603050405020304" pitchFamily="18" charset="0"/>
              </a:rPr>
              <a:t> У. Методы регионального анализа. М.: Прогресс. 1966.</a:t>
            </a:r>
          </a:p>
          <a:p>
            <a:r>
              <a:rPr lang="ru-RU" sz="6400" dirty="0">
                <a:latin typeface="Times New Roman" panose="02020603050405020304" pitchFamily="18" charset="0"/>
                <a:cs typeface="Times New Roman" panose="02020603050405020304" pitchFamily="18" charset="0"/>
              </a:rPr>
              <a:t>12. </a:t>
            </a:r>
            <a:r>
              <a:rPr lang="ru-RU" sz="6400" dirty="0" err="1">
                <a:latin typeface="Times New Roman" panose="02020603050405020304" pitchFamily="18" charset="0"/>
                <a:cs typeface="Times New Roman" panose="02020603050405020304" pitchFamily="18" charset="0"/>
              </a:rPr>
              <a:t>Пфейфер</a:t>
            </a:r>
            <a:r>
              <a:rPr lang="ru-RU" sz="6400" dirty="0">
                <a:latin typeface="Times New Roman" panose="02020603050405020304" pitchFamily="18" charset="0"/>
                <a:cs typeface="Times New Roman" panose="02020603050405020304" pitchFamily="18" charset="0"/>
              </a:rPr>
              <a:t> Н. Э. [и др.] Государственное регулирование экономики: электронный учебник. М., 2014</a:t>
            </a:r>
          </a:p>
          <a:p>
            <a:endParaRPr lang="ru-RU" dirty="0"/>
          </a:p>
        </p:txBody>
      </p:sp>
      <p:sp>
        <p:nvSpPr>
          <p:cNvPr id="7" name="Заголовок 1">
            <a:extLst>
              <a:ext uri="{FF2B5EF4-FFF2-40B4-BE49-F238E27FC236}">
                <a16:creationId xmlns:a16="http://schemas.microsoft.com/office/drawing/2014/main" id="{752D1E37-F705-4BCC-91E3-B81E134E8440}"/>
              </a:ext>
            </a:extLst>
          </p:cNvPr>
          <p:cNvSpPr>
            <a:spLocks noGrp="1"/>
          </p:cNvSpPr>
          <p:nvPr>
            <p:ph type="title"/>
          </p:nvPr>
        </p:nvSpPr>
        <p:spPr>
          <a:xfrm>
            <a:off x="304800" y="457200"/>
            <a:ext cx="8686800" cy="838200"/>
          </a:xfrm>
        </p:spPr>
        <p:txBody>
          <a:bodyPr>
            <a:normAutofit fontScale="90000"/>
          </a:bodyPr>
          <a:lstStyle/>
          <a:p>
            <a:pPr algn="ct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Список литературы:</a:t>
            </a:r>
            <a:br>
              <a:rPr lang="ru-RU" sz="1800" dirty="0">
                <a:effectLst/>
                <a:latin typeface="Calibri" panose="020F0502020204030204" pitchFamily="34" charset="0"/>
                <a:ea typeface="Times New Roman" panose="02020603050405020304" pitchFamily="18" charset="0"/>
                <a:cs typeface="Times New Roman" panose="02020603050405020304" pitchFamily="18" charset="0"/>
              </a:rPr>
            </a:br>
            <a:endParaRPr lang="ru-RU" dirty="0"/>
          </a:p>
        </p:txBody>
      </p:sp>
    </p:spTree>
    <p:extLst>
      <p:ext uri="{BB962C8B-B14F-4D97-AF65-F5344CB8AC3E}">
        <p14:creationId xmlns:p14="http://schemas.microsoft.com/office/powerpoint/2010/main" val="1730146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a:bodyPr>
          <a:lstStyle/>
          <a:p>
            <a:pPr>
              <a:buNone/>
            </a:pPr>
            <a:r>
              <a:rPr lang="ru-RU" dirty="0">
                <a:latin typeface="Times New Roman" pitchFamily="18" charset="0"/>
                <a:cs typeface="Times New Roman" pitchFamily="18" charset="0"/>
              </a:rPr>
              <a:t>Теория сельскохозяйственного </a:t>
            </a:r>
            <a:r>
              <a:rPr lang="ru-RU" dirty="0" err="1">
                <a:latin typeface="Times New Roman" pitchFamily="18" charset="0"/>
                <a:cs typeface="Times New Roman" pitchFamily="18" charset="0"/>
              </a:rPr>
              <a:t>штандорта</a:t>
            </a:r>
            <a:r>
              <a:rPr lang="ru-RU" dirty="0">
                <a:latin typeface="Times New Roman" pitchFamily="18" charset="0"/>
                <a:cs typeface="Times New Roman" pitchFamily="18" charset="0"/>
              </a:rPr>
              <a:t> Й. </a:t>
            </a:r>
            <a:r>
              <a:rPr lang="ru-RU" dirty="0" err="1">
                <a:latin typeface="Times New Roman" pitchFamily="18" charset="0"/>
                <a:cs typeface="Times New Roman" pitchFamily="18" charset="0"/>
              </a:rPr>
              <a:t>Тюнена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Й.Тюнен</a:t>
            </a:r>
            <a:r>
              <a:rPr lang="ru-RU" dirty="0">
                <a:latin typeface="Times New Roman" pitchFamily="18" charset="0"/>
                <a:cs typeface="Times New Roman" pitchFamily="18" charset="0"/>
              </a:rPr>
              <a:t> предполагает наличие экономически изолированного от остального мира государства, в пределах которого имеется центральный город, являющийся единственным рынком сбыта сельскохозяйственной продукции и источником обеспечения промышленными товарами. </a:t>
            </a:r>
          </a:p>
          <a:p>
            <a:pPr>
              <a:buNone/>
            </a:pPr>
            <a:r>
              <a:rPr lang="ru-RU" dirty="0">
                <a:latin typeface="Times New Roman" pitchFamily="18" charset="0"/>
                <a:cs typeface="Times New Roman" pitchFamily="18" charset="0"/>
              </a:rPr>
              <a:t>Понятие «</a:t>
            </a:r>
            <a:r>
              <a:rPr lang="ru-RU" dirty="0" err="1">
                <a:latin typeface="Times New Roman" pitchFamily="18" charset="0"/>
                <a:cs typeface="Times New Roman" pitchFamily="18" charset="0"/>
              </a:rPr>
              <a:t>штандорт</a:t>
            </a:r>
            <a:r>
              <a:rPr lang="ru-RU" dirty="0">
                <a:latin typeface="Times New Roman" pitchFamily="18" charset="0"/>
                <a:cs typeface="Times New Roman" pitchFamily="18" charset="0"/>
              </a:rPr>
              <a:t>» означает местоположение.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lnSpcReduction="20000"/>
          </a:bodyPr>
          <a:lstStyle/>
          <a:p>
            <a:pPr>
              <a:buNone/>
            </a:pPr>
            <a:r>
              <a:rPr lang="ru-RU" dirty="0">
                <a:latin typeface="Times New Roman" pitchFamily="18" charset="0"/>
                <a:cs typeface="Times New Roman" pitchFamily="18" charset="0"/>
              </a:rPr>
              <a:t>Й. </a:t>
            </a:r>
            <a:r>
              <a:rPr lang="ru-RU" dirty="0" err="1">
                <a:latin typeface="Times New Roman" pitchFamily="18" charset="0"/>
                <a:cs typeface="Times New Roman" pitchFamily="18" charset="0"/>
              </a:rPr>
              <a:t>Тюнен</a:t>
            </a:r>
            <a:r>
              <a:rPr lang="ru-RU" dirty="0">
                <a:latin typeface="Times New Roman" pitchFamily="18" charset="0"/>
                <a:cs typeface="Times New Roman" pitchFamily="18" charset="0"/>
              </a:rPr>
              <a:t> ставит вопрос: какие формы примет при установленных предпосылках сельское хозяйство и какое влияние на его размещение будет оказывать расстояние от города. Он находит ответ на поставленный вопрос  методом сопоставления транспортных затрат на перевозку продукции от места производства до рынка, в результате чего выявляются зоны, наиболее благоприятные (с точки зрения минимизации транспортных затрат) для размещения в их пределах тех или иных видов сельскохозяйственного производства.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dirty="0">
                <a:latin typeface="Times New Roman" pitchFamily="18" charset="0"/>
                <a:cs typeface="Times New Roman" pitchFamily="18" charset="0"/>
              </a:rPr>
              <a:t>Графическая схема размещения сельского хозяйства по Й. </a:t>
            </a:r>
            <a:r>
              <a:rPr lang="ru-RU" dirty="0" err="1">
                <a:latin typeface="Times New Roman" pitchFamily="18" charset="0"/>
                <a:cs typeface="Times New Roman" pitchFamily="18" charset="0"/>
              </a:rPr>
              <a:t>Тюнену</a:t>
            </a:r>
            <a:endParaRPr lang="ru-RU" dirty="0">
              <a:latin typeface="Times New Roman" pitchFamily="18" charset="0"/>
              <a:cs typeface="Times New Roman" pitchFamily="18" charset="0"/>
            </a:endParaRPr>
          </a:p>
        </p:txBody>
      </p:sp>
      <p:pic>
        <p:nvPicPr>
          <p:cNvPr id="5" name="Рисунок 4"/>
          <p:cNvPicPr/>
          <p:nvPr/>
        </p:nvPicPr>
        <p:blipFill>
          <a:blip r:embed="rId2"/>
          <a:srcRect/>
          <a:stretch>
            <a:fillRect/>
          </a:stretch>
        </p:blipFill>
        <p:spPr bwMode="auto">
          <a:xfrm>
            <a:off x="1571604" y="1533898"/>
            <a:ext cx="4208523" cy="482406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lnSpcReduction="20000"/>
          </a:bodyPr>
          <a:lstStyle/>
          <a:p>
            <a:pPr>
              <a:buNone/>
            </a:pPr>
            <a:r>
              <a:rPr lang="ru-RU" dirty="0">
                <a:latin typeface="Times New Roman" pitchFamily="18" charset="0"/>
                <a:cs typeface="Times New Roman" pitchFamily="18" charset="0"/>
              </a:rPr>
              <a:t>Основной труд немецкого экономиста и социолога А. Вебера «О размещении промышленности: чистая теория </a:t>
            </a:r>
            <a:r>
              <a:rPr lang="ru-RU" dirty="0" err="1">
                <a:latin typeface="Times New Roman" pitchFamily="18" charset="0"/>
                <a:cs typeface="Times New Roman" pitchFamily="18" charset="0"/>
              </a:rPr>
              <a:t>штандорта</a:t>
            </a:r>
            <a:r>
              <a:rPr lang="ru-RU" dirty="0">
                <a:latin typeface="Times New Roman" pitchFamily="18" charset="0"/>
                <a:cs typeface="Times New Roman" pitchFamily="18" charset="0"/>
              </a:rPr>
              <a:t>» был опубликован в 1909 г. А. Вебер поставил перед собой задачу создать общую «чистую» теорию размещения производства на основе рассмотрения изолированного предприятия. Он делает существенный шаг вперед, введя в теоретический анализ новые факторы размещения производства в дополнение к транспортным издержкам и ставя более общую оптимизационную задачу - минимизацию общих издержек производства.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571612"/>
            <a:ext cx="8686800" cy="3311517"/>
          </a:xfrm>
        </p:spPr>
        <p:txBody>
          <a:bodyPr>
            <a:noAutofit/>
          </a:bodyPr>
          <a:lstStyle/>
          <a:p>
            <a:pPr>
              <a:buNone/>
            </a:pPr>
            <a:r>
              <a:rPr lang="ru-RU" sz="2400" dirty="0">
                <a:latin typeface="Times New Roman" pitchFamily="18" charset="0"/>
                <a:cs typeface="Times New Roman" pitchFamily="18" charset="0"/>
              </a:rPr>
              <a:t>А. Вебер создал подробную классификацию факторов размещения по их влиянию, степени общности и проявлениям. Фактором размещения он называет экономическую выгоду, «которая выявляется для хозяйственной деятельности в зависимости от места, где осуществляется эта деятельность. Эта выгода заключается в сокращении издержек по производству и сбыту определенного промышленного продукта и означает, следовательно, возможность изготовлять данный продукт в одном каком-либо месте с меньшими издержками, чем в другом месте».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85000" lnSpcReduction="10000"/>
          </a:bodyPr>
          <a:lstStyle/>
          <a:p>
            <a:pPr>
              <a:buNone/>
            </a:pPr>
            <a:r>
              <a:rPr lang="ru-RU" dirty="0">
                <a:latin typeface="Times New Roman" pitchFamily="18" charset="0"/>
                <a:cs typeface="Times New Roman" pitchFamily="18" charset="0"/>
              </a:rPr>
              <a:t>Транспортная ориентация. Согласно А. Веберу, величина транспортных издержек зависит от: </a:t>
            </a:r>
          </a:p>
          <a:p>
            <a:pPr marL="514350" indent="-514350">
              <a:buNone/>
            </a:pPr>
            <a:r>
              <a:rPr lang="ru-RU" dirty="0">
                <a:latin typeface="Times New Roman" pitchFamily="18" charset="0"/>
                <a:cs typeface="Times New Roman" pitchFamily="18" charset="0"/>
              </a:rPr>
              <a:t>веса перевозимых грузов и </a:t>
            </a:r>
          </a:p>
          <a:p>
            <a:pPr marL="514350" indent="-514350">
              <a:buNone/>
            </a:pPr>
            <a:r>
              <a:rPr lang="ru-RU" dirty="0">
                <a:latin typeface="Times New Roman" pitchFamily="18" charset="0"/>
                <a:cs typeface="Times New Roman" pitchFamily="18" charset="0"/>
              </a:rPr>
              <a:t>2) расстояния перевозки. </a:t>
            </a:r>
          </a:p>
          <a:p>
            <a:pPr marL="514350" indent="-514350">
              <a:buNone/>
            </a:pPr>
            <a:r>
              <a:rPr lang="ru-RU" dirty="0">
                <a:latin typeface="Times New Roman" pitchFamily="18" charset="0"/>
                <a:cs typeface="Times New Roman" pitchFamily="18" charset="0"/>
              </a:rPr>
              <a:t>Под влиянием транспортных издержек промышленное предприятие будет притягиваться к тому пункту, в котором с учетом местоположения потребительского центра и источников сырья имеет место минимальная величина  транспортных издержек. Этот пункт есть транспортный </a:t>
            </a:r>
            <a:r>
              <a:rPr lang="ru-RU" dirty="0" err="1">
                <a:latin typeface="Times New Roman" pitchFamily="18" charset="0"/>
                <a:cs typeface="Times New Roman" pitchFamily="18" charset="0"/>
              </a:rPr>
              <a:t>штандорт</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транспортный</a:t>
            </a:r>
            <a:r>
              <a:rPr lang="ru-RU" dirty="0">
                <a:latin typeface="Times New Roman" pitchFamily="18" charset="0"/>
                <a:cs typeface="Times New Roman" pitchFamily="18" charset="0"/>
              </a:rPr>
              <a:t> пункт).</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1464</TotalTime>
  <Words>2997</Words>
  <Application>Microsoft Office PowerPoint</Application>
  <PresentationFormat>Экран (4:3)</PresentationFormat>
  <Paragraphs>138</Paragraphs>
  <Slides>31</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31</vt:i4>
      </vt:variant>
    </vt:vector>
  </HeadingPairs>
  <TitlesOfParts>
    <vt:vector size="38" baseType="lpstr">
      <vt:lpstr>Arial</vt:lpstr>
      <vt:lpstr>Calibri</vt:lpstr>
      <vt:lpstr>Franklin Gothic Book</vt:lpstr>
      <vt:lpstr>Franklin Gothic Medium</vt:lpstr>
      <vt:lpstr>Times New Roman</vt:lpstr>
      <vt:lpstr>Wingdings 2</vt:lpstr>
      <vt:lpstr>Трек</vt:lpstr>
      <vt:lpstr>Министерство НАУКИ и ВЫСШЕГО образования                Республики Казахстан Карагандинский университет имени Е.А. Букетова</vt:lpstr>
      <vt:lpstr>План лекции </vt:lpstr>
      <vt:lpstr>литература </vt:lpstr>
      <vt:lpstr>Презентация PowerPoint</vt:lpstr>
      <vt:lpstr>Презентация PowerPoint</vt:lpstr>
      <vt:lpstr>Графическая схема размещения сельского хозяйства по Й. Тюнену</vt:lpstr>
      <vt:lpstr>Презентация PowerPoint</vt:lpstr>
      <vt:lpstr>Презентация PowerPoint</vt:lpstr>
      <vt:lpstr>Презентация PowerPoint</vt:lpstr>
      <vt:lpstr>Транспортный, рабочие пункты и изодапаны</vt:lpstr>
      <vt:lpstr>Презентация PowerPoint</vt:lpstr>
      <vt:lpstr>Транспортные пункты и площадь агломерации производства</vt:lpstr>
      <vt:lpstr>Презентация PowerPoint</vt:lpstr>
      <vt:lpstr>Размещение зон обслуживания в населенных пунктах по теории Кристаллера</vt:lpstr>
      <vt:lpstr>Презентация PowerPoint</vt:lpstr>
      <vt:lpstr>Варианты организации территории по модели центральных мест</vt:lpstr>
      <vt:lpstr>Презентация PowerPoint</vt:lpstr>
      <vt:lpstr>Условия состояния равновесия по Лешу</vt:lpstr>
      <vt:lpstr>Полюс роста</vt:lpstr>
      <vt:lpstr>Эволюция теории полюсов роста</vt:lpstr>
      <vt:lpstr>Эволюция теории полюсов роста</vt:lpstr>
      <vt:lpstr>Эволюция теории полюсов роста</vt:lpstr>
      <vt:lpstr>Презентация PowerPoint</vt:lpstr>
      <vt:lpstr>Презентация PowerPoint</vt:lpstr>
      <vt:lpstr>Презентация PowerPoint</vt:lpstr>
      <vt:lpstr>резюме</vt:lpstr>
      <vt:lpstr>резюме</vt:lpstr>
      <vt:lpstr>резюме</vt:lpstr>
      <vt:lpstr>резюме</vt:lpstr>
      <vt:lpstr>Контрольные вопросы</vt:lpstr>
      <vt:lpstr>Список литературы: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5. Коммуникации в управлении</dc:title>
  <cp:lastModifiedBy>Boss</cp:lastModifiedBy>
  <cp:revision>119</cp:revision>
  <dcterms:modified xsi:type="dcterms:W3CDTF">2024-05-26T18:15:18Z</dcterms:modified>
</cp:coreProperties>
</file>