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megabook.ru/article/%d0%94%d0%b5%d1%8f%d1%82%d0%b5%d0%bb%d1%8c%d0%bd%d0%be%d1%81%d1%82%d1%8c" TargetMode="External"/><Relationship Id="rId2" Type="http://schemas.openxmlformats.org/officeDocument/2006/relationships/hyperlink" Target="http://megabook.ru/article/%d0%9c%d0%be%d1%82%d0%b8%d0%b2%d1%8b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egabook.ru/article/%d0%9b%d0%b8%d1%87%d0%bd%d0%be%d1%81%d1%82%d1%8c" TargetMode="External"/><Relationship Id="rId5" Type="http://schemas.openxmlformats.org/officeDocument/2006/relationships/hyperlink" Target="http://megabook.ru/article/%d0%98%d0%b4%d0%b5%d0%b0%d0%bb" TargetMode="External"/><Relationship Id="rId4" Type="http://schemas.openxmlformats.org/officeDocument/2006/relationships/hyperlink" Target="http://megabook.ru/article/%d0%a6%d0%b5%d0%bd%d0%bd%d0%be%d1%81%d1%82%d1%8c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643EA1-0B11-F470-5594-B910409381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2514601"/>
            <a:ext cx="9326122" cy="1126284"/>
          </a:xfrm>
        </p:spPr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2. Методологические основы познания.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8438BA1-2917-69A3-2CDE-5AC75B51EDA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99936" y="3848910"/>
            <a:ext cx="8915399" cy="1126283"/>
          </a:xfrm>
        </p:spPr>
        <p:txBody>
          <a:bodyPr>
            <a:normAutofit/>
          </a:bodyPr>
          <a:lstStyle/>
          <a:p>
            <a:pPr algn="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Дарибеков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С.С.</a:t>
            </a:r>
          </a:p>
        </p:txBody>
      </p:sp>
    </p:spTree>
    <p:extLst>
      <p:ext uri="{BB962C8B-B14F-4D97-AF65-F5344CB8AC3E}">
        <p14:creationId xmlns:p14="http://schemas.microsoft.com/office/powerpoint/2010/main" val="21946057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C953FA7-0FA7-A20C-2873-7CDBD4FD2104}"/>
              </a:ext>
            </a:extLst>
          </p:cNvPr>
          <p:cNvSpPr txBox="1"/>
          <p:nvPr/>
        </p:nvSpPr>
        <p:spPr>
          <a:xfrm>
            <a:off x="3525714" y="247271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Формы научного познания</a:t>
            </a:r>
            <a:endParaRPr lang="ru-RU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DD8BB6-D53D-AD56-DE7B-B98DA8D70996}"/>
              </a:ext>
            </a:extLst>
          </p:cNvPr>
          <p:cNvSpPr txBox="1"/>
          <p:nvPr/>
        </p:nvSpPr>
        <p:spPr>
          <a:xfrm>
            <a:off x="1434904" y="889843"/>
            <a:ext cx="10757096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Научный факт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(лат.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factum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сделанное, совершившееся) — </a:t>
            </a:r>
            <a:r>
              <a:rPr lang="ru-RU" sz="2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форма научного знания, в которой фиксируется некоторое  конкретное явление,  событие. </a:t>
            </a:r>
            <a:endParaRPr lang="ru-RU" sz="20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Эмпирический закон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объективная, существенная, конкретно-всеобщая, повторяющаяся, устойчивая связь между явлениями и процессами. Э</a:t>
            </a:r>
            <a:r>
              <a:rPr lang="ru-RU" sz="2000" dirty="0">
                <a:solidFill>
                  <a:srgbClr val="444444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мпирическими законами принято называть законы, которые подтверждаются наблюдениями или специально поставленными экспериментами.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(греч. </a:t>
            </a:r>
            <a:r>
              <a:rPr lang="ru-RU" sz="200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problema</a:t>
            </a:r>
            <a:r>
              <a:rPr lang="ru-RU" sz="200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преграда, трудность, задача) 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осознанная формулировка вопросов, возникающих в ходе познания и требующих ответа.</a:t>
            </a:r>
            <a:b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Проблема может быть теоретической или практической.</a:t>
            </a:r>
            <a:b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Научная проблема выражается в наличии противоположных позиций в объяснении каких-либо явлений, объектов, процессов и требует адекватной научной теории для ее разрешения.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Гипотеза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(гр.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hypothesis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основа, предположение) — научное предположение, сформулированное на основе ряда фактов, истинное значение которого неопределенно, носит вероятностный характер и нуждается в доказательстве, проверке, обосновании.</a:t>
            </a:r>
            <a:b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ходе проверки гипотезы превращаются в теории; уточняются и конкретизируются, либо отбрасываются как заблуждение.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Теория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(гр. 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theoria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наблюдение, рассмотрение, исследование) — наиболее развитая форма научного знания, дающая целостное отображение закономерных и существенных связей определенной области действительности.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487123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51D1FDC-DF92-6624-E2D6-62DCB89C11D4}"/>
              </a:ext>
            </a:extLst>
          </p:cNvPr>
          <p:cNvSpPr txBox="1"/>
          <p:nvPr/>
        </p:nvSpPr>
        <p:spPr>
          <a:xfrm>
            <a:off x="4047978" y="307703"/>
            <a:ext cx="46458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Формы ненаучного познания</a:t>
            </a:r>
            <a:endParaRPr lang="ru-RU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89008E1-B99F-F5FE-3D28-48E2D6A94EEE}"/>
              </a:ext>
            </a:extLst>
          </p:cNvPr>
          <p:cNvSpPr txBox="1"/>
          <p:nvPr/>
        </p:nvSpPr>
        <p:spPr>
          <a:xfrm>
            <a:off x="1628335" y="769368"/>
            <a:ext cx="10563666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just"/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Миф 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  появляющиеся в дописьменных обществах предания о </a:t>
            </a:r>
            <a:r>
              <a:rPr lang="ru-RU" sz="2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первопредках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богах, духах и героях. Мифологический комплекс, принимающий в обрядах синкретические визуально-вербальные формы, выступает как специфический способ систематизации знаний об окружающем мире.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Опыт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жизненная практика, опыт повседневной жизни.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Народная мудрость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опыт предыдущих поколений, отраженный пословицами, поговорками загадками.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Паранаука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околонаучное знание, неподтвержденное доказательствами.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Искусство </a:t>
            </a:r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художественное освоение мира.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Социальное познание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изучение обществом самого себя, фактов и закономерностей общественно-исторического развития, социальных явлений, человеческой деятельности и взаимоотношений в обществе. Результат социального познания 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социальное и гуманитарное знание.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Социальное знание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содержит сведения о закономерностях общественно-исторического процесса, явлениях общественной жизни, материальных и идеальных отношениях отдельных людей и социальных групп, </a:t>
            </a:r>
            <a:r>
              <a:rPr lang="ru-RU" sz="20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взаимодействии различных народов и культур.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Гуманитарное знание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ориентировано на субъективный внутренний мир человека, цели и </a:t>
            </a:r>
            <a:r>
              <a:rPr lang="ru-RU" sz="2000" strike="noStrik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Мотивы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мотивы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его </a:t>
            </a:r>
            <a:r>
              <a:rPr lang="ru-RU" sz="2000" strike="noStrik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 tooltip="Деятельност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деятельности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систему потребностей, духовных </a:t>
            </a:r>
            <a:r>
              <a:rPr lang="ru-RU" sz="2000" strike="noStrik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 tooltip="Ценност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ценностей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000" strike="noStrik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 tooltip="Идеал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идеалов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Гуманитарное знание направлено на понимание человеческого сознания и призвано способствовать развитию </a:t>
            </a:r>
            <a:r>
              <a:rPr lang="ru-RU" sz="2000" strike="noStrike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 tooltip="Личность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личности</a:t>
            </a: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формировать моральные, идейные, мировоззренческие установки.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1461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2879A57-5D91-9515-A317-3DF5B7B5FE5E}"/>
              </a:ext>
            </a:extLst>
          </p:cNvPr>
          <p:cNvSpPr txBox="1"/>
          <p:nvPr/>
        </p:nvSpPr>
        <p:spPr>
          <a:xfrm>
            <a:off x="3046828" y="349906"/>
            <a:ext cx="6098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научные картины мира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3DBBE8-3174-806E-EB87-811FADC71CC8}"/>
              </a:ext>
            </a:extLst>
          </p:cNvPr>
          <p:cNvSpPr txBox="1"/>
          <p:nvPr/>
        </p:nvSpPr>
        <p:spPr>
          <a:xfrm>
            <a:off x="1350497" y="1386966"/>
            <a:ext cx="10508567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 algn="just">
              <a:tabLst>
                <a:tab pos="180340" algn="l"/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Аристотелевская (VI-IV века до нашей эры) в результате этой научной революции возникла сама наука, произошло отделение науки от других форм познания и освоения мира, созданы определенные нормы и образцы научного знания. Наиболее полно эта революция отражена в трудах Аристотеля.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180340" algn="l"/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Ньютоновская научная революция (XVI-XVIII века), Ее исходным пунктом считается переход от геоцентрической модели мира к гелиоцентрической, этот переход был обусловлен серией открытий, связанных с именами Н. Коперника, Г. Галилея, И. Кеплера, Р. Декарта, И. Ньютона. Итогом всех этих изменений явилась механистическая научная картина мира на базе экспериментально - математического естествознания.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tabLst>
                <a:tab pos="180340" algn="l"/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Эйнштейновская революция (рубеж XIX-XX веков). Ее обусловила сери открытий (открытие сложной структуры атома, явление радиоактивности, дискретного характера электромагнитного излучения и т.д.). В итоге была подорвана, важнейшая предпосылка механистической картины мира – убежденность в том, что с помощью простых сил действующих между неизменными объектами можно объяснить все явления природы.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629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E9CD3A2-3EC7-ED07-C7FE-16557CBC977D}"/>
              </a:ext>
            </a:extLst>
          </p:cNvPr>
          <p:cNvSpPr txBox="1"/>
          <p:nvPr/>
        </p:nvSpPr>
        <p:spPr>
          <a:xfrm>
            <a:off x="1406769" y="1031860"/>
            <a:ext cx="10564837" cy="572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</a:t>
            </a:r>
            <a:r>
              <a:rPr lang="ru-RU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для самоконтроля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1.	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Раскройте термины «познание», «субъект познания», «объект познания», «цель познания».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Что означает понятие «истина»?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Каковы основные концепции истины?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В каких основных формах осуществляется чувственное познание человеком мира?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Какие виды мыслительной деятельности относят к основным формам рационального познания?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	 Каковы основные черты научного познания?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	Какие уровни выделяют в процессе научного познания?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	Каковы особенности социального познания?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9.	Какие научные картины мира можно выделить в истории развития науки?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684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7D6032-61A0-C576-FBB7-771CB1E49EF5}"/>
              </a:ext>
            </a:extLst>
          </p:cNvPr>
          <p:cNvSpPr txBox="1"/>
          <p:nvPr/>
        </p:nvSpPr>
        <p:spPr>
          <a:xfrm>
            <a:off x="1364566" y="-356652"/>
            <a:ext cx="10827434" cy="75713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литература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Основы научных исследований : учеб. пособие / Ю. 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Мастобаев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- Алматы : Эпиграф, 2016. - 83 с. -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 с. 83.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 в лингвистике : учеб. пособие / И.В. Арнольд. - 4-е изд., стер. - М. : ФЛИНТА, 2022. - 175 с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 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методическое пособие / Е. С. Аскаров, Е. К.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Балафанов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Б. 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Койшыбаев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- Алматы : ИНТ, 2005. - 197 с.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исследований: учебное пособие / М-во образования и науки Рос. Федерации,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Волгогр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гос. архит.-строит. ун-т ; сост. О. А. Ганжа, Т. В. Соловьева. — Волгоград 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ВолгГАСУ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задания по дисциплине Основы научных исследований: Учебное пособие / Н.Г. Лукьянец – Костанай: Костанайский филиал «ЧелГУ», 2019. – 120 с.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литература</a:t>
            </a:r>
          </a:p>
          <a:p>
            <a:pPr algn="just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Асхаков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С. И. Основы научных исследований : учебное пособие / С. И.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Асхаков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Карачаевск : КЧГУ, 2020. — 348 с.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научно-исследовательской деятельности : учеб. пособие (курс лекций) / А. Г. Бурда;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Кубан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гос.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ун-т. – Краснодар, 2015. – 145 с.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Семиглазов, В. А. Основы научных исследований: Учебное пособие/ В. А. Семиглазов. — Томск: ТУСУР, 2022. — 73 с.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Бакулев В.А. Основы научного исследования : учеб. пособие / В.А. Бакулев, Н.П. Бельская, В.С. Берсенева. - Екатеринбург : Издательство Уральского университета, 2014. - 63 с.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 : учебное пособие / Б.И. Герасимов, В.В. Дробышева, Н.В. Злобина [и др.]. — 2-е изд., доп. — Москва : ФОРУМ : ИНФРА-М, 2023. — 271 с.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Вайнштейн М.З. Основы научных исследований : учебное пособие / Вайнштейн М.З., Вайнштейн В.М., Кононова О.В.. — Йошкар-Ола : Марийский государственный технический университет, Поволжский государственный технологический университет, ЭБС АСВ, 2011. — 216 c.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8357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779B9A-A1ED-0004-962E-38365EB07D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9825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0675FD-8725-9A45-1DC5-808017A5F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2092" y="1322362"/>
            <a:ext cx="8915400" cy="4600135"/>
          </a:xfrm>
        </p:spPr>
        <p:txBody>
          <a:bodyPr/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Сущность познания и его характеристика.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Гносеология – наука о познании. Основные виды познания.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Чувственное познание и его формы. Рациональное познание и его формы. Научное познание. Формы научного знания.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Научная картина мира.  Уровни научного познания: эмпирический и теоретический.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512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782BA2D-A66C-8CA7-FBCD-21954147AF07}"/>
              </a:ext>
            </a:extLst>
          </p:cNvPr>
          <p:cNvSpPr txBox="1"/>
          <p:nvPr/>
        </p:nvSpPr>
        <p:spPr>
          <a:xfrm>
            <a:off x="1997611" y="448557"/>
            <a:ext cx="9115865" cy="33475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Познание 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это процесс приобретения и развития знания, его постоянное углубление, расширение и совершенствование.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Процесс познания - это всегда взаимодействие субъекта и объекта, результатом которого являются знания об окружающем мире.</a:t>
            </a:r>
            <a:r>
              <a:rPr lang="ru-RU" sz="1800" dirty="0">
                <a:solidFill>
                  <a:srgbClr val="393939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Субъект познания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это тот, кто хочет получить знания об окружающем мире.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60655"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Объект познания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это то, на что направлена познавательная деятельность.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18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Знание</a:t>
            </a:r>
            <a:r>
              <a:rPr lang="ru-RU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– это про­веренный практикой результат познания действительности, верное ее отражение в сознании человека. </a:t>
            </a:r>
            <a:b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6542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EFD0C49-E21B-2AD1-7F55-A9316F8AD07A}"/>
              </a:ext>
            </a:extLst>
          </p:cNvPr>
          <p:cNvSpPr txBox="1"/>
          <p:nvPr/>
        </p:nvSpPr>
        <p:spPr>
          <a:xfrm>
            <a:off x="1341120" y="0"/>
            <a:ext cx="10757095" cy="670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60655"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Гносеология – наука о познании.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Теория познания иначе называется гносеологией, или эпистемологией. Эти термины имеют греческие корни: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gnosis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познавание, узнавание; познание, знание и 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episteme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знание, умение; наука.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Проблема познаваемости мира является одной из важнейших в философии. 	Научное познание бытия природы привело к возникновению естествознания. Познание человеком своей собственной природы обусловило появление гуманитарных и социальных дисциплин. Познание не существует в виде некоего законченного результата, а всегда является процессом.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познания - </a:t>
            </a:r>
            <a:r>
              <a:rPr lang="ru-RU" sz="1800" i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достижение истинных зна­ний,</a:t>
            </a:r>
            <a:r>
              <a:rPr lang="ru-RU" sz="18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которые реализуются в виде теоретических положений и вы­водов, законов и учений, подтвержденных практикой и существую­щих объективно, независимо от нас.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Истина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соответствие знаний о предмете самому предмету.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Истина есть процесс, а не некий одноразовый акт пости­жения объекта сразу в полном объеме.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Истина едина, но в ней выделяются объективный, абсо­лютный и относительный аспекты, которые можно рассмат­ривать и как относительно самостоятельные истины.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Абсолютная истина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— это исчерпывающее достовер­ное знание о природе, человеке и обществе; знание, которое никогда не может быть опровергнуто.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Относительная истина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это неполное, неточное зна­ние, соответствующее определенному уровню развития об­щества, который обусловливает способы получения этого знания; это знание, зависящее от определенных условий, места и времени его получения.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Объективная истина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— это такое содержание знания, которое не зависит ни от человека, ни от человечества.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663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E9D5C7-501E-931E-3EF6-0AE7D9832974}"/>
              </a:ext>
            </a:extLst>
          </p:cNvPr>
          <p:cNvSpPr txBox="1"/>
          <p:nvPr/>
        </p:nvSpPr>
        <p:spPr>
          <a:xfrm>
            <a:off x="2584938" y="536178"/>
            <a:ext cx="6098344" cy="423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концепции истины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56DA4C-389B-7611-3B5F-ED76736EE0C6}"/>
              </a:ext>
            </a:extLst>
          </p:cNvPr>
          <p:cNvSpPr txBox="1"/>
          <p:nvPr/>
        </p:nvSpPr>
        <p:spPr>
          <a:xfrm>
            <a:off x="1867485" y="1033642"/>
            <a:ext cx="10174459" cy="58101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Сенсуалисты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sensus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чувство, ощущение) критерием истины считают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чувственный опыт. 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Рационалисты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ratio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разум) считают, что чувства способны вводить нас в заблуждение, и видят основы для проверки высказываний в разуме. Идеальной моделью истинного знания считается математика.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Дальнейшее развитие рационализм находит в концепции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когерентности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cohaerentia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сцепление, связь), согласно которой критерием истины является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согласованность рассуждений с общей системой знаний. Истинной является то, что находится в согласии с системой математических знаний.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Сторонники 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прагматизма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(от греч.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pragma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дело) считают критерием истины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эффективность знаний. Истинное знание — это знание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проверенное, которое приносит практическую пользу в жизни.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В марксизме критерием истины объявляется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практика 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(от греч.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praktikos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деятельный, активный). Истинным признается только то, что проверено практикой и опытом поколений..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Для сторонников </a:t>
            </a:r>
            <a:r>
              <a:rPr lang="ru-RU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конвенционализма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convcntio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 соглашение) критерием истины является</a:t>
            </a:r>
            <a:r>
              <a:rPr lang="ru-RU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всеобщее согласие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 поводу утверждений. Истиной считается то, с чем согласно подавляющее большинство.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358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853F591-3402-E983-F7CE-E04DE2CD346F}"/>
              </a:ext>
            </a:extLst>
          </p:cNvPr>
          <p:cNvSpPr txBox="1"/>
          <p:nvPr/>
        </p:nvSpPr>
        <p:spPr>
          <a:xfrm>
            <a:off x="2489982" y="546854"/>
            <a:ext cx="821553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Формы чувственного познания человеком мира</a:t>
            </a:r>
            <a:endParaRPr lang="ru-RU" sz="2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CD35D6-F968-4DC5-502D-57665C22EABD}"/>
              </a:ext>
            </a:extLst>
          </p:cNvPr>
          <p:cNvSpPr txBox="1"/>
          <p:nvPr/>
        </p:nvSpPr>
        <p:spPr>
          <a:xfrm>
            <a:off x="1294227" y="1724357"/>
            <a:ext cx="1046636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Ощущение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отражение отдельных свойств объектов, возникающих при непосредственном воздействии их органы чувств.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целостное отражение объектов при непосредственном их воздействии на органы чувств.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Восприятие имеет осмысленный характер: воспринимая какой-то объект, человек узнает его, относит его к определенному классу или виду.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наглядный образ объекта, не воздействующего в данный момент на органы чувств.</a:t>
            </a:r>
          </a:p>
        </p:txBody>
      </p:sp>
    </p:spTree>
    <p:extLst>
      <p:ext uri="{BB962C8B-B14F-4D97-AF65-F5344CB8AC3E}">
        <p14:creationId xmlns:p14="http://schemas.microsoft.com/office/powerpoint/2010/main" val="23360182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7BE6C05-1600-C6BB-53C0-B22361E7ADB9}"/>
              </a:ext>
            </a:extLst>
          </p:cNvPr>
          <p:cNvSpPr txBox="1"/>
          <p:nvPr/>
        </p:nvSpPr>
        <p:spPr>
          <a:xfrm>
            <a:off x="1359877" y="394692"/>
            <a:ext cx="10832123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формы рационального познания 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отображённое в мышлении единство существенных свойств, связей и отношений предметов или явлений.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Суждение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форма мысли, в которой утверждается или отрицается существование предметов, связь между предметами и их признаками и отношение между предметами.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Умозаключение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форма мышления, в которой из одного или нескольких суждений, называемых посылками (основаниями), выводится новое суждение, называемое заключением или следствием, выводом. 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Дедуктивные умозаключения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вид умозаключений, в котором из посылок, выражающих знания большей степени общности, необходимо следует заключение, выражающее знание меньшей степени общности. Дедукция в переводе с латинского означает "выведение". </a:t>
            </a:r>
          </a:p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Индуктивное умозаключение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умозаключение, в котором на основании принадлежности признака отдельным предметам делают вывод о его принадлежности классу предметов в целом.</a:t>
            </a:r>
          </a:p>
        </p:txBody>
      </p:sp>
    </p:spTree>
    <p:extLst>
      <p:ext uri="{BB962C8B-B14F-4D97-AF65-F5344CB8AC3E}">
        <p14:creationId xmlns:p14="http://schemas.microsoft.com/office/powerpoint/2010/main" val="21260410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87D034-3A1B-D23D-95F8-6504FF20C90A}"/>
              </a:ext>
            </a:extLst>
          </p:cNvPr>
          <p:cNvSpPr txBox="1"/>
          <p:nvPr/>
        </p:nvSpPr>
        <p:spPr>
          <a:xfrm>
            <a:off x="1698673" y="474510"/>
            <a:ext cx="10216661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/>
              <a:t>	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Научное познание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особый вид познавательной деятельности, направленный на выработку объективных, системно организованных и обоснованных знаний о природе, человеке и обществе.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научного познания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описание, объяснение и предсказание событий.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 научного познания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любое явление реального мира — природные процессы, психическая или хозяйственная деятельность человека, законы функционирования и развития общества.</a:t>
            </a: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627805-0DAF-A022-8CE3-593BB8332D28}"/>
              </a:ext>
            </a:extLst>
          </p:cNvPr>
          <p:cNvSpPr txBox="1"/>
          <p:nvPr/>
        </p:nvSpPr>
        <p:spPr>
          <a:xfrm>
            <a:off x="3625946" y="3567664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черты научного познания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0E1245B-B8AA-330A-E3D2-A4FF7C614529}"/>
              </a:ext>
            </a:extLst>
          </p:cNvPr>
          <p:cNvSpPr txBox="1"/>
          <p:nvPr/>
        </p:nvSpPr>
        <p:spPr>
          <a:xfrm>
            <a:off x="1209822" y="4075495"/>
            <a:ext cx="10982178" cy="24622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•	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объективность добываемого знания;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развитость понятийного аппарата (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категориальность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рациональность, связанная с непротиворечивостью, доказательностью и системностью;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проверяемость;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высокий уровень обобщения знаний;</a:t>
            </a: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использование специальных способов и методов познавательной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131934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E85683-AE98-E459-0618-EA3068285C5A}"/>
              </a:ext>
            </a:extLst>
          </p:cNvPr>
          <p:cNvSpPr txBox="1"/>
          <p:nvPr/>
        </p:nvSpPr>
        <p:spPr>
          <a:xfrm>
            <a:off x="1487657" y="0"/>
            <a:ext cx="9639887" cy="28638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ровни </a:t>
            </a:r>
            <a:r>
              <a:rPr lang="ru-RU" sz="2400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научного познания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Эмпирический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(выражает объективные факты, выявленные в результате экспериментов и наблюдений, как правило со стороны их очевидных связей);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Теоретический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(включает идеи, концепции, идеальные объекты)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5694285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</TotalTime>
  <Words>2071</Words>
  <Application>Microsoft Office PowerPoint</Application>
  <PresentationFormat>Широкоэкранный</PresentationFormat>
  <Paragraphs>98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Wingdings 3</vt:lpstr>
      <vt:lpstr>Легкий дым</vt:lpstr>
      <vt:lpstr> Тема 2. Методологические основы познания.</vt:lpstr>
      <vt:lpstr>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Тема 2. Методологические основы познания.</dc:title>
  <dc:creator>Boss</dc:creator>
  <cp:lastModifiedBy>Boss</cp:lastModifiedBy>
  <cp:revision>2</cp:revision>
  <dcterms:created xsi:type="dcterms:W3CDTF">2024-05-27T17:46:07Z</dcterms:created>
  <dcterms:modified xsi:type="dcterms:W3CDTF">2024-05-28T07:46:40Z</dcterms:modified>
</cp:coreProperties>
</file>