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C6ACDE-EF7A-4221-B72D-E58D3A2050E6}" type="datetimeFigureOut">
              <a:rPr lang="ru-RU" smtClean="0"/>
              <a:t>28.05.2024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7AE18E-45CA-4F10-A92B-C9A53C69C3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572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AE18E-45CA-4F10-A92B-C9A53C69C37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2408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AE18E-45CA-4F10-A92B-C9A53C69C37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6031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330115-4706-7570-3498-1A3AEA312A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3 Теоретические и эмпирические исследования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B33DFF-3108-7A7C-398F-CE09E616E0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/>
              <a:t>Профессор </a:t>
            </a:r>
            <a:r>
              <a:rPr lang="ru-RU" dirty="0" err="1"/>
              <a:t>Дарибеков</a:t>
            </a:r>
            <a:r>
              <a:rPr lang="ru-RU" dirty="0"/>
              <a:t> С.С.</a:t>
            </a:r>
          </a:p>
        </p:txBody>
      </p:sp>
    </p:spTree>
    <p:extLst>
      <p:ext uri="{BB962C8B-B14F-4D97-AF65-F5344CB8AC3E}">
        <p14:creationId xmlns:p14="http://schemas.microsoft.com/office/powerpoint/2010/main" val="16375577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256866B-FD3E-D125-F222-BD3193B632FD}"/>
              </a:ext>
            </a:extLst>
          </p:cNvPr>
          <p:cNvSpPr txBox="1"/>
          <p:nvPr/>
        </p:nvSpPr>
        <p:spPr>
          <a:xfrm>
            <a:off x="1726809" y="468980"/>
            <a:ext cx="10287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Абстрагирование – это мысленное отвлечение от несущественных свойств, связей, отношений предметов и выделение нескольких сторон, интересующих исследователя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634F96-6FBC-6232-2FF4-6645F480C6DB}"/>
              </a:ext>
            </a:extLst>
          </p:cNvPr>
          <p:cNvSpPr txBox="1"/>
          <p:nvPr/>
        </p:nvSpPr>
        <p:spPr>
          <a:xfrm>
            <a:off x="1726808" y="1115311"/>
            <a:ext cx="104651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Формализация – отображение объекта или явления в знаковой форме какого-либо искусственного языка (математики, химии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т.д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обеспечение возможности исследования реальных объектов и их свойств через формальное исследование соответствующих знаков.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15DC4B-2118-7595-250F-F352CE994A51}"/>
              </a:ext>
            </a:extLst>
          </p:cNvPr>
          <p:cNvSpPr txBox="1"/>
          <p:nvPr/>
        </p:nvSpPr>
        <p:spPr>
          <a:xfrm>
            <a:off x="1726807" y="2260010"/>
            <a:ext cx="10465192" cy="3005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Аксиоматический метод – способ построения научной теории, при котором некоторые утверждения (аксиомы) принимаются без доказательств и затем используются для получения остальных знаний по определенным логическим правилам.</a:t>
            </a:r>
          </a:p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– метод познания при помощи расчленения или разложения предметов исследования (объектов, свойств и т.д.) на составные части. В связи с этим анализ составляет основу аналитического метода исследований.</a:t>
            </a:r>
          </a:p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Синтез – соединение отдельных сторон предмета в единое целое.</a:t>
            </a:r>
          </a:p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Анализ и синтез взаимосвязаны, они представляют собой единство противоположностей.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083850-4E9E-B3BD-4361-6E5A843FC451}"/>
              </a:ext>
            </a:extLst>
          </p:cNvPr>
          <p:cNvSpPr txBox="1"/>
          <p:nvPr/>
        </p:nvSpPr>
        <p:spPr>
          <a:xfrm>
            <a:off x="1994095" y="5265256"/>
            <a:ext cx="100197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индукция – умозаключение от фактов к некоторой гипотезе (общему утверждению) 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дедукция – умозаключение, в котором вывод о некотором элементе множества делается на основании знания общих свойств всего множества.</a:t>
            </a:r>
          </a:p>
        </p:txBody>
      </p:sp>
    </p:spTree>
    <p:extLst>
      <p:ext uri="{BB962C8B-B14F-4D97-AF65-F5344CB8AC3E}">
        <p14:creationId xmlns:p14="http://schemas.microsoft.com/office/powerpoint/2010/main" val="515500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2B5B008-D621-73EA-638B-A9CEF9A21BC5}"/>
              </a:ext>
            </a:extLst>
          </p:cNvPr>
          <p:cNvSpPr txBox="1"/>
          <p:nvPr/>
        </p:nvSpPr>
        <p:spPr>
          <a:xfrm>
            <a:off x="1586131" y="194502"/>
            <a:ext cx="1016039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Методы эмпирического уровня: наблюдение, сравнение, счет, измерение, анкетный опрос, собеседование, тесты, метод проб и ошибок. Методы этой группы конкретно связаны с изучаемыми явлениями и используются на этапе формирования научной гипотезы.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0E3780-4BBD-576D-EEEC-D53CDEA1AFDD}"/>
              </a:ext>
            </a:extLst>
          </p:cNvPr>
          <p:cNvSpPr txBox="1"/>
          <p:nvPr/>
        </p:nvSpPr>
        <p:spPr>
          <a:xfrm>
            <a:off x="1445456" y="1117832"/>
            <a:ext cx="103010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Системный анализ используется для исследования таких сложных систем, как экономика отдельной отрасли, промышленного предприятия, объединения, при планировании и организации технологии комплексных строительных процессов, выполняемых несколькими строительными организациями, и др.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A00A661-32B5-AFDE-1475-89FAA597DE13}"/>
              </a:ext>
            </a:extLst>
          </p:cNvPr>
          <p:cNvSpPr txBox="1"/>
          <p:nvPr/>
        </p:nvSpPr>
        <p:spPr>
          <a:xfrm>
            <a:off x="3032760" y="2122819"/>
            <a:ext cx="7588347" cy="390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ctr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Системный анализ складывается из основных четырех этапов: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00CAF2-138C-A874-2E86-ECE3064B2101}"/>
              </a:ext>
            </a:extLst>
          </p:cNvPr>
          <p:cNvSpPr txBox="1"/>
          <p:nvPr/>
        </p:nvSpPr>
        <p:spPr>
          <a:xfrm>
            <a:off x="1445456" y="2595160"/>
            <a:ext cx="104276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 Первый заключается в постановке задачи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,Italic"/>
              </a:rPr>
              <a:t>–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определяют объект, цели и задачи исследования, а также критерии для изучения и управления объектом. </a:t>
            </a:r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3C0E381-C28C-566B-3EE8-57D4DE7C9191}"/>
              </a:ext>
            </a:extLst>
          </p:cNvPr>
          <p:cNvSpPr txBox="1"/>
          <p:nvPr/>
        </p:nvSpPr>
        <p:spPr>
          <a:xfrm>
            <a:off x="1445456" y="3323148"/>
            <a:ext cx="1030106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 Во время второго этапа очерчиваются границы изучаемой системы и определяется ее структура. Объекты и процессы, имеющие отношение к поставленной цели, разбиваются на собственно изучаемую систему и внешнюю среду.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878ADC-44E1-0A56-8544-ADE76014AD14}"/>
              </a:ext>
            </a:extLst>
          </p:cNvPr>
          <p:cNvSpPr txBox="1"/>
          <p:nvPr/>
        </p:nvSpPr>
        <p:spPr>
          <a:xfrm>
            <a:off x="1445455" y="4328135"/>
            <a:ext cx="1030106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ru-RU" dirty="0"/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Третий, важнейший этап системного анализа заключается составлении математической модели исследуемой системы. Вначале производят параметризацию системы, описывают выделенные элементы системы и их взаимодействие. В зависимости от особенностей процессов используют тот или иной математический аппарат для анализа системы в целом.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87D3FC-9597-53E8-4E50-95A614AD5B0D}"/>
              </a:ext>
            </a:extLst>
          </p:cNvPr>
          <p:cNvSpPr txBox="1"/>
          <p:nvPr/>
        </p:nvSpPr>
        <p:spPr>
          <a:xfrm>
            <a:off x="1445455" y="5610121"/>
            <a:ext cx="103010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Четвертый этап – анализ полученной математической модели, определение ее экстремальных условий с целью оптимизации и формулирование выводов.</a:t>
            </a:r>
          </a:p>
        </p:txBody>
      </p:sp>
    </p:spTree>
    <p:extLst>
      <p:ext uri="{BB962C8B-B14F-4D97-AF65-F5344CB8AC3E}">
        <p14:creationId xmlns:p14="http://schemas.microsoft.com/office/powerpoint/2010/main" val="2171333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2BA25B3-9E53-E5F8-E6DF-647A76071F38}"/>
              </a:ext>
            </a:extLst>
          </p:cNvPr>
          <p:cNvSpPr txBox="1"/>
          <p:nvPr/>
        </p:nvSpPr>
        <p:spPr>
          <a:xfrm>
            <a:off x="1730325" y="833092"/>
            <a:ext cx="9777047" cy="43148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самоконтроля:</a:t>
            </a:r>
          </a:p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Охарактеризуйте  уровни эмпирического познания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Определите какие элементы входят в структуру теоретического уровня научного познания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Охарактеризуйте общенаучные методы познания.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Определите методы научного познания.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Какие методы входят в эмпирические методы.</a:t>
            </a:r>
          </a:p>
          <a:p>
            <a:pPr marL="342900" lvl="0" indent="-342900" algn="just">
              <a:lnSpc>
                <a:spcPct val="115000"/>
              </a:lnSpc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экспериментально – теоретические методы.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Какие особенности теоретических методов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799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B7AD773-4E37-6525-39C4-8CBB37A9004F}"/>
              </a:ext>
            </a:extLst>
          </p:cNvPr>
          <p:cNvSpPr txBox="1"/>
          <p:nvPr/>
        </p:nvSpPr>
        <p:spPr>
          <a:xfrm>
            <a:off x="1617784" y="0"/>
            <a:ext cx="10410092" cy="7571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литература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Основы научных исследований : учеб. пособие / Ю. А.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Мастобаев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Эпиграф, 2016. - 83 с. -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Библиогр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.: с. 83.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научных исследований в лингвистике : учеб. пособие / И.В. Арнольд. - 4-е изд., стер. - М. : ФЛИНТА, 2022. - 175 с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научных исследований :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методическое пособие / Е. С. Аскаров, Е. К.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Балафанов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Б. А.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Койшыбаев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ИНТ, 2005. - 197 с.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научных исследований: учебное пособие / М-во образования и науки Рос. Федерации,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Волгогр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архит.-строит. ун-т ; сост. О. А. Ганжа, Т. В. Соловьева. — Волгоград :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ВолгГАСУ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2013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Практические задания по дисциплине Основы научных исследований: Учебное пособие / Н.Г. Лукьянец – Костанай: Костанайский филиал «ЧелГУ», 2019. – 120 с.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литература</a:t>
            </a:r>
            <a:endParaRPr lang="ru-RU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Асхаков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С. И. Основы научных исследований : учебное пособие / С. И.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Асхаков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— Карачаевск : КЧГУ, 2020. — 348 с.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научно-исследовательской деятельности : учеб. пособие (курс лекций) / А. Г. Бурда;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Кубан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аграр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ун-т. – Краснодар, 2015. – 145 с.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Семиглазов, В. А. Основы научных исследований: Учебное пособие/ В. А. Семиглазов. — Томск: ТУСУР, 2022. — 73 с.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Бакулев В.А. Основы научного исследования : учеб. пособие / В.А. Бакулев, Н.П. Бельская, В.С. Берсенева. - Екатеринбург : Издательство Уральского университета, 2014. - 63 с.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научных исследований : учебное пособие / Б.И. Герасимов, В.В. Дробышева, Н.В. Злобина [и др.]. — 2-е изд., доп. — Москва : ФОРУМ : ИНФРА-М, 2023. — 271 с.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Вайнштейн М.З. Основы научных исследований : учебное пособие / Вайнштейн М.З., Вайнштейн В.М., Кононова О.В.. — Йошкар-Ола : Марийский государственный технический университет, Поволжский государственный технологический университет, ЭБС АСВ, 2011. — 216 c.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454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918EDB-EFAD-17DF-63EE-3D9F66927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54524"/>
          </a:xfrm>
        </p:spPr>
        <p:txBody>
          <a:bodyPr/>
          <a:lstStyle/>
          <a:p>
            <a:pPr algn="ctr"/>
            <a:r>
              <a:rPr lang="ru-RU" dirty="0"/>
              <a:t>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A45140-A4F1-5BF5-ABB2-0FCE826D1D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9889" y="1379076"/>
            <a:ext cx="8915400" cy="3777622"/>
          </a:xfrm>
        </p:spPr>
        <p:txBody>
          <a:bodyPr/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1.Цели, задачи и стадии теоретических исследований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2.Выбор направления научного исследования и этапы научно-исследовательской работы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Методы теоретических и эмпирических исследований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3291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ED9CF16-1AA8-8155-4F8D-C4B2C8A77CCA}"/>
              </a:ext>
            </a:extLst>
          </p:cNvPr>
          <p:cNvSpPr txBox="1"/>
          <p:nvPr/>
        </p:nvSpPr>
        <p:spPr>
          <a:xfrm>
            <a:off x="1586131" y="306701"/>
            <a:ext cx="1042767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теоретических исследований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выделение в процессе синтеза знаний существенных связей между исследуемым объектом и окружающей средой, объяснение и обобщение результатов эмпирического исследования, выявление общих закономерностей и их формализация.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FBB89B-D354-1A54-3313-CFF0FEB736C8}"/>
              </a:ext>
            </a:extLst>
          </p:cNvPr>
          <p:cNvSpPr txBox="1"/>
          <p:nvPr/>
        </p:nvSpPr>
        <p:spPr>
          <a:xfrm>
            <a:off x="1586131" y="2007889"/>
            <a:ext cx="10104121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Задачами теоретического исследования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обобщение результатов исследования, нахождение общих закономерностей путем обработки и интерпретации опытных данных;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расширение результатов исследования на ряд подобных объектов без повторения всего объема исследований;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изучение объекта, недоступного для непосредственного исследования;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повышение надежности экспериментального исследовании объекта (обоснования параметров и условий наблюдения, точности измерений).</a:t>
            </a:r>
          </a:p>
        </p:txBody>
      </p:sp>
    </p:spTree>
    <p:extLst>
      <p:ext uri="{BB962C8B-B14F-4D97-AF65-F5344CB8AC3E}">
        <p14:creationId xmlns:p14="http://schemas.microsoft.com/office/powerpoint/2010/main" val="41952273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5D9C74C-71BC-65E6-6878-D33D069A1727}"/>
              </a:ext>
            </a:extLst>
          </p:cNvPr>
          <p:cNvSpPr txBox="1"/>
          <p:nvPr/>
        </p:nvSpPr>
        <p:spPr>
          <a:xfrm>
            <a:off x="2430192" y="716841"/>
            <a:ext cx="9471075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Теоретические исследования включают: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анализ физической сущности процессов, явлений;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формулирование гипотезы исследования;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построение (разработка) физической модели;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проведение математического исследования;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анализ теоретических решений;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формулирование выводов.</a:t>
            </a:r>
          </a:p>
        </p:txBody>
      </p:sp>
    </p:spTree>
    <p:extLst>
      <p:ext uri="{BB962C8B-B14F-4D97-AF65-F5344CB8AC3E}">
        <p14:creationId xmlns:p14="http://schemas.microsoft.com/office/powerpoint/2010/main" val="1812700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AA914C-2AD1-56E4-5018-1B3FD38BF61E}"/>
              </a:ext>
            </a:extLst>
          </p:cNvPr>
          <p:cNvSpPr txBox="1"/>
          <p:nvPr/>
        </p:nvSpPr>
        <p:spPr>
          <a:xfrm>
            <a:off x="1867486" y="433311"/>
            <a:ext cx="945700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научного исследования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всестороннее, достоверное изучение объекта, процесса или явления; их структуры, связей и отношений на основе разработанных в науке принципов и методов познания, а также получение и внедрение в производство (практику) полезных для человека результатов.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DA1568-4706-3EF3-B9F4-1B228F2F90BA}"/>
              </a:ext>
            </a:extLst>
          </p:cNvPr>
          <p:cNvSpPr txBox="1"/>
          <p:nvPr/>
        </p:nvSpPr>
        <p:spPr>
          <a:xfrm>
            <a:off x="1026942" y="2571600"/>
            <a:ext cx="1116505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научного исследования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материальная или идеальная система.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структура системы, закономерности взаимодействия элементов внутри системы и вне ее, закономерности развития, различные свойства, качества и т.д.</a:t>
            </a:r>
          </a:p>
        </p:txBody>
      </p:sp>
    </p:spTree>
    <p:extLst>
      <p:ext uri="{BB962C8B-B14F-4D97-AF65-F5344CB8AC3E}">
        <p14:creationId xmlns:p14="http://schemas.microsoft.com/office/powerpoint/2010/main" val="3060330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300F63-0EE5-0508-EF07-C5266A4708F5}"/>
              </a:ext>
            </a:extLst>
          </p:cNvPr>
          <p:cNvSpPr txBox="1"/>
          <p:nvPr/>
        </p:nvSpPr>
        <p:spPr>
          <a:xfrm>
            <a:off x="3173437" y="251433"/>
            <a:ext cx="6098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научных исследований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61DA48-4B4B-6460-8EE4-5BD74134967C}"/>
              </a:ext>
            </a:extLst>
          </p:cNvPr>
          <p:cNvSpPr txBox="1"/>
          <p:nvPr/>
        </p:nvSpPr>
        <p:spPr>
          <a:xfrm>
            <a:off x="1557996" y="1192966"/>
            <a:ext cx="1044174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Фундаментальные исследования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на открытие и изучение новых явлений и законов природы, на создание новых принципов исследования. Их целью является расширение научного знания общества, установление того, что может быть использовано в практической деятельности человека.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732092-FE02-39F6-9A34-31E4A493730E}"/>
              </a:ext>
            </a:extLst>
          </p:cNvPr>
          <p:cNvSpPr txBox="1"/>
          <p:nvPr/>
        </p:nvSpPr>
        <p:spPr>
          <a:xfrm>
            <a:off x="1557996" y="2674428"/>
            <a:ext cx="10315136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Прикладные исследования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направлены на нахождение способов использования законов природы для создания новых и совершенствования существующих средств и способов человеческой деятельности. Их цель – установление того, как можно использовать научные знания, полученные в результате фундаментальных исследований, в практической деятельности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785644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DFDC3D0-BA7D-0DCE-A457-57EDDCEB234E}"/>
              </a:ext>
            </a:extLst>
          </p:cNvPr>
          <p:cNvSpPr txBox="1"/>
          <p:nvPr/>
        </p:nvSpPr>
        <p:spPr>
          <a:xfrm>
            <a:off x="2810021" y="384782"/>
            <a:ext cx="60983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Прикладные исследования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B7D070-F1AF-0A80-7CDC-3B026C13232B}"/>
              </a:ext>
            </a:extLst>
          </p:cNvPr>
          <p:cNvSpPr txBox="1"/>
          <p:nvPr/>
        </p:nvSpPr>
        <p:spPr>
          <a:xfrm>
            <a:off x="1269608" y="892613"/>
            <a:ext cx="101041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/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Поисковые исследования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направлены на установление факторов, влияющих на объект, отыскание путей создания новых технологий и техники на основе способов, предложенных в результате фундаментальных исследований.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38222F-0BA9-9CEC-C4E5-46D05C4CB680}"/>
              </a:ext>
            </a:extLst>
          </p:cNvPr>
          <p:cNvSpPr txBox="1"/>
          <p:nvPr/>
        </p:nvSpPr>
        <p:spPr>
          <a:xfrm>
            <a:off x="1269607" y="1972805"/>
            <a:ext cx="1010411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фундаментальных и прикладных исследований формируется новая научная и научно-техническая информация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Целенаправленный процесс преобразования такой информации в форму, пригодную для освоения в промышленности, обычно называется разработкой. Она направлена на создание новой техники, материалов, технологии или совершенствование существующих. Конечной целью разработки является подготовка материалов прикладных исследований к внедрению.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2F9108C-2477-E2CA-79C8-3D708EF64BEA}"/>
              </a:ext>
            </a:extLst>
          </p:cNvPr>
          <p:cNvSpPr txBox="1"/>
          <p:nvPr/>
        </p:nvSpPr>
        <p:spPr>
          <a:xfrm>
            <a:off x="1269607" y="3911797"/>
            <a:ext cx="98368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/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Целью опытно-конструкторских работ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является подбор конструктивных характеристик, определяющих логическую основу конструкции.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E175056-B33B-479F-52C8-8D9C88D23BE1}"/>
              </a:ext>
            </a:extLst>
          </p:cNvPr>
          <p:cNvSpPr txBox="1"/>
          <p:nvPr/>
        </p:nvSpPr>
        <p:spPr>
          <a:xfrm>
            <a:off x="1269607" y="4619683"/>
            <a:ext cx="1051911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фундаментальных и прикладных исследований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формируется новая научная и научно-техническая информация. Целенаправленный процесс преобразования такой информации в форму, пригодную для освоения в промышленности, обычно называется разработкой. Она направлена на создание новой техники, материалов, технологии или совершенствование существующих. Конечной целью разработки является подготовка материалов прикладных исследований к внедрению.</a:t>
            </a:r>
          </a:p>
        </p:txBody>
      </p:sp>
    </p:spTree>
    <p:extLst>
      <p:ext uri="{BB962C8B-B14F-4D97-AF65-F5344CB8AC3E}">
        <p14:creationId xmlns:p14="http://schemas.microsoft.com/office/powerpoint/2010/main" val="128397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3B96BB5-A4BD-DDC9-A932-5A9081C0C407}"/>
              </a:ext>
            </a:extLst>
          </p:cNvPr>
          <p:cNvSpPr txBox="1"/>
          <p:nvPr/>
        </p:nvSpPr>
        <p:spPr>
          <a:xfrm>
            <a:off x="1980026" y="253610"/>
            <a:ext cx="971022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Научно-исследовательская работа выполняется в определенной последовательности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C53294-4D93-9FAA-AE93-53AA1FFBA684}"/>
              </a:ext>
            </a:extLst>
          </p:cNvPr>
          <p:cNvSpPr txBox="1"/>
          <p:nvPr/>
        </p:nvSpPr>
        <p:spPr>
          <a:xfrm>
            <a:off x="1473590" y="954158"/>
            <a:ext cx="1034327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Вначале формулируется сама тема в результате общего ознакомления с проблемой, в рамках которой предстоит выполнить исследование и разрабатывается основной исходный предплановый документ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,Italic"/>
                <a:cs typeface="Times New Roman" panose="02020603050405020304" pitchFamily="18" charset="0"/>
              </a:rPr>
              <a:t>–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технико-экономическое обоснование (ТЭО) темы.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897BEC-CD4B-9155-6830-17E79D3FFD59}"/>
              </a:ext>
            </a:extLst>
          </p:cNvPr>
          <p:cNvSpPr txBox="1"/>
          <p:nvPr/>
        </p:nvSpPr>
        <p:spPr>
          <a:xfrm>
            <a:off x="1589649" y="1969821"/>
            <a:ext cx="1045229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теоретических исследований является изучение физической сущности предмета. В результате обосновывается физическая модель, разрабатываются математические модели и анализируются полученные таким образом предварительные результаты.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Перед организацией экспериментальных исследований разрабатываются задачи, выбираются методика и программы эксперимента. 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После разработки методик исследования составляется рабочий план, в котором указываются объем экспериментальных работ, методы, техника, трудоемкость и сроки.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После завершения теоретических и экспериментальных исследований проводится общий анализ полученных результатов, осуществляется сопоставление гипотезы с результатами эксперимента. В результате анализа расхождений уточняются теоретические модели. В случае необходимости проводятся дополнительные эксперименты. Затем формулируются научные и производственные выводы, составляется научно-технический отчет.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Следующим этапом разработки темы является внедрение результатов исследований в производство и определение их действительной экономической эффективности.</a:t>
            </a:r>
          </a:p>
        </p:txBody>
      </p:sp>
    </p:spTree>
    <p:extLst>
      <p:ext uri="{BB962C8B-B14F-4D97-AF65-F5344CB8AC3E}">
        <p14:creationId xmlns:p14="http://schemas.microsoft.com/office/powerpoint/2010/main" val="2350431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2510570-D26E-873D-27A6-54A06F3B635C}"/>
              </a:ext>
            </a:extLst>
          </p:cNvPr>
          <p:cNvSpPr txBox="1"/>
          <p:nvPr/>
        </p:nvSpPr>
        <p:spPr>
          <a:xfrm>
            <a:off x="1867485" y="400509"/>
            <a:ext cx="10033783" cy="77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,Italic"/>
                <a:cs typeface="Times New Roman" panose="02020603050405020304" pitchFamily="18" charset="0"/>
              </a:rPr>
              <a:t>– 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способ достижения цели, который объединяет субъективные и объективные моменты познания.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01D4B7-EAA7-5AD4-7E89-2DA03EA7B722}"/>
              </a:ext>
            </a:extLst>
          </p:cNvPr>
          <p:cNvSpPr txBox="1"/>
          <p:nvPr/>
        </p:nvSpPr>
        <p:spPr>
          <a:xfrm>
            <a:off x="2064434" y="1178286"/>
            <a:ext cx="609834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 общенаучным методам относятся</a:t>
            </a:r>
            <a:endParaRPr lang="ru-RU" sz="20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98C167-0F6A-4C97-5401-1E25320125D8}"/>
              </a:ext>
            </a:extLst>
          </p:cNvPr>
          <p:cNvSpPr txBox="1"/>
          <p:nvPr/>
        </p:nvSpPr>
        <p:spPr>
          <a:xfrm>
            <a:off x="1346981" y="1941461"/>
            <a:ext cx="10694964" cy="2999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Наблюдение </a:t>
            </a:r>
            <a:r>
              <a:rPr lang="ru-RU" i="1" dirty="0">
                <a:effectLst/>
                <a:latin typeface="Times New Roman" panose="02020603050405020304" pitchFamily="18" charset="0"/>
                <a:ea typeface="Times New Roman,Italic"/>
                <a:cs typeface="Times New Roman" panose="02020603050405020304" pitchFamily="18" charset="0"/>
              </a:rPr>
              <a:t>–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способ познаний объективного мира, основанный на непосредственном восприятии предметов и явлений при помощи органов чувств без вмешательства в процесс со стороны исследователя.</a:t>
            </a:r>
          </a:p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Сравнение – это установление различия между объектами материального мира или нахождение в них общего, осуществляемое как при помощи органов чувств, так и при помощи специальных устройств.</a:t>
            </a:r>
          </a:p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Счет – это нахождение числа, определяющего количественное соотношение однотипных объектов или их параметров, характеризующих те или иные свойства.</a:t>
            </a:r>
          </a:p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Измерение – это физический процесс определения численного значения некоторой величины путем сравнения ее с эталоном.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DB1650-FC2C-45BA-BDE1-706C5251905A}"/>
              </a:ext>
            </a:extLst>
          </p:cNvPr>
          <p:cNvSpPr txBox="1"/>
          <p:nvPr/>
        </p:nvSpPr>
        <p:spPr>
          <a:xfrm>
            <a:off x="1346981" y="4807332"/>
            <a:ext cx="10371407" cy="709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Эксперимент – одна из сфер человеческой практики, в которой подвергается проверке истинность выдвигаемых гипотез или выявляются закономерности объективного мира.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C475AE-DFE1-E6DA-9B1A-EAFB3E9A2A98}"/>
              </a:ext>
            </a:extLst>
          </p:cNvPr>
          <p:cNvSpPr txBox="1"/>
          <p:nvPr/>
        </p:nvSpPr>
        <p:spPr>
          <a:xfrm>
            <a:off x="1473590" y="5637587"/>
            <a:ext cx="10568355" cy="10277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Обобщение </a:t>
            </a:r>
            <a:r>
              <a:rPr lang="ru-RU" i="1" dirty="0">
                <a:effectLst/>
                <a:latin typeface="Times New Roman" panose="02020603050405020304" pitchFamily="18" charset="0"/>
                <a:ea typeface="Times New Roman,Italic"/>
                <a:cs typeface="Times New Roman" panose="02020603050405020304" pitchFamily="18" charset="0"/>
              </a:rPr>
              <a:t>–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определение общего понятия, в котором находит отражение главное, основное, характеризующее объекты данного класса. Это средство для образования новых научных понятий, формулирования законов и теорий.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081236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62</TotalTime>
  <Words>1680</Words>
  <Application>Microsoft Office PowerPoint</Application>
  <PresentationFormat>Широкоэкранный</PresentationFormat>
  <Paragraphs>88</Paragraphs>
  <Slides>13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Century Gothic</vt:lpstr>
      <vt:lpstr>Times New Roman</vt:lpstr>
      <vt:lpstr>Wingdings 3</vt:lpstr>
      <vt:lpstr>Легкий дым</vt:lpstr>
      <vt:lpstr>Тема 3 Теоретические и эмпирические исследования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3 Теоретические и эмпирические исследования</dc:title>
  <dc:creator>Boss</dc:creator>
  <cp:lastModifiedBy>Boss</cp:lastModifiedBy>
  <cp:revision>2</cp:revision>
  <dcterms:created xsi:type="dcterms:W3CDTF">2024-05-27T18:44:27Z</dcterms:created>
  <dcterms:modified xsi:type="dcterms:W3CDTF">2024-05-28T07:46:24Z</dcterms:modified>
</cp:coreProperties>
</file>