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84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5/30/2024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08704-B0AF-83D0-C0A2-16FEE2CBCD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7.  Интеллектуальная собственность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74E60E7-37EE-0687-EA7E-D4568BCB10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/>
              <a:t>Профессор </a:t>
            </a:r>
            <a:r>
              <a:rPr lang="ru-RU" dirty="0" err="1"/>
              <a:t>Дарибеков</a:t>
            </a:r>
            <a:r>
              <a:rPr lang="ru-RU" dirty="0"/>
              <a:t> С.С.</a:t>
            </a:r>
          </a:p>
        </p:txBody>
      </p:sp>
    </p:spTree>
    <p:extLst>
      <p:ext uri="{BB962C8B-B14F-4D97-AF65-F5344CB8AC3E}">
        <p14:creationId xmlns:p14="http://schemas.microsoft.com/office/powerpoint/2010/main" val="4228223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6E118A8-F119-5178-8ABC-A83AF567C8B0}"/>
              </a:ext>
            </a:extLst>
          </p:cNvPr>
          <p:cNvSpPr txBox="1"/>
          <p:nvPr/>
        </p:nvSpPr>
        <p:spPr>
          <a:xfrm>
            <a:off x="1557996" y="302514"/>
            <a:ext cx="1042767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Ноу-хау – это полностью или частично конфиденциальные знания технического, организационно-административного, финансового, экономического, управленческого характера, которые не являются общеизвестными и практически применимы в производственной и хозяйственной деятельности.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705C68-0EC9-B34C-EA3C-10CE3B46E578}"/>
              </a:ext>
            </a:extLst>
          </p:cNvPr>
          <p:cNvSpPr txBox="1"/>
          <p:nvPr/>
        </p:nvSpPr>
        <p:spPr>
          <a:xfrm>
            <a:off x="2514600" y="1225844"/>
            <a:ext cx="6098344" cy="42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объектам ноу-хау относятся: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94E5CF-E153-CBF8-C434-9491D5A7F500}"/>
              </a:ext>
            </a:extLst>
          </p:cNvPr>
          <p:cNvSpPr txBox="1"/>
          <p:nvPr/>
        </p:nvSpPr>
        <p:spPr>
          <a:xfrm>
            <a:off x="548641" y="1649678"/>
            <a:ext cx="1164335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знания и опыт производственного характера (без которых невозможно выпустить продукцию, оказать услугу), включая их проектирование, расчеты, строительство и изготовление каких-либо объектов или изделий научно-исследовательских, опытно-конструкторских, пусконаладочных и т.д. работ;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знания и опыт технического, административного, финансового и экономического характера;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разработка и использование технологических процессов;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научно-техническая, опытно-конструкторская документация;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составы или рецепты материалов, веществ, сплавов и т.д.;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методы и способы лечения заболеваний, поиска и добычи полезных ископаемых;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отчеты о патентных исследованиях;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отчеты НИОКР – отчеты, связанные с процессом подготовки и проведения научных анализов, исследований экспериментов, продиктованных потребностями фундаментальных, прикладных и отраслевых наук;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маркетинговые исследования – исследования, связанные с мероприятиями по изучению рынка и активному воздействию на потребительский спрос с целью расширения сбыта продукции или услуги;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социально-экономические концепции;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социально-экономические прогнозы;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прочие новшества.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511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568FB7-3E55-8379-BFF3-F340E1D550A9}"/>
              </a:ext>
            </a:extLst>
          </p:cNvPr>
          <p:cNvSpPr txBox="1"/>
          <p:nvPr/>
        </p:nvSpPr>
        <p:spPr>
          <a:xfrm>
            <a:off x="3090789" y="406177"/>
            <a:ext cx="60104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Ф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ормы передачи ноу-хау </a:t>
            </a:r>
            <a:endParaRPr lang="ru-RU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1390C0-7E57-C087-E8CE-4C3CE9F0E6CD}"/>
              </a:ext>
            </a:extLst>
          </p:cNvPr>
          <p:cNvSpPr txBox="1"/>
          <p:nvPr/>
        </p:nvSpPr>
        <p:spPr>
          <a:xfrm>
            <a:off x="1392701" y="998925"/>
            <a:ext cx="1021314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1) материальные формы (техническая информация и технические данные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): </a:t>
            </a:r>
          </a:p>
          <a:p>
            <a:pPr indent="270510"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научно-техническая документация; </a:t>
            </a:r>
          </a:p>
          <a:p>
            <a:pPr indent="270510"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фотографии, копии, компьютерные перфокарты, микрофильмы; </a:t>
            </a:r>
          </a:p>
          <a:p>
            <a:pPr indent="270510"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архитектурные планы зданий заводов, диаграммы и схемы расположения оборудования на заводах, чертежи машин; </a:t>
            </a:r>
          </a:p>
          <a:p>
            <a:pPr indent="270510"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списки запчастей, инструкции по эксплуатации оборудования; </a:t>
            </a:r>
          </a:p>
          <a:p>
            <a:pPr indent="270510"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перечни и характеристики новых материалов, расчеты рабочего и машинного времени; схемы процессов, инструкции по хранению и упаковке;</a:t>
            </a:r>
          </a:p>
          <a:p>
            <a:pPr indent="270510"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сведения об устойчивости к влиянию окружающей среды: инструкции техническому персоналу и специалистам. </a:t>
            </a:r>
          </a:p>
          <a:p>
            <a:pPr indent="270510" algn="just"/>
            <a:r>
              <a:rPr lang="ru-RU" sz="2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2) Нематериальные формы: </a:t>
            </a:r>
          </a:p>
          <a:p>
            <a:pPr indent="270510"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Технические услуги (демонстрация способа производства, консультирование и т.п.); техническая помощь, обучение;</a:t>
            </a:r>
          </a:p>
          <a:p>
            <a:pPr indent="270510" algn="just"/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2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Управленческие услуги (руководство отдельными стадиями в организации производства, планирование, финансовое управление, подбор кадров, маркетинг и т.п.).</a:t>
            </a:r>
          </a:p>
        </p:txBody>
      </p:sp>
    </p:spTree>
    <p:extLst>
      <p:ext uri="{BB962C8B-B14F-4D97-AF65-F5344CB8AC3E}">
        <p14:creationId xmlns:p14="http://schemas.microsoft.com/office/powerpoint/2010/main" val="28529832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69000DB-335E-7D9F-1538-EE39BAE7F5CF}"/>
              </a:ext>
            </a:extLst>
          </p:cNvPr>
          <p:cNvSpPr txBox="1"/>
          <p:nvPr/>
        </p:nvSpPr>
        <p:spPr>
          <a:xfrm>
            <a:off x="3232052" y="509732"/>
            <a:ext cx="6098344" cy="943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Вопросы для самоконтроля: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69B5FB-9AF3-E3F1-62A5-05C23AC04E88}"/>
              </a:ext>
            </a:extLst>
          </p:cNvPr>
          <p:cNvSpPr txBox="1"/>
          <p:nvPr/>
        </p:nvSpPr>
        <p:spPr>
          <a:xfrm>
            <a:off x="1839351" y="1453388"/>
            <a:ext cx="9653954" cy="38008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Понятие интеллектуальной собственности.</a:t>
            </a:r>
          </a:p>
          <a:p>
            <a:pPr indent="27051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Охарактеризуйте понятие авторское право.</a:t>
            </a:r>
          </a:p>
          <a:p>
            <a:pPr indent="27051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 Назовите особенности патентное право.</a:t>
            </a:r>
          </a:p>
          <a:p>
            <a:pPr indent="27051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 Определите лицензии и их виды. </a:t>
            </a:r>
          </a:p>
          <a:p>
            <a:pPr indent="27051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 Что относится к товарным знакам </a:t>
            </a:r>
          </a:p>
          <a:p>
            <a:pPr indent="270510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Определите понятие ноу-хау.</a:t>
            </a:r>
          </a:p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681286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7CEB1-5D84-6F3B-DC82-A585DF1C3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684185"/>
          </a:xfrm>
        </p:spPr>
        <p:txBody>
          <a:bodyPr/>
          <a:lstStyle/>
          <a:p>
            <a:pPr algn="ctr"/>
            <a:r>
              <a:rPr lang="ru-RU" dirty="0"/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B56AE6-2754-4FA6-58B5-F6A6A3B1CD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9212" y="1533378"/>
            <a:ext cx="8915400" cy="437784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Понятие интеллектуальной собственности.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Авторское право.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 Патентное право.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Лицензии и их виды.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Товарные знаки. 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Ноу-хау.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841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902DC98-7E27-01E2-E87F-E596815B9F77}"/>
              </a:ext>
            </a:extLst>
          </p:cNvPr>
          <p:cNvSpPr txBox="1"/>
          <p:nvPr/>
        </p:nvSpPr>
        <p:spPr>
          <a:xfrm>
            <a:off x="1856935" y="440828"/>
            <a:ext cx="10156873" cy="4009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промышленной собственности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относятся изобретения, полезные модели, промышленные образцы, товарные знаки и знаки обслуживания, наименования мест происхождения товаров, фирменные наименования, конфиденциальная информация.</a:t>
            </a:r>
          </a:p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Авторское право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охватывает преимущественно результаты литературного и художественного творчества (литературные произведения, музыку, картины и т.п.), к которым в последнее время добавились и объекты научно-технической сферы (программы для ЭВМ, базы данных топологии интегральных микросхем) и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вебстраницы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018922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91057BE-4BA8-51CF-F41A-A8265EB327E3}"/>
              </a:ext>
            </a:extLst>
          </p:cNvPr>
          <p:cNvSpPr txBox="1"/>
          <p:nvPr/>
        </p:nvSpPr>
        <p:spPr>
          <a:xfrm>
            <a:off x="3046828" y="27956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С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пецифические формы защиты</a:t>
            </a:r>
            <a:endParaRPr lang="ru-RU" sz="24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82683A-C292-4FED-E8D9-5D083934C229}"/>
              </a:ext>
            </a:extLst>
          </p:cNvPr>
          <p:cNvSpPr txBox="1"/>
          <p:nvPr/>
        </p:nvSpPr>
        <p:spPr>
          <a:xfrm>
            <a:off x="1572064" y="792283"/>
            <a:ext cx="106199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патент (изобретения, полезные модели, промышленные образцы), </a:t>
            </a:r>
          </a:p>
          <a:p>
            <a:pPr indent="270510" algn="just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свидетельство (товарные знаки, авторские произведения, компьютерные программы), </a:t>
            </a:r>
          </a:p>
          <a:p>
            <a:pPr indent="270510" algn="just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ноу-хау.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5ABC88-9E5F-BF55-FCFD-27471693A4C6}"/>
              </a:ext>
            </a:extLst>
          </p:cNvPr>
          <p:cNvSpPr txBox="1"/>
          <p:nvPr/>
        </p:nvSpPr>
        <p:spPr>
          <a:xfrm>
            <a:off x="2553872" y="2412992"/>
            <a:ext cx="7891975" cy="490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Особенности интеллектуальной собственности: </a:t>
            </a:r>
            <a:endParaRPr lang="ru-RU" sz="2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C3453A-E72E-30B9-7B73-C9D6455F1804}"/>
              </a:ext>
            </a:extLst>
          </p:cNvPr>
          <p:cNvSpPr txBox="1"/>
          <p:nvPr/>
        </p:nvSpPr>
        <p:spPr>
          <a:xfrm>
            <a:off x="1126586" y="2865812"/>
            <a:ext cx="1074654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Невещественной, она заключается не в вещественных воплощениях, а в реализованной в них информации;</a:t>
            </a:r>
          </a:p>
          <a:p>
            <a:pPr indent="270510" algn="just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Ее можно воплощать в осязаемые объекты неограниченное число раз, она не подвержена физическому износу, ее можно использовать до тех пор, пока она не устареет;</a:t>
            </a:r>
          </a:p>
          <a:p>
            <a:pPr indent="270510" algn="just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Symbol" panose="05050102010706020507" pitchFamily="18" charset="2"/>
              </a:rPr>
              <a:t>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Владелец этой собственности обладает монополией исключительного права, смысл которой состоит в запрете кому-либо, кроме владельца, присваивать избыточную прибыль, возникающую в результате ее использования. </a:t>
            </a:r>
          </a:p>
        </p:txBody>
      </p:sp>
    </p:spTree>
    <p:extLst>
      <p:ext uri="{BB962C8B-B14F-4D97-AF65-F5344CB8AC3E}">
        <p14:creationId xmlns:p14="http://schemas.microsoft.com/office/powerpoint/2010/main" val="42736673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676963-2B7E-B20E-975C-50FE813BCD07}"/>
              </a:ext>
            </a:extLst>
          </p:cNvPr>
          <p:cNvSpPr txBox="1"/>
          <p:nvPr/>
        </p:nvSpPr>
        <p:spPr>
          <a:xfrm>
            <a:off x="1881554" y="138891"/>
            <a:ext cx="73468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Авторское право не распространяется </a:t>
            </a:r>
            <a:endParaRPr lang="ru-RU" sz="2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531BB6-CEA2-0813-1792-BAE9ABE61059}"/>
              </a:ext>
            </a:extLst>
          </p:cNvPr>
          <p:cNvSpPr txBox="1"/>
          <p:nvPr/>
        </p:nvSpPr>
        <p:spPr>
          <a:xfrm>
            <a:off x="1543928" y="968761"/>
            <a:ext cx="10343271" cy="34161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официальные документы (законы и тексты законодательного, административного и судебного характера), а также их официальные переводы; </a:t>
            </a:r>
          </a:p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государственные символы и знаки (флаги, гербы, ордена, денежные знаки и иные государственные символы и знаки);</a:t>
            </a:r>
          </a:p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произведения народного творчества; </a:t>
            </a:r>
          </a:p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сообщения о событиях и фактах, имеющие информационный характер.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F40B19-FCD3-5FE5-8454-736265F11F06}"/>
              </a:ext>
            </a:extLst>
          </p:cNvPr>
          <p:cNvSpPr txBox="1"/>
          <p:nvPr/>
        </p:nvSpPr>
        <p:spPr>
          <a:xfrm>
            <a:off x="1543928" y="4691539"/>
            <a:ext cx="10343270" cy="1339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Патент – это охранный документ, который подтверждает исключительное право его владельца на объект интеллектуальной собственности: изобретение, полезную модель, промышленный образец.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699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ED09248E-5567-74A6-9D77-0C556C100313}"/>
              </a:ext>
            </a:extLst>
          </p:cNvPr>
          <p:cNvSpPr txBox="1"/>
          <p:nvPr/>
        </p:nvSpPr>
        <p:spPr>
          <a:xfrm>
            <a:off x="2880359" y="0"/>
            <a:ext cx="6098344" cy="4238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патентоспособности изобретения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A3DDF9-901E-B65B-8A24-34A714431801}"/>
              </a:ext>
            </a:extLst>
          </p:cNvPr>
          <p:cNvSpPr txBox="1"/>
          <p:nvPr/>
        </p:nvSpPr>
        <p:spPr>
          <a:xfrm>
            <a:off x="1420836" y="686106"/>
            <a:ext cx="1077116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1.Новизна. Изобретение является новым, если оно не известно из уровня техники (уровень техники включает в себя любые сведения, ставшие общедоступными в мире до даты подачи заявки на выдачу патента).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2.Изобретательский уровень. Изобретение не должно быть очевидным.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3.Промышленная применимость. Может быть использовано в промышленности, сельском хозяйстве, здравоохранении и других отраслях деятельности.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4.  Полезная модель – это техническое решение, относящееся к устройству.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endParaRPr lang="ru-RU" sz="1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ctr"/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патентоспособности полезной модели </a:t>
            </a:r>
          </a:p>
          <a:p>
            <a:pPr indent="270510" algn="ctr"/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1.Новизна. Изобретение является новым, если оно не известно из уровня техники (уровень техники включает в себя любые сведения, ставшие общедоступными в мире до даты подачи заявки на выдачу патента).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2.Промышленная применимость. Может быть использовано в промышленности, сельском хозяйстве, здравоохранении и других отраслях деятельности.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Промышленный образец – художественно-конструкторское решение изделия промышленного или кустарно-ремесленного производства, определяющее его внешний вид. Предоставляется правовая охрана, если он является новым, оригинальным.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946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5CFEF9-70F9-1CB0-6778-67F21F4DF164}"/>
              </a:ext>
            </a:extLst>
          </p:cNvPr>
          <p:cNvSpPr txBox="1"/>
          <p:nvPr/>
        </p:nvSpPr>
        <p:spPr>
          <a:xfrm>
            <a:off x="1895620" y="490401"/>
            <a:ext cx="10061917" cy="2613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Патенты выдаются на технические и художественно-конструкторские решения, т.е. описывающие конкретные материальные объекты (машины, механизмы, различные устройства, составы, смеси и т.д.), в то время как свидетельства выдаются на объекты, относящиеся к творческим произведениям, т.е. изобразительным, фантазийным объектам, таким как художественные изображения. 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7543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FD17CA1-F061-F70C-5264-F683AAF8AA4A}"/>
              </a:ext>
            </a:extLst>
          </p:cNvPr>
          <p:cNvSpPr txBox="1"/>
          <p:nvPr/>
        </p:nvSpPr>
        <p:spPr>
          <a:xfrm>
            <a:off x="1656470" y="0"/>
            <a:ext cx="1041361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Лицензия –</a:t>
            </a:r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разрешение, выдаваемое владельцем технологии (лицензиаром), защищенной или не защищенной патентом, заинтересованной стороне (лицензиату) на использование этой технологии в течение определенного времени, на определенной территории и за определенную плату. 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85C215-EA9F-EE51-0738-EDBF5AA3FECF}"/>
              </a:ext>
            </a:extLst>
          </p:cNvPr>
          <p:cNvSpPr txBox="1"/>
          <p:nvPr/>
        </p:nvSpPr>
        <p:spPr>
          <a:xfrm>
            <a:off x="1547445" y="1323439"/>
            <a:ext cx="10522635" cy="5191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ctr">
              <a:lnSpc>
                <a:spcPct val="115000"/>
              </a:lnSpc>
              <a:spcAft>
                <a:spcPts val="1000"/>
              </a:spcAft>
            </a:pPr>
            <a:r>
              <a:rPr lang="ru-RU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 лицензий: </a:t>
            </a:r>
          </a:p>
          <a:p>
            <a:pPr indent="270510" algn="just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патентная лицензия – передача прав на использование патентованного изобретения, т.е. продажа патентных без ноу-хау; </a:t>
            </a:r>
          </a:p>
          <a:p>
            <a:pPr indent="270510" algn="just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беспатентная лицензия – передача прав на использование конфиденциальной информации, незапатентованных технических достижений, ноу-хау;</a:t>
            </a:r>
          </a:p>
          <a:p>
            <a:pPr indent="270510" algn="just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• неисключительная, или простая, лицензия оставляет лицензиару право предоставлять лицензии на данную технологию и другим лицензиатам на данной территории.</a:t>
            </a:r>
          </a:p>
          <a:p>
            <a:pPr indent="270510" algn="just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исключительная лицензия дает монопольное право лицензиату использовать и продавать купленную технологию, но в объеме, определенном условиями договора.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полная лицензия предоставляет лицензиату исключительное право на использование патента без территориальных ограничений или ноу-хау в течение срока действия соглашения и предусматривает отказ лицензиара от самостоятельного использования предмета лицензии в течение этого срока (в основном предоставляется на результаты фундаментальных исследований).</a:t>
            </a:r>
          </a:p>
          <a:p>
            <a:pPr indent="270510" algn="just"/>
            <a:r>
              <a:rPr lang="ru-RU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• принудительная лицензия в качестве антимонопольной меры выдается государством компаниям на производство продукта, запатентованного другой компанией. </a:t>
            </a:r>
          </a:p>
        </p:txBody>
      </p:sp>
    </p:spTree>
    <p:extLst>
      <p:ext uri="{BB962C8B-B14F-4D97-AF65-F5344CB8AC3E}">
        <p14:creationId xmlns:p14="http://schemas.microsoft.com/office/powerpoint/2010/main" val="3676236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B3521AE-B721-4A14-80F2-384CC7ED2AF3}"/>
              </a:ext>
            </a:extLst>
          </p:cNvPr>
          <p:cNvSpPr txBox="1"/>
          <p:nvPr/>
        </p:nvSpPr>
        <p:spPr>
          <a:xfrm>
            <a:off x="1853417" y="691401"/>
            <a:ext cx="997751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Товарный знак и знак обслуживания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обозначения, способные соответственно отличить товары и услуги одних юридических лиц или граждан от товаров и услуг других юридических лиц и граждан.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DB8DB3-AE89-4ED0-2308-E0600A6940ED}"/>
              </a:ext>
            </a:extLst>
          </p:cNvPr>
          <p:cNvSpPr txBox="1"/>
          <p:nvPr/>
        </p:nvSpPr>
        <p:spPr>
          <a:xfrm>
            <a:off x="1753772" y="2089338"/>
            <a:ext cx="1043822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Бренд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широко известный товарный знак или наименование фирмы, имеющей заслуженную репутацию и производящей каченные продукты и услуги.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9F9B06-2C10-4B8B-F454-28F09486A206}"/>
              </a:ext>
            </a:extLst>
          </p:cNvPr>
          <p:cNvSpPr txBox="1"/>
          <p:nvPr/>
        </p:nvSpPr>
        <p:spPr>
          <a:xfrm>
            <a:off x="1876864" y="3487275"/>
            <a:ext cx="103151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Фирменное наименование 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имя или обозначение, позволяющее идентифицировать предприятие и охраняющее против неправомерных действий третьих лиц.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2441698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23</TotalTime>
  <Words>1193</Words>
  <Application>Microsoft Office PowerPoint</Application>
  <PresentationFormat>Широкоэкранный</PresentationFormat>
  <Paragraphs>83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 3</vt:lpstr>
      <vt:lpstr>Легкий дым</vt:lpstr>
      <vt:lpstr>Тема 7.  Интеллектуальная собственность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Boss</cp:lastModifiedBy>
  <cp:revision>3</cp:revision>
  <dcterms:created xsi:type="dcterms:W3CDTF">2024-05-29T19:16:59Z</dcterms:created>
  <dcterms:modified xsi:type="dcterms:W3CDTF">2024-05-29T19:41:46Z</dcterms:modified>
</cp:coreProperties>
</file>