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-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5/29/2024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5/29/2024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5/29/2024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5/29/2024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52786E-B521-4A5B-2D9C-69F9118C14D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6 Основы научные этики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62031A9-E7D3-F7F0-9166-0D8B226F8F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Профессор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Дарибеков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С.С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704309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C4811495-3839-B5FF-6F73-2A338A49F8E9}"/>
              </a:ext>
            </a:extLst>
          </p:cNvPr>
          <p:cNvSpPr txBox="1"/>
          <p:nvPr/>
        </p:nvSpPr>
        <p:spPr>
          <a:xfrm>
            <a:off x="1561515" y="274137"/>
            <a:ext cx="103538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ПРОБЛЕМЫ, ВОЗНИКАЮЩИЕ ПРИ ПОДГОТОВКЕ ПУБЛИКАЦИЙ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A16DB84-BAA9-D4C7-38CC-D9E67CFE9CB5}"/>
              </a:ext>
            </a:extLst>
          </p:cNvPr>
          <p:cNvSpPr txBox="1"/>
          <p:nvPr/>
        </p:nvSpPr>
        <p:spPr>
          <a:xfrm>
            <a:off x="900332" y="841751"/>
            <a:ext cx="11291667" cy="5493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2">
              <a:spcBef>
                <a:spcPts val="330"/>
              </a:spcBef>
              <a:spcAft>
                <a:spcPts val="0"/>
              </a:spcAft>
              <a:buSzPts val="950"/>
              <a:tabLst>
                <a:tab pos="954405" algn="l"/>
              </a:tabLst>
            </a:pPr>
            <a:r>
              <a:rPr lang="ru-RU" sz="28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определение</a:t>
            </a:r>
            <a:r>
              <a:rPr lang="ru-RU" sz="2800" spc="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авторства</a:t>
            </a:r>
            <a:r>
              <a:rPr lang="ru-RU" sz="2800" spc="4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публикации;</a:t>
            </a:r>
            <a:endParaRPr lang="ru-RU" sz="2800" spc="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2">
              <a:spcBef>
                <a:spcPts val="330"/>
              </a:spcBef>
              <a:spcAft>
                <a:spcPts val="0"/>
              </a:spcAft>
              <a:buSzPts val="950"/>
              <a:tabLst>
                <a:tab pos="954405" algn="l"/>
              </a:tabLst>
            </a:pP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выбор</a:t>
            </a:r>
            <a:r>
              <a:rPr lang="ru-RU" sz="2800" spc="-4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места</a:t>
            </a:r>
            <a:r>
              <a:rPr lang="ru-RU" sz="2800" spc="-4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публикации;</a:t>
            </a:r>
            <a:endParaRPr lang="ru-RU" sz="2800" spc="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R="24765" lvl="2">
              <a:spcBef>
                <a:spcPts val="330"/>
              </a:spcBef>
              <a:spcAft>
                <a:spcPts val="0"/>
              </a:spcAft>
              <a:buSzPts val="950"/>
              <a:tabLst>
                <a:tab pos="829310" algn="l"/>
                <a:tab pos="953770" algn="l"/>
                <a:tab pos="1517015" algn="l"/>
                <a:tab pos="2223770" algn="l"/>
                <a:tab pos="3177540" algn="l"/>
                <a:tab pos="3769360" algn="l"/>
                <a:tab pos="4273550" algn="l"/>
              </a:tabLst>
            </a:pPr>
            <a:r>
              <a:rPr lang="ru-RU" sz="28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полнота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28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освещения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28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существующих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28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научных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28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фактов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2800" spc="-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представлений по исследуемой проблеме;</a:t>
            </a:r>
          </a:p>
          <a:p>
            <a:pPr marR="24765" lvl="2">
              <a:spcBef>
                <a:spcPts val="330"/>
              </a:spcBef>
              <a:spcAft>
                <a:spcPts val="0"/>
              </a:spcAft>
              <a:buSzPts val="950"/>
              <a:tabLst>
                <a:tab pos="829310" algn="l"/>
                <a:tab pos="953770" algn="l"/>
                <a:tab pos="3564890" algn="l"/>
              </a:tabLst>
            </a:pP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высказывание</a:t>
            </a:r>
            <a:r>
              <a:rPr lang="ru-RU" sz="2800" spc="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благодарности</a:t>
            </a:r>
            <a:r>
              <a:rPr lang="ru-RU" sz="2800" spc="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коллегам</a:t>
            </a:r>
            <a:r>
              <a:rPr lang="ru-RU" sz="2800" spc="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	</a:t>
            </a:r>
            <a:r>
              <a:rPr lang="ru-RU" sz="28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организациям, 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осуществившим финансирование работы;</a:t>
            </a:r>
          </a:p>
          <a:p>
            <a:pPr marR="24765" lvl="2">
              <a:spcBef>
                <a:spcPts val="330"/>
              </a:spcBef>
              <a:spcAft>
                <a:spcPts val="0"/>
              </a:spcAft>
              <a:buSzPts val="950"/>
              <a:tabLst>
                <a:tab pos="829310" algn="l"/>
                <a:tab pos="953770" algn="l"/>
              </a:tabLst>
            </a:pP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адекватность</a:t>
            </a:r>
            <a:r>
              <a:rPr lang="ru-RU" sz="2800" spc="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методов</a:t>
            </a:r>
            <a:r>
              <a:rPr lang="ru-RU" sz="2800" spc="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анализа</a:t>
            </a:r>
            <a:r>
              <a:rPr lang="ru-RU" sz="2800" spc="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2800" spc="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интерпретаций</a:t>
            </a:r>
            <a:r>
              <a:rPr lang="ru-RU" sz="2800" spc="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задачам исследования и фактическим материалам;</a:t>
            </a:r>
          </a:p>
          <a:p>
            <a:pPr marR="25400" lvl="2">
              <a:spcBef>
                <a:spcPts val="330"/>
              </a:spcBef>
              <a:spcAft>
                <a:spcPts val="0"/>
              </a:spcAft>
              <a:buSzPts val="950"/>
              <a:tabLst>
                <a:tab pos="829310" algn="l"/>
                <a:tab pos="953770" algn="l"/>
              </a:tabLst>
            </a:pP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стиль</a:t>
            </a:r>
            <a:r>
              <a:rPr lang="ru-RU" sz="2800" spc="15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2800" spc="16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форма</a:t>
            </a:r>
            <a:r>
              <a:rPr lang="ru-RU" sz="2800" spc="15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представления</a:t>
            </a:r>
            <a:r>
              <a:rPr lang="ru-RU" sz="2800" spc="15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текстовых</a:t>
            </a:r>
            <a:r>
              <a:rPr lang="ru-RU" sz="2800" spc="16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2800" spc="16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иллюстративных данных, их достаточность;</a:t>
            </a:r>
          </a:p>
          <a:p>
            <a:pPr marR="24765" lvl="2">
              <a:spcBef>
                <a:spcPts val="330"/>
              </a:spcBef>
              <a:spcAft>
                <a:spcPts val="0"/>
              </a:spcAft>
              <a:buSzPts val="950"/>
              <a:tabLst>
                <a:tab pos="829310" algn="l"/>
                <a:tab pos="953770" algn="l"/>
                <a:tab pos="1816735" algn="l"/>
                <a:tab pos="2014855" algn="l"/>
                <a:tab pos="2578735" algn="l"/>
                <a:tab pos="3369945" algn="l"/>
              </a:tabLst>
            </a:pPr>
            <a:r>
              <a:rPr lang="ru-RU" sz="28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правильность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2800" spc="-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28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полнота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28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оформления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ru-RU" sz="28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вспомогательного 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аппарата публикации.</a:t>
            </a:r>
          </a:p>
        </p:txBody>
      </p:sp>
    </p:spTree>
    <p:extLst>
      <p:ext uri="{BB962C8B-B14F-4D97-AF65-F5344CB8AC3E}">
        <p14:creationId xmlns:p14="http://schemas.microsoft.com/office/powerpoint/2010/main" val="20618102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B201C7B-9D1C-0368-3AF9-B99415F6DCE1}"/>
              </a:ext>
            </a:extLst>
          </p:cNvPr>
          <p:cNvSpPr txBox="1"/>
          <p:nvPr/>
        </p:nvSpPr>
        <p:spPr>
          <a:xfrm>
            <a:off x="3046828" y="532786"/>
            <a:ext cx="60983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1305"/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Вопросы для самоконтроля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749748-153E-25C0-ED6D-6AC1F914022C}"/>
              </a:ext>
            </a:extLst>
          </p:cNvPr>
          <p:cNvSpPr txBox="1"/>
          <p:nvPr/>
        </p:nvSpPr>
        <p:spPr>
          <a:xfrm>
            <a:off x="1515792" y="1229328"/>
            <a:ext cx="9724294" cy="19543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1305" indent="-222250">
              <a:spcBef>
                <a:spcPts val="975"/>
              </a:spcBef>
              <a:spcAft>
                <a:spcPts val="0"/>
              </a:spcAft>
              <a:tabLst>
                <a:tab pos="900430" algn="l"/>
              </a:tabLst>
            </a:pPr>
            <a:r>
              <a:rPr lang="ru-RU" sz="1800" b="1" cap="small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  <a:r>
              <a:rPr lang="ru-RU" sz="24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Назовите</a:t>
            </a:r>
            <a:r>
              <a:rPr lang="ru-RU" sz="2400" b="1" cap="small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о</a:t>
            </a:r>
            <a:r>
              <a:rPr lang="ru-RU" sz="24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сновные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принципы</a:t>
            </a:r>
            <a:r>
              <a:rPr lang="ru-RU" sz="2400" spc="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этики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научного</a:t>
            </a:r>
            <a:r>
              <a:rPr lang="ru-RU" sz="2400" spc="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сообщества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1305" indent="-222250">
              <a:spcBef>
                <a:spcPts val="975"/>
              </a:spcBef>
              <a:spcAft>
                <a:spcPts val="0"/>
              </a:spcAft>
              <a:tabLst>
                <a:tab pos="1748790" algn="l"/>
              </a:tabLst>
            </a:pPr>
            <a:r>
              <a:rPr lang="ru-RU" sz="24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  Какие нормы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научной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этики существуют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1305" indent="-222250">
              <a:spcBef>
                <a:spcPts val="975"/>
              </a:spcBef>
              <a:spcAft>
                <a:spcPts val="0"/>
              </a:spcAft>
              <a:tabLst>
                <a:tab pos="900430" algn="l"/>
              </a:tabLst>
            </a:pPr>
            <a:r>
              <a:rPr lang="ru-RU" sz="24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3.  Определите нарушение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научной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этики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1305" indent="-222250">
              <a:spcBef>
                <a:spcPts val="975"/>
              </a:spcBef>
              <a:spcAft>
                <a:spcPts val="0"/>
              </a:spcAft>
              <a:tabLst>
                <a:tab pos="864870" algn="l"/>
              </a:tabLst>
            </a:pPr>
            <a:r>
              <a:rPr lang="ru-RU" sz="24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4. Охарактеризуйте нормы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научной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этики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подготовке</a:t>
            </a:r>
            <a:r>
              <a:rPr lang="ru-RU" sz="24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публикаций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09595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45D5F73-0C98-E193-182E-608CD75E5F10}"/>
              </a:ext>
            </a:extLst>
          </p:cNvPr>
          <p:cNvSpPr txBox="1"/>
          <p:nvPr/>
        </p:nvSpPr>
        <p:spPr>
          <a:xfrm>
            <a:off x="1477108" y="0"/>
            <a:ext cx="10592972" cy="78483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0510" algn="just">
              <a:tabLst>
                <a:tab pos="3870960" algn="l"/>
              </a:tabLst>
            </a:pP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Основная литература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70510" algn="just">
              <a:tabLst>
                <a:tab pos="387096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Основы научных исследований : учеб. пособие / Ю. А.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Мастобаев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- Алматы : Эпиграф, 2016. - 83 с. -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Библиогр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.: с. 83. 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70510" algn="just">
              <a:tabLst>
                <a:tab pos="387096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Основы научных исследований в лингвистике : учеб. пособие / И.В. Арнольд. - 4-е изд., стер. - М. : ФЛИНТА, 2022. - 175 с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70510" algn="just">
              <a:tabLst>
                <a:tab pos="387096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Основы научных исследований :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учебно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- методическое пособие / Е. С. Аскаров, Е. К.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Балафанов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Б. А.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Койшыбаев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- Алматы : ИНТ, 2005. - 197 с. 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70510" algn="just">
              <a:tabLst>
                <a:tab pos="387096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Основы научных исследований: учебное пособие / М-во образования и науки Рос. Федерации,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Волгогр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гос. архит.-строит. ун-т ; сост. О. А. Ганжа, Т. В. Соловьева. — Волгоград :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ВолгГАСУ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2013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70510" algn="just">
              <a:tabLst>
                <a:tab pos="387096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Практические задания по дисциплине Основы научных исследований: Учебное пособие / Н.Г. Лукьянец – Костанай: Костанайский филиал «ЧелГУ», 2019. – 120 с.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70510" algn="just">
              <a:tabLst>
                <a:tab pos="387096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Дополнительная литература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70510" algn="just">
              <a:tabLst>
                <a:tab pos="3870960" algn="l"/>
              </a:tabLst>
            </a:pPr>
            <a:r>
              <a:rPr lang="ru-RU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Асхаков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С. И. Основы научных исследований : учебное пособие / С. И.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Асхаков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— Карачаевск : КЧГУ, 2020. — 348 с.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70510" algn="just">
              <a:tabLst>
                <a:tab pos="387096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Основы научно-исследовательской деятельности : учеб. пособие (курс лекций) / А. Г. Бурда;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Кубан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гос.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аграр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ун-т. – Краснодар, 2015. – 145 с.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70510" algn="just">
              <a:tabLst>
                <a:tab pos="387096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Семиглазов, В. А. Основы научных исследований: Учебное пособие/ В. А. Семиглазов. — Томск: ТУСУР, 2022. — 73 с. 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70510" algn="just">
              <a:tabLst>
                <a:tab pos="387096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Бакулев В.А. Основы научного исследования : учеб. пособие / В.А. Бакулев, Н.П. Бельская, В.С. Берсенева. - Екатеринбург : Издательство Уральского университета, 2014. - 63 с.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70510" algn="just">
              <a:tabLst>
                <a:tab pos="387096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Основы научных исследований : учебное пособие / Б.И. Герасимов, В.В. Дробышева, Н.В. Злобина [и др.]. — 2-е изд., доп. — Москва : ФОРУМ : ИНФРА-М, 2023. — 271 с. 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70510" algn="just">
              <a:tabLst>
                <a:tab pos="387096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Вайнштейн М.З. Основы научных исследований : учебное пособие / Вайнштейн М.З., Вайнштейн В.М., Кононова О.В.. — Йошкар-Ола : Марийский государственный технический университет, Поволжский государственный технологический университет, ЭБС АСВ, 2011. — 216 c.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70510" algn="just">
              <a:tabLst>
                <a:tab pos="387096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70510">
              <a:tabLst>
                <a:tab pos="450215" algn="l"/>
                <a:tab pos="3870960" algn="l"/>
              </a:tabLst>
            </a:pPr>
            <a:r>
              <a:rPr lang="ru-RU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6195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00C89C-0DDE-2380-D0E8-6A71845D6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43309"/>
            <a:ext cx="8911687" cy="754524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1B0ADCE-53FA-538A-CD72-B66A7003BA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02191" y="1378634"/>
            <a:ext cx="9929031" cy="3108960"/>
          </a:xfrm>
        </p:spPr>
        <p:txBody>
          <a:bodyPr/>
          <a:lstStyle/>
          <a:p>
            <a:pPr marL="281305" indent="-222250">
              <a:spcBef>
                <a:spcPts val="975"/>
              </a:spcBef>
              <a:spcAft>
                <a:spcPts val="0"/>
              </a:spcAft>
              <a:tabLst>
                <a:tab pos="900430" algn="l"/>
              </a:tabLst>
            </a:pPr>
            <a:r>
              <a:rPr lang="ru-RU" sz="3200" b="1" cap="small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1. </a:t>
            </a:r>
            <a:r>
              <a:rPr lang="ru-RU" sz="32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Основные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принципы</a:t>
            </a:r>
            <a:r>
              <a:rPr lang="ru-RU" sz="3200" spc="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этики</a:t>
            </a:r>
            <a:r>
              <a:rPr lang="ru-RU" sz="32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научного</a:t>
            </a:r>
            <a:r>
              <a:rPr lang="ru-RU" sz="3200" spc="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сообщества</a:t>
            </a:r>
            <a:endParaRPr lang="ru-RU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1305" indent="-222250">
              <a:spcBef>
                <a:spcPts val="975"/>
              </a:spcBef>
              <a:spcAft>
                <a:spcPts val="0"/>
              </a:spcAft>
              <a:tabLst>
                <a:tab pos="1748790" algn="l"/>
              </a:tabLst>
            </a:pPr>
            <a:r>
              <a:rPr lang="ru-RU" sz="32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2. Нормы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научной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этики</a:t>
            </a:r>
            <a:endParaRPr lang="ru-RU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1305" indent="-222250">
              <a:spcBef>
                <a:spcPts val="975"/>
              </a:spcBef>
              <a:spcAft>
                <a:spcPts val="0"/>
              </a:spcAft>
              <a:tabLst>
                <a:tab pos="900430" algn="l"/>
              </a:tabLst>
            </a:pPr>
            <a:r>
              <a:rPr lang="ru-RU" sz="32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3. Нарушения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научной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этики</a:t>
            </a:r>
            <a:endParaRPr lang="ru-RU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1305" indent="-222250">
              <a:spcBef>
                <a:spcPts val="975"/>
              </a:spcBef>
              <a:spcAft>
                <a:spcPts val="0"/>
              </a:spcAft>
              <a:tabLst>
                <a:tab pos="864870" algn="l"/>
              </a:tabLst>
            </a:pPr>
            <a:r>
              <a:rPr lang="ru-RU" sz="32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4. Нормы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научной</a:t>
            </a:r>
            <a:r>
              <a:rPr lang="ru-RU" sz="32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этики</a:t>
            </a:r>
            <a:r>
              <a:rPr lang="ru-RU" sz="32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</a:t>
            </a:r>
            <a:r>
              <a:rPr lang="ru-RU" sz="32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подготовке</a:t>
            </a:r>
            <a:r>
              <a:rPr lang="ru-RU" sz="32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публикаций</a:t>
            </a:r>
            <a:endParaRPr lang="ru-RU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0904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1ACA251-3AF7-3956-F0B5-9663B8811CE4}"/>
              </a:ext>
            </a:extLst>
          </p:cNvPr>
          <p:cNvSpPr txBox="1"/>
          <p:nvPr/>
        </p:nvSpPr>
        <p:spPr>
          <a:xfrm>
            <a:off x="1389183" y="537141"/>
            <a:ext cx="1025886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19405" marR="164465" indent="281305" algn="just">
              <a:spcBef>
                <a:spcPts val="5"/>
              </a:spcBef>
              <a:spcAft>
                <a:spcPts val="0"/>
              </a:spcAft>
            </a:pPr>
            <a:r>
              <a:rPr lang="ru-RU" sz="2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Этика науки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– дисциплина, изучающая специфику моральной регуляции</a:t>
            </a:r>
            <a:r>
              <a:rPr lang="ru-RU" sz="2800" spc="-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2800" spc="-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научной</a:t>
            </a:r>
            <a:r>
              <a:rPr lang="ru-RU" sz="2800" spc="-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сфере,</a:t>
            </a:r>
            <a:r>
              <a:rPr lang="ru-RU" sz="2800" spc="-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lang="ru-RU" sz="2800" spc="-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также</a:t>
            </a:r>
            <a:r>
              <a:rPr lang="ru-RU" sz="2800" spc="-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свод</a:t>
            </a:r>
            <a:r>
              <a:rPr lang="ru-RU" sz="2800" spc="-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ценностей,</a:t>
            </a:r>
            <a:r>
              <a:rPr lang="ru-RU" sz="2800" spc="-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норм</a:t>
            </a:r>
            <a:r>
              <a:rPr lang="ru-RU" sz="2800" spc="-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2800" spc="-1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правил</a:t>
            </a:r>
            <a:r>
              <a:rPr lang="ru-RU" sz="2800" spc="-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2800" spc="-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этой </a:t>
            </a:r>
            <a:r>
              <a:rPr lang="ru-RU" sz="28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области.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0262728-2815-04BE-0908-A42C1F27487A}"/>
              </a:ext>
            </a:extLst>
          </p:cNvPr>
          <p:cNvSpPr txBox="1"/>
          <p:nvPr/>
        </p:nvSpPr>
        <p:spPr>
          <a:xfrm>
            <a:off x="1083213" y="2136338"/>
            <a:ext cx="10775852" cy="43088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Основными принципами этики научного сообщества являются:</a:t>
            </a: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	самоценность истины;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(2)	ориентированность на новизну научного знания;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(3)	свобода научного творчества;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(4)	открытость научных результатов;</a:t>
            </a: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(5)	организованный скептицизм.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19399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5658819-93F0-D4DB-F40E-55F3B8E121F1}"/>
              </a:ext>
            </a:extLst>
          </p:cNvPr>
          <p:cNvSpPr txBox="1"/>
          <p:nvPr/>
        </p:nvSpPr>
        <p:spPr>
          <a:xfrm>
            <a:off x="1726809" y="394287"/>
            <a:ext cx="873955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spcBef>
                <a:spcPts val="420"/>
              </a:spcBef>
              <a:spcAft>
                <a:spcPts val="0"/>
              </a:spcAft>
              <a:buSzPts val="950"/>
              <a:tabLst>
                <a:tab pos="767080" algn="l"/>
              </a:tabLst>
            </a:pPr>
            <a:r>
              <a:rPr lang="ru-RU" sz="2400" b="1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Нормы,</a:t>
            </a:r>
            <a:r>
              <a:rPr lang="ru-RU" sz="2400" b="1" spc="-6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регулирующие</a:t>
            </a:r>
            <a:r>
              <a:rPr lang="ru-RU" sz="2400" b="1" spc="-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повседневную</a:t>
            </a:r>
            <a:r>
              <a:rPr lang="ru-RU" sz="2400" b="1" spc="-5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научную</a:t>
            </a:r>
            <a:r>
              <a:rPr lang="ru-RU" sz="2400" b="1" spc="-5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деятельность</a:t>
            </a:r>
            <a:r>
              <a:rPr lang="ru-RU" sz="24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  <a:endParaRPr lang="ru-RU" sz="2400" spc="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4A5513A-2B13-ED28-2CF6-C1944C2FABEB}"/>
              </a:ext>
            </a:extLst>
          </p:cNvPr>
          <p:cNvSpPr txBox="1"/>
          <p:nvPr/>
        </p:nvSpPr>
        <p:spPr>
          <a:xfrm>
            <a:off x="1125415" y="1006642"/>
            <a:ext cx="9988062" cy="5786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0100" marR="164465" lvl="1" indent="-342900" algn="just">
              <a:spcBef>
                <a:spcPts val="330"/>
              </a:spcBef>
              <a:spcAft>
                <a:spcPts val="0"/>
              </a:spcAft>
              <a:buSzPts val="950"/>
              <a:buFontTx/>
              <a:buChar char="-"/>
              <a:tabLst>
                <a:tab pos="828675" algn="l"/>
                <a:tab pos="953770" algn="l"/>
              </a:tabLst>
            </a:pPr>
            <a:r>
              <a:rPr lang="ru-RU" sz="24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точное соблюдение правил получения и отбора данных, действующих в конкретной научной дисциплине</a:t>
            </a: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800100" marR="164465" lvl="1" indent="-342900" algn="just">
              <a:spcBef>
                <a:spcPts val="330"/>
              </a:spcBef>
              <a:spcAft>
                <a:spcPts val="0"/>
              </a:spcAft>
              <a:buSzPts val="950"/>
              <a:buFontTx/>
              <a:buChar char="-"/>
              <a:tabLst>
                <a:tab pos="828675" algn="l"/>
                <a:tab pos="953770" algn="l"/>
              </a:tabLst>
            </a:pPr>
            <a:r>
              <a:rPr lang="ru-RU" sz="24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надежная</a:t>
            </a:r>
            <a:r>
              <a:rPr lang="ru-RU" sz="2400" spc="-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организация</a:t>
            </a:r>
            <a:r>
              <a:rPr lang="ru-RU" sz="2400" spc="-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защиты</a:t>
            </a:r>
            <a:r>
              <a:rPr lang="ru-RU" sz="2400" spc="-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2400" spc="-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хранения</a:t>
            </a:r>
            <a:r>
              <a:rPr lang="ru-RU" sz="2400" spc="-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первичных</a:t>
            </a:r>
            <a:r>
              <a:rPr lang="ru-RU" sz="2400" spc="-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данных; ясное и полное документирование всех важных результатов;</a:t>
            </a:r>
          </a:p>
          <a:p>
            <a:pPr marL="800100" marR="164465" lvl="1" indent="-342900" algn="just">
              <a:spcBef>
                <a:spcPts val="330"/>
              </a:spcBef>
              <a:spcAft>
                <a:spcPts val="0"/>
              </a:spcAft>
              <a:buSzPts val="950"/>
              <a:buFontTx/>
              <a:buChar char="-"/>
              <a:tabLst>
                <a:tab pos="828675" algn="l"/>
                <a:tab pos="953770" algn="l"/>
              </a:tabLst>
            </a:pPr>
            <a:r>
              <a:rPr lang="ru-RU" sz="24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правило "систематического скептицизма" – открытость для сомнений, даже по поводу своих собственных результатов и результатов работы своего коллектива;</a:t>
            </a:r>
          </a:p>
          <a:p>
            <a:pPr marL="800100" marR="164465" lvl="1" indent="-342900" algn="just">
              <a:spcBef>
                <a:spcPts val="330"/>
              </a:spcBef>
              <a:spcAft>
                <a:spcPts val="0"/>
              </a:spcAft>
              <a:buSzPts val="950"/>
              <a:buFontTx/>
              <a:buChar char="-"/>
              <a:tabLst>
                <a:tab pos="828675" algn="l"/>
                <a:tab pos="953770" algn="l"/>
              </a:tabLst>
            </a:pPr>
            <a:r>
              <a:rPr lang="ru-RU" sz="24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осмысление неявных, аксиоматичных предположений; бдительное отношение к попыткам принять желаемое за действительное, вызванным личной заинтересованностью или даже</a:t>
            </a:r>
            <a:r>
              <a:rPr lang="ru-RU" sz="2400" spc="-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причинами</a:t>
            </a:r>
            <a:r>
              <a:rPr lang="ru-RU" sz="2400" spc="-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этического</a:t>
            </a:r>
            <a:r>
              <a:rPr lang="ru-RU" sz="2400" spc="-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характера;</a:t>
            </a:r>
            <a:r>
              <a:rPr lang="ru-RU" sz="2400" spc="-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marL="800100" marR="164465" lvl="1" indent="-342900" algn="just">
              <a:spcBef>
                <a:spcPts val="330"/>
              </a:spcBef>
              <a:spcAft>
                <a:spcPts val="0"/>
              </a:spcAft>
              <a:buSzPts val="950"/>
              <a:buFontTx/>
              <a:buChar char="-"/>
              <a:tabLst>
                <a:tab pos="828675" algn="l"/>
                <a:tab pos="953770" algn="l"/>
              </a:tabLst>
            </a:pPr>
            <a:r>
              <a:rPr lang="ru-RU" sz="24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осторожное</a:t>
            </a:r>
            <a:r>
              <a:rPr lang="ru-RU" sz="2400" spc="-4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отношение</a:t>
            </a:r>
            <a:r>
              <a:rPr lang="ru-RU" sz="2400" spc="-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 вероятности неверного истолкования в результате методически ограниченной</a:t>
            </a:r>
            <a:r>
              <a:rPr lang="ru-RU" sz="2400" spc="-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возможности</a:t>
            </a:r>
            <a:r>
              <a:rPr lang="ru-RU" sz="2400" spc="-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установления</a:t>
            </a:r>
            <a:r>
              <a:rPr lang="ru-RU" sz="2400" spc="-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объекта</a:t>
            </a:r>
            <a:r>
              <a:rPr lang="ru-RU" sz="2400" spc="-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исследований (</a:t>
            </a:r>
            <a:r>
              <a:rPr lang="ru-RU" sz="2400" spc="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сверхгенерализация</a:t>
            </a:r>
            <a:r>
              <a:rPr lang="ru-RU" sz="24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чрезмерное обобщение).</a:t>
            </a:r>
          </a:p>
        </p:txBody>
      </p:sp>
    </p:spTree>
    <p:extLst>
      <p:ext uri="{BB962C8B-B14F-4D97-AF65-F5344CB8AC3E}">
        <p14:creationId xmlns:p14="http://schemas.microsoft.com/office/powerpoint/2010/main" val="29783486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D299B8F-4728-BF71-9CCE-9A39AD27E23A}"/>
              </a:ext>
            </a:extLst>
          </p:cNvPr>
          <p:cNvSpPr txBox="1"/>
          <p:nvPr/>
        </p:nvSpPr>
        <p:spPr>
          <a:xfrm>
            <a:off x="1730327" y="506829"/>
            <a:ext cx="1062110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165100" lvl="0">
              <a:spcBef>
                <a:spcPts val="420"/>
              </a:spcBef>
              <a:spcAft>
                <a:spcPts val="0"/>
              </a:spcAft>
              <a:buSzPts val="950"/>
              <a:tabLst>
                <a:tab pos="767080" algn="l"/>
              </a:tabLst>
            </a:pPr>
            <a:r>
              <a:rPr lang="ru-RU" sz="2400" b="1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Нормы,</a:t>
            </a:r>
            <a:r>
              <a:rPr lang="ru-RU" sz="2400" b="1" spc="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регулирующие</a:t>
            </a:r>
            <a:r>
              <a:rPr lang="ru-RU" sz="2400" b="1" spc="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отношения</a:t>
            </a:r>
            <a:r>
              <a:rPr lang="ru-RU" sz="2400" b="1" spc="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между</a:t>
            </a:r>
            <a:r>
              <a:rPr lang="ru-RU" sz="2400" b="1" spc="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коллегами</a:t>
            </a:r>
            <a:r>
              <a:rPr lang="ru-RU" sz="2400" b="1" spc="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2400" b="1" spc="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сотрудничество:</a:t>
            </a:r>
            <a:endParaRPr lang="ru-RU" sz="2400" b="1" spc="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316966-B826-5C89-21A8-7B5BAA761375}"/>
              </a:ext>
            </a:extLst>
          </p:cNvPr>
          <p:cNvSpPr txBox="1"/>
          <p:nvPr/>
        </p:nvSpPr>
        <p:spPr>
          <a:xfrm>
            <a:off x="1237957" y="1270577"/>
            <a:ext cx="10086536" cy="45166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14400" marR="164465" lvl="1" indent="-457200" algn="just">
              <a:spcBef>
                <a:spcPts val="330"/>
              </a:spcBef>
              <a:spcAft>
                <a:spcPts val="0"/>
              </a:spcAft>
              <a:buSzPts val="950"/>
              <a:buFontTx/>
              <a:buChar char="-"/>
              <a:tabLst>
                <a:tab pos="828675" algn="l"/>
                <a:tab pos="953770" algn="l"/>
              </a:tabLst>
            </a:pP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обязательство</a:t>
            </a:r>
            <a:r>
              <a:rPr lang="ru-RU" sz="2800" spc="-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</a:t>
            </a:r>
            <a:r>
              <a:rPr lang="ru-RU" sz="2800" spc="-5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препятствовать</a:t>
            </a:r>
            <a:r>
              <a:rPr lang="ru-RU" sz="2800" spc="-5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научной</a:t>
            </a:r>
            <a:r>
              <a:rPr lang="ru-RU" sz="2800" spc="-5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работе</a:t>
            </a:r>
            <a:r>
              <a:rPr lang="ru-RU" sz="2800" spc="-5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конкурентов, путем,</a:t>
            </a:r>
            <a:r>
              <a:rPr lang="ru-RU" sz="2800" spc="-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например,</a:t>
            </a:r>
            <a:r>
              <a:rPr lang="ru-RU" sz="2800" spc="-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задержки</a:t>
            </a:r>
            <a:r>
              <a:rPr lang="ru-RU" sz="2800" spc="-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отзывов</a:t>
            </a:r>
            <a:r>
              <a:rPr lang="ru-RU" sz="2800" spc="-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или</a:t>
            </a:r>
            <a:r>
              <a:rPr lang="ru-RU" sz="2800" spc="-3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передачи</a:t>
            </a:r>
            <a:r>
              <a:rPr lang="ru-RU" sz="2800" spc="-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третьему</a:t>
            </a:r>
            <a:r>
              <a:rPr lang="ru-RU" sz="2800" spc="-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лицу научных результатов, полученных при условии соблюдения </a:t>
            </a:r>
            <a:r>
              <a:rPr lang="ru-RU" sz="28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конфиденциальности;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14400" marR="164465" lvl="1" indent="-457200" algn="just">
              <a:spcBef>
                <a:spcPts val="330"/>
              </a:spcBef>
              <a:spcAft>
                <a:spcPts val="0"/>
              </a:spcAft>
              <a:buSzPts val="950"/>
              <a:buFontTx/>
              <a:buChar char="-"/>
              <a:tabLst>
                <a:tab pos="828675" algn="l"/>
                <a:tab pos="953770" algn="l"/>
              </a:tabLst>
            </a:pP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активное</a:t>
            </a:r>
            <a:r>
              <a:rPr lang="ru-RU" sz="2800" spc="-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содействие</a:t>
            </a:r>
            <a:r>
              <a:rPr lang="ru-RU" sz="2800" spc="-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научному</a:t>
            </a:r>
            <a:r>
              <a:rPr lang="ru-RU" sz="2800" spc="-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росту</a:t>
            </a:r>
            <a:r>
              <a:rPr lang="ru-RU" sz="2800" spc="-4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молодых</a:t>
            </a:r>
            <a:r>
              <a:rPr lang="ru-RU" sz="2800" spc="-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ученых;</a:t>
            </a:r>
            <a:endParaRPr lang="ru-RU" sz="2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14400" marR="164465" lvl="1" indent="-457200" algn="just">
              <a:spcBef>
                <a:spcPts val="330"/>
              </a:spcBef>
              <a:spcAft>
                <a:spcPts val="0"/>
              </a:spcAft>
              <a:buSzPts val="950"/>
              <a:buFontTx/>
              <a:buChar char="-"/>
              <a:tabLst>
                <a:tab pos="828675" algn="l"/>
                <a:tab pos="953770" algn="l"/>
              </a:tabLst>
            </a:pP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открытость для критики и сомнений, выражаемых другими учеными и коллегами по работе;</a:t>
            </a:r>
          </a:p>
          <a:p>
            <a:pPr marL="914400" marR="164465" lvl="1" indent="-457200" algn="just">
              <a:spcBef>
                <a:spcPts val="330"/>
              </a:spcBef>
              <a:spcAft>
                <a:spcPts val="0"/>
              </a:spcAft>
              <a:buSzPts val="950"/>
              <a:buFontTx/>
              <a:buChar char="-"/>
              <a:tabLst>
                <a:tab pos="828675" algn="l"/>
                <a:tab pos="953770" algn="l"/>
              </a:tabLst>
            </a:pP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внимательная, объективная и непредубежденная оценка работы коллег; непредвзятое отношение.</a:t>
            </a:r>
          </a:p>
        </p:txBody>
      </p:sp>
    </p:spTree>
    <p:extLst>
      <p:ext uri="{BB962C8B-B14F-4D97-AF65-F5344CB8AC3E}">
        <p14:creationId xmlns:p14="http://schemas.microsoft.com/office/powerpoint/2010/main" val="39337171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1EBE8D9-C09B-0831-3D61-A9C90BA00A32}"/>
              </a:ext>
            </a:extLst>
          </p:cNvPr>
          <p:cNvSpPr txBox="1"/>
          <p:nvPr/>
        </p:nvSpPr>
        <p:spPr>
          <a:xfrm>
            <a:off x="2599004" y="349906"/>
            <a:ext cx="861294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spcBef>
                <a:spcPts val="420"/>
              </a:spcBef>
              <a:spcAft>
                <a:spcPts val="0"/>
              </a:spcAft>
              <a:buSzPts val="950"/>
              <a:tabLst>
                <a:tab pos="767080" algn="l"/>
              </a:tabLst>
            </a:pPr>
            <a:r>
              <a:rPr lang="ru-RU" sz="2400" b="1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Нормы,</a:t>
            </a:r>
            <a:r>
              <a:rPr lang="ru-RU" sz="2400" b="1" spc="-6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регулирующие</a:t>
            </a:r>
            <a:r>
              <a:rPr lang="ru-RU" sz="2400" b="1" spc="-5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публикацию</a:t>
            </a:r>
            <a:r>
              <a:rPr lang="ru-RU" sz="2400" b="1" spc="-5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результатов:</a:t>
            </a:r>
            <a:endParaRPr lang="ru-RU" sz="2400" b="1" spc="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139F2C-9CCC-FF04-19F4-00AE407B8EBC}"/>
              </a:ext>
            </a:extLst>
          </p:cNvPr>
          <p:cNvSpPr txBox="1"/>
          <p:nvPr/>
        </p:nvSpPr>
        <p:spPr>
          <a:xfrm>
            <a:off x="900334" y="1064729"/>
            <a:ext cx="10818054" cy="4985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14400" marR="164465" lvl="1" indent="-457200" algn="just">
              <a:spcBef>
                <a:spcPts val="330"/>
              </a:spcBef>
              <a:spcAft>
                <a:spcPts val="0"/>
              </a:spcAft>
              <a:buSzPts val="950"/>
              <a:buFontTx/>
              <a:buChar char="-"/>
              <a:tabLst>
                <a:tab pos="828675" algn="l"/>
                <a:tab pos="953770" algn="l"/>
              </a:tabLst>
            </a:pP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принцип общедоступности результатов фундаментальных исследований: обязательная публикация результатов работы, выполняемой за счет государственного финансирования;</a:t>
            </a:r>
          </a:p>
          <a:p>
            <a:pPr marL="914400" marR="164465" lvl="1" indent="-457200" algn="just">
              <a:spcBef>
                <a:spcPts val="330"/>
              </a:spcBef>
              <a:spcAft>
                <a:spcPts val="0"/>
              </a:spcAft>
              <a:buSzPts val="950"/>
              <a:buFontTx/>
              <a:buChar char="-"/>
              <a:tabLst>
                <a:tab pos="828675" algn="l"/>
                <a:tab pos="953770" algn="l"/>
              </a:tabLst>
            </a:pPr>
            <a:endParaRPr lang="ru-RU" sz="2800" spc="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14400" marR="164465" lvl="1" indent="-457200" algn="just">
              <a:spcBef>
                <a:spcPts val="330"/>
              </a:spcBef>
              <a:spcAft>
                <a:spcPts val="0"/>
              </a:spcAft>
              <a:buSzPts val="950"/>
              <a:buFontTx/>
              <a:buChar char="-"/>
              <a:tabLst>
                <a:tab pos="828675" algn="l"/>
                <a:tab pos="953770" algn="l"/>
              </a:tabLst>
            </a:pP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принцип научной культуры, допускающий возможность ошибки в науке: соответствующее представление неподтвержденных гипотез и признание ошибок;</a:t>
            </a:r>
          </a:p>
          <a:p>
            <a:pPr marL="914400" marR="164465" lvl="1" indent="-457200" algn="just">
              <a:spcBef>
                <a:spcPts val="330"/>
              </a:spcBef>
              <a:spcAft>
                <a:spcPts val="0"/>
              </a:spcAft>
              <a:buSzPts val="950"/>
              <a:buFontTx/>
              <a:buChar char="-"/>
              <a:tabLst>
                <a:tab pos="828675" algn="l"/>
                <a:tab pos="953770" algn="l"/>
              </a:tabLst>
            </a:pPr>
            <a:endParaRPr lang="ru-RU" sz="2800" spc="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14400" marR="24765" lvl="1" indent="-457200" algn="just">
              <a:spcBef>
                <a:spcPts val="330"/>
              </a:spcBef>
              <a:spcAft>
                <a:spcPts val="0"/>
              </a:spcAft>
              <a:buSzPts val="950"/>
              <a:buFontTx/>
              <a:buChar char="-"/>
              <a:tabLst>
                <a:tab pos="828675" algn="l"/>
                <a:tab pos="953770" algn="l"/>
              </a:tabLst>
            </a:pP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принцип признания заслуг: честное признание заслуг и должная оценка вклада предшественников, конкурентов и </a:t>
            </a:r>
            <a:r>
              <a:rPr lang="ru-RU" sz="28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коллег.</a:t>
            </a:r>
            <a:endParaRPr lang="ru-RU" sz="2800" spc="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70579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A355B67-D708-515B-A556-76E53BABC9DE}"/>
              </a:ext>
            </a:extLst>
          </p:cNvPr>
          <p:cNvSpPr txBox="1"/>
          <p:nvPr/>
        </p:nvSpPr>
        <p:spPr>
          <a:xfrm>
            <a:off x="2697480" y="293635"/>
            <a:ext cx="609834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Нарушение</a:t>
            </a:r>
            <a:r>
              <a:rPr lang="ru-RU" sz="3200" spc="-5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научной</a:t>
            </a:r>
            <a:r>
              <a:rPr lang="ru-RU" sz="3200" spc="-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этики</a:t>
            </a:r>
            <a:r>
              <a:rPr lang="ru-RU" sz="3200" spc="-5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3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0E433EB-55AD-C155-0A5F-6233C6B7C583}"/>
              </a:ext>
            </a:extLst>
          </p:cNvPr>
          <p:cNvSpPr txBox="1"/>
          <p:nvPr/>
        </p:nvSpPr>
        <p:spPr>
          <a:xfrm>
            <a:off x="1181686" y="1276747"/>
            <a:ext cx="9988062" cy="1892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24765" lvl="0">
              <a:spcBef>
                <a:spcPts val="330"/>
              </a:spcBef>
              <a:spcAft>
                <a:spcPts val="0"/>
              </a:spcAft>
              <a:buSzPts val="950"/>
              <a:tabLst>
                <a:tab pos="828675" algn="l"/>
                <a:tab pos="953770" algn="l"/>
              </a:tabLst>
            </a:pP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в</a:t>
            </a:r>
            <a:r>
              <a:rPr lang="ru-RU" sz="2800" spc="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научно</a:t>
            </a:r>
            <a:r>
              <a:rPr lang="ru-RU" sz="2800" spc="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значимом</a:t>
            </a:r>
            <a:r>
              <a:rPr lang="ru-RU" sz="2800" spc="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контексте</a:t>
            </a:r>
            <a:r>
              <a:rPr lang="ru-RU" sz="2800" spc="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намеренно</a:t>
            </a:r>
            <a:r>
              <a:rPr lang="ru-RU" sz="2800" spc="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или</a:t>
            </a:r>
            <a:r>
              <a:rPr lang="ru-RU" sz="2800" spc="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2800" spc="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результате крайней небрежности делается ложное заявление,</a:t>
            </a:r>
          </a:p>
          <a:p>
            <a:pPr lvl="0">
              <a:spcBef>
                <a:spcPts val="330"/>
              </a:spcBef>
              <a:spcAft>
                <a:spcPts val="0"/>
              </a:spcAft>
              <a:buSzPts val="950"/>
              <a:tabLst>
                <a:tab pos="954405" algn="l"/>
              </a:tabLst>
            </a:pPr>
            <a:r>
              <a:rPr lang="ru-RU" sz="28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нарушается</a:t>
            </a:r>
            <a:r>
              <a:rPr lang="ru-RU" sz="2800" spc="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авторство,</a:t>
            </a:r>
            <a:endParaRPr lang="ru-RU" sz="2800" spc="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spcBef>
                <a:spcPts val="330"/>
              </a:spcBef>
              <a:spcAft>
                <a:spcPts val="0"/>
              </a:spcAft>
              <a:buSzPts val="950"/>
              <a:tabLst>
                <a:tab pos="954405" algn="l"/>
              </a:tabLst>
            </a:pP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 наносится</a:t>
            </a:r>
            <a:r>
              <a:rPr lang="ru-RU" sz="2800" spc="-4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иной</a:t>
            </a:r>
            <a:r>
              <a:rPr lang="ru-RU" sz="2800" spc="-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ущерб</a:t>
            </a:r>
            <a:r>
              <a:rPr lang="ru-RU" sz="2800" spc="-4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научной</a:t>
            </a:r>
            <a:r>
              <a:rPr lang="ru-RU" sz="2800" spc="-4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работе</a:t>
            </a:r>
            <a:r>
              <a:rPr lang="ru-RU" sz="2800" spc="-4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других</a:t>
            </a:r>
            <a:r>
              <a:rPr lang="ru-RU" sz="2800" spc="-4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800" spc="-2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лиц.</a:t>
            </a:r>
            <a:endParaRPr lang="ru-RU" sz="2800" spc="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07412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D5B4749-EE9F-0EFB-2517-5FECF1C2DE4C}"/>
              </a:ext>
            </a:extLst>
          </p:cNvPr>
          <p:cNvSpPr txBox="1"/>
          <p:nvPr/>
        </p:nvSpPr>
        <p:spPr>
          <a:xfrm>
            <a:off x="953086" y="237364"/>
            <a:ext cx="60983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42620" indent="281305">
              <a:spcBef>
                <a:spcPts val="420"/>
              </a:spcBef>
              <a:spcAft>
                <a:spcPts val="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Ложные</a:t>
            </a:r>
            <a:r>
              <a:rPr lang="ru-RU" sz="2400" b="1" spc="-4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заявления.</a:t>
            </a:r>
            <a:endParaRPr lang="ru-RU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B81C165-DD75-676D-FD54-D8808464D008}"/>
              </a:ext>
            </a:extLst>
          </p:cNvPr>
          <p:cNvSpPr txBox="1"/>
          <p:nvPr/>
        </p:nvSpPr>
        <p:spPr>
          <a:xfrm>
            <a:off x="2078502" y="699029"/>
            <a:ext cx="60983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330"/>
              </a:spcBef>
              <a:spcAft>
                <a:spcPts val="0"/>
              </a:spcAft>
              <a:buSzPts val="950"/>
              <a:tabLst>
                <a:tab pos="480060" algn="l"/>
              </a:tabLst>
            </a:pPr>
            <a:r>
              <a:rPr lang="ru-RU" sz="24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Фабрикация</a:t>
            </a:r>
            <a:r>
              <a:rPr lang="ru-RU" sz="2400" spc="-6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данных.</a:t>
            </a:r>
            <a:endParaRPr lang="ru-RU" sz="2400" spc="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4F1A9F1-5079-A5C9-25D2-7C7DAB26A605}"/>
              </a:ext>
            </a:extLst>
          </p:cNvPr>
          <p:cNvSpPr txBox="1"/>
          <p:nvPr/>
        </p:nvSpPr>
        <p:spPr>
          <a:xfrm>
            <a:off x="2078502" y="1160694"/>
            <a:ext cx="99915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Некорректные</a:t>
            </a:r>
            <a:r>
              <a:rPr lang="ru-RU" sz="2400" spc="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заявления</a:t>
            </a:r>
            <a:r>
              <a:rPr lang="ru-RU" sz="2400" spc="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2400" spc="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письме-заявке</a:t>
            </a:r>
            <a:r>
              <a:rPr lang="ru-RU" sz="2400" spc="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или</a:t>
            </a:r>
            <a:r>
              <a:rPr lang="ru-RU" sz="2400" spc="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заявке</a:t>
            </a:r>
            <a:r>
              <a:rPr lang="ru-RU" sz="2400" spc="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</a:t>
            </a:r>
            <a:r>
              <a:rPr lang="ru-RU" sz="2400" spc="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получение гранта </a:t>
            </a:r>
            <a:endParaRPr lang="ru-RU" sz="2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084BF28-757C-D48A-BFF7-ECC73CFDDE9A}"/>
              </a:ext>
            </a:extLst>
          </p:cNvPr>
          <p:cNvSpPr txBox="1"/>
          <p:nvPr/>
        </p:nvSpPr>
        <p:spPr>
          <a:xfrm>
            <a:off x="1937823" y="1622359"/>
            <a:ext cx="60983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 авторского права.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566EBD6-E46A-40D0-8993-4E7620B303FE}"/>
              </a:ext>
            </a:extLst>
          </p:cNvPr>
          <p:cNvSpPr txBox="1"/>
          <p:nvPr/>
        </p:nvSpPr>
        <p:spPr>
          <a:xfrm>
            <a:off x="1417320" y="2084024"/>
            <a:ext cx="10652760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19405" indent="281305" algn="just">
              <a:spcBef>
                <a:spcPts val="5"/>
              </a:spcBef>
              <a:spcAft>
                <a:spcPts val="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а)</a:t>
            </a:r>
            <a:r>
              <a:rPr lang="ru-RU" sz="2400" spc="14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несанкционированное</a:t>
            </a:r>
            <a:r>
              <a:rPr lang="ru-RU" sz="2400" spc="-6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использование</a:t>
            </a:r>
            <a:r>
              <a:rPr lang="ru-RU" sz="2400" spc="-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авторских</a:t>
            </a:r>
            <a:r>
              <a:rPr lang="ru-RU" sz="2400" spc="-5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текстов</a:t>
            </a:r>
            <a:r>
              <a:rPr lang="ru-RU" sz="2400" spc="-5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(плагиат);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19405" indent="281305" algn="just">
              <a:spcBef>
                <a:spcPts val="5"/>
              </a:spcBef>
              <a:spcAft>
                <a:spcPts val="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б)</a:t>
            </a:r>
            <a:r>
              <a:rPr lang="ru-RU" sz="2400" spc="12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присвоение</a:t>
            </a:r>
            <a:r>
              <a:rPr lang="ru-RU" sz="2400" spc="-4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методов</a:t>
            </a:r>
            <a:r>
              <a:rPr lang="ru-RU" sz="2400" spc="-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исследования</a:t>
            </a:r>
            <a:r>
              <a:rPr lang="ru-RU" sz="2400" spc="-4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2400" spc="-4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идей</a:t>
            </a:r>
            <a:r>
              <a:rPr lang="ru-RU" sz="2400" spc="-3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(кража</a:t>
            </a:r>
            <a:r>
              <a:rPr lang="ru-RU" sz="2400" spc="-4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идей);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19405" marR="165735" indent="281305" algn="just">
              <a:spcBef>
                <a:spcPts val="5"/>
              </a:spcBef>
              <a:spcAft>
                <a:spcPts val="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в)</a:t>
            </a:r>
            <a:r>
              <a:rPr lang="ru-RU" sz="2400" spc="1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узурпация научного авторства или соавторства (необоснованное их </a:t>
            </a:r>
            <a:r>
              <a:rPr lang="ru-RU" sz="24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присвоение);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19405" indent="281305" algn="just">
              <a:spcBef>
                <a:spcPts val="5"/>
              </a:spcBef>
              <a:spcAft>
                <a:spcPts val="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г)</a:t>
            </a:r>
            <a:r>
              <a:rPr lang="ru-RU" sz="2400" spc="19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фальсификация</a:t>
            </a:r>
            <a:r>
              <a:rPr lang="ru-RU" sz="2400" spc="-4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содержания;</a:t>
            </a: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19405" marR="165100" indent="281305" algn="just">
              <a:spcBef>
                <a:spcPts val="5"/>
              </a:spcBef>
              <a:spcAft>
                <a:spcPts val="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д) несанкционированная публикация или предоставление третьим лицам доступа к еще не опубликованным работам, находкам, гипотезам, теориям или научным методам.</a:t>
            </a:r>
          </a:p>
          <a:p>
            <a:pPr marL="319405" marR="165100" indent="281305" algn="just">
              <a:spcBef>
                <a:spcPts val="5"/>
              </a:spcBef>
              <a:spcAft>
                <a:spcPts val="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Притязание на соавторство с другим лицом без его согласия либо без должных оснований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0085209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288D4A2-CF49-6562-F163-65B6931DFF67}"/>
              </a:ext>
            </a:extLst>
          </p:cNvPr>
          <p:cNvSpPr txBox="1"/>
          <p:nvPr/>
        </p:nvSpPr>
        <p:spPr>
          <a:xfrm>
            <a:off x="742069" y="659396"/>
            <a:ext cx="761413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42620" indent="281305">
              <a:spcBef>
                <a:spcPts val="420"/>
              </a:spcBef>
              <a:spcAft>
                <a:spcPts val="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Вред,</a:t>
            </a:r>
            <a:r>
              <a:rPr lang="ru-RU" sz="2400" b="1" spc="-4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наносимый</a:t>
            </a:r>
            <a:r>
              <a:rPr lang="ru-RU" sz="2400" b="1" spc="-4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чужой</a:t>
            </a:r>
            <a:r>
              <a:rPr lang="ru-RU" sz="2400" b="1" spc="-4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научной</a:t>
            </a:r>
            <a:r>
              <a:rPr lang="ru-RU" sz="2400" b="1" spc="-4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работе.</a:t>
            </a:r>
            <a:endParaRPr lang="ru-RU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AD77C54-872A-8BC7-CF6C-282BA3008B85}"/>
              </a:ext>
            </a:extLst>
          </p:cNvPr>
          <p:cNvSpPr txBox="1"/>
          <p:nvPr/>
        </p:nvSpPr>
        <p:spPr>
          <a:xfrm>
            <a:off x="900332" y="1232991"/>
            <a:ext cx="10888394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163830" lvl="0" indent="-342900" algn="just">
              <a:spcBef>
                <a:spcPts val="330"/>
              </a:spcBef>
              <a:spcAft>
                <a:spcPts val="0"/>
              </a:spcAft>
              <a:buSzPts val="950"/>
              <a:buFont typeface="Times New Roman" panose="02020603050405020304" pitchFamily="18" charset="0"/>
              <a:buAutoNum type="arabicPeriod"/>
              <a:tabLst>
                <a:tab pos="480060" algn="l"/>
                <a:tab pos="481330" algn="l"/>
              </a:tabLst>
            </a:pPr>
            <a:r>
              <a:rPr lang="ru-RU" sz="20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Саботаж исследовательской работы (в том числе нанесение ущерба, разрушение или подделка экспериментальных установок, оборудования,</a:t>
            </a:r>
            <a:r>
              <a:rPr lang="ru-RU" sz="2000" spc="-6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документации,</a:t>
            </a:r>
            <a:r>
              <a:rPr lang="ru-RU" sz="2000" spc="-6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аппаратуры,</a:t>
            </a:r>
            <a:r>
              <a:rPr lang="ru-RU" sz="2000" spc="-6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программного</a:t>
            </a:r>
            <a:r>
              <a:rPr lang="ru-RU" sz="2000" spc="-5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000" spc="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обеспечения, химикатов или других предметов, необходимых для проведения </a:t>
            </a:r>
            <a:r>
              <a:rPr lang="ru-RU" sz="2000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эксперимента).</a:t>
            </a:r>
            <a:endParaRPr lang="ru-RU" sz="2000" spc="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EB7560-C6C4-535C-5E69-45B26BFEC47A}"/>
              </a:ext>
            </a:extLst>
          </p:cNvPr>
          <p:cNvSpPr txBox="1"/>
          <p:nvPr/>
        </p:nvSpPr>
        <p:spPr>
          <a:xfrm>
            <a:off x="531054" y="2668360"/>
            <a:ext cx="100619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42620" indent="281305">
              <a:spcBef>
                <a:spcPts val="420"/>
              </a:spcBef>
              <a:spcAft>
                <a:spcPts val="0"/>
              </a:spcAft>
            </a:pP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Совместная</a:t>
            </a:r>
            <a:r>
              <a:rPr lang="ru-RU" sz="2400" b="1" spc="-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ответственность</a:t>
            </a:r>
            <a:r>
              <a:rPr lang="ru-RU" sz="2400" b="1" spc="-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</a:t>
            </a:r>
            <a:r>
              <a:rPr lang="ru-RU" sz="2400" b="1" spc="-4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нарушение</a:t>
            </a:r>
            <a:r>
              <a:rPr lang="ru-RU" sz="2400" b="1" spc="-45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научной</a:t>
            </a:r>
            <a:r>
              <a:rPr lang="ru-RU" sz="2400" b="1" spc="-5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2400" b="1" spc="-1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этики.</a:t>
            </a:r>
            <a:endParaRPr lang="ru-RU" sz="24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FD6FD5E-4360-147F-D9E5-86E56653DAEA}"/>
              </a:ext>
            </a:extLst>
          </p:cNvPr>
          <p:cNvSpPr txBox="1"/>
          <p:nvPr/>
        </p:nvSpPr>
        <p:spPr>
          <a:xfrm>
            <a:off x="1247921" y="3130025"/>
            <a:ext cx="9696157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а) активного участия в нарушении научной этики, совершаемом другими лицами;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б) осведомленности о фальсификации, совершаемой другими; в) соавторства в фальсифицированных публикациях;</a:t>
            </a:r>
          </a:p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г) явного пренебрежения обязанностями контроля.</a:t>
            </a:r>
          </a:p>
        </p:txBody>
      </p:sp>
    </p:spTree>
    <p:extLst>
      <p:ext uri="{BB962C8B-B14F-4D97-AF65-F5344CB8AC3E}">
        <p14:creationId xmlns:p14="http://schemas.microsoft.com/office/powerpoint/2010/main" val="1057427470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27</TotalTime>
  <Words>1084</Words>
  <Application>Microsoft Office PowerPoint</Application>
  <PresentationFormat>Широкоэкранный</PresentationFormat>
  <Paragraphs>80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Calibri</vt:lpstr>
      <vt:lpstr>Century Gothic</vt:lpstr>
      <vt:lpstr>Times New Roman</vt:lpstr>
      <vt:lpstr>Wingdings 3</vt:lpstr>
      <vt:lpstr>Легкий дым</vt:lpstr>
      <vt:lpstr>Тема 6 Основы научные этики</vt:lpstr>
      <vt:lpstr>План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Boss</dc:creator>
  <cp:lastModifiedBy>Boss</cp:lastModifiedBy>
  <cp:revision>2</cp:revision>
  <dcterms:created xsi:type="dcterms:W3CDTF">2024-05-29T18:48:38Z</dcterms:created>
  <dcterms:modified xsi:type="dcterms:W3CDTF">2024-05-29T19:16:19Z</dcterms:modified>
</cp:coreProperties>
</file>