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B53D55-29B5-1C87-D93E-DD76E27EA1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89213" y="3277772"/>
            <a:ext cx="8915399" cy="149960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5. Методические вопросы по составлению и оформлению отчётов по научно-исследовательской работе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F80EF2B-6D2A-05B3-4170-CAB8ADAA4A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Дарибеков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С.С.</a:t>
            </a:r>
          </a:p>
        </p:txBody>
      </p:sp>
    </p:spTree>
    <p:extLst>
      <p:ext uri="{BB962C8B-B14F-4D97-AF65-F5344CB8AC3E}">
        <p14:creationId xmlns:p14="http://schemas.microsoft.com/office/powerpoint/2010/main" val="3141389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F3B4175-1888-0698-BC38-3FB3A79B5249}"/>
              </a:ext>
            </a:extLst>
          </p:cNvPr>
          <p:cNvSpPr txBox="1"/>
          <p:nvPr/>
        </p:nvSpPr>
        <p:spPr>
          <a:xfrm>
            <a:off x="1631853" y="988482"/>
            <a:ext cx="9101796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самоконтроля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1.Назовите общие требования к оформлению научно-исследовательских отчётов.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 Определите требования к составлению рефератов, аннотаций.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Что относится к формам апробации результатов научных исследований.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4.Охарактеризуйте методические вопросы по подготовке квалификационных работ.</a:t>
            </a:r>
          </a:p>
        </p:txBody>
      </p:sp>
    </p:spTree>
    <p:extLst>
      <p:ext uri="{BB962C8B-B14F-4D97-AF65-F5344CB8AC3E}">
        <p14:creationId xmlns:p14="http://schemas.microsoft.com/office/powerpoint/2010/main" val="3792835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EE30B82-F117-5695-789A-6C05766D44C5}"/>
              </a:ext>
            </a:extLst>
          </p:cNvPr>
          <p:cNvSpPr txBox="1"/>
          <p:nvPr/>
        </p:nvSpPr>
        <p:spPr>
          <a:xfrm>
            <a:off x="1083213" y="-196947"/>
            <a:ext cx="10986868" cy="7048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Основы научных исследований : учеб. пособие / Ю.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Мастобаев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Алматы : Эпиграф, 2016. - 83 с. 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 с. 83.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в лингвистике : учеб. пособие / И.В. Арнольд. - 4-е изд., стер. - М. : ФЛИНТА, 2022. - 175 с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методическое пособие / Е. С. Аскаров, Е. К.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Балафанов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Б. А.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Койшыбаев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- Алматы : ИНТ, 2005. - 197 с.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исследований: учебное пособие / М-во образования и науки Рос. Федерации,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гос. архит.-строит. ун-т ; сост. О. А. Ганжа, Т. В. Соловьева. — Волгоград :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ВолгГАСУ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2013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Практические задания по дисциплине Основы научных исследований: Учебное пособие / Н.Г. Лукьянец – Костанай: Костанайский филиал «ЧелГУ», 2019. – 120 с.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Дополнительная литература</a:t>
            </a:r>
          </a:p>
          <a:p>
            <a:pPr algn="just"/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Асхаков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С. И. Основы научных исследований : учебное пособие / С. И.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Асхаков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— Карачаевск : КЧГУ, 2020. — 348 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научно-исследовательской деятельности : учеб. пособие (курс лекций) / А. Г. Бурда;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Кубан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гос.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аграр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ун-т. – Краснодар, 2015. – 145 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Семиглазов, В. А. Основы научных исследований: Учебное пособие/ В. А. Семиглазов. — Томск: ТУСУР, 2022. — 73 с.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Бакулев В.А. Основы научного исследования : учеб. пособие / В.А. Бакулев, Н.П. Бельская, В.С. Берсенева. - Екатеринбург : Издательство Уральского университета, 2014. - 63 с.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научных исследований : учебное пособие / Б.И. Герасимов, В.В. Дробышева, Н.В. Злобина [и др.]. — 2-е изд., доп. — Москва : ФОРУМ : ИНФРА-М, 2023. — 271 с.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Вайнштейн М.З. Основы научных исследований : учебное пособие / Вайнштейн М.З., Вайнштейн В.М., Кононова О.В.. — Йошкар-Ола : Марийский государственный технический университет, Поволжский государственный технологический университет, ЭБС АСВ, 2011. — 216 c.</a:t>
            </a:r>
          </a:p>
        </p:txBody>
      </p:sp>
    </p:spTree>
    <p:extLst>
      <p:ext uri="{BB962C8B-B14F-4D97-AF65-F5344CB8AC3E}">
        <p14:creationId xmlns:p14="http://schemas.microsoft.com/office/powerpoint/2010/main" val="582165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BE9131-D822-8E73-36AD-8F667F57D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852998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640E4A0-3A9E-1C31-4E9A-63A2ED6812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9311" y="1477108"/>
            <a:ext cx="9985301" cy="3643532"/>
          </a:xfrm>
        </p:spPr>
        <p:txBody>
          <a:bodyPr/>
          <a:lstStyle/>
          <a:p>
            <a:pPr algn="just">
              <a:spcBef>
                <a:spcPts val="0"/>
              </a:spcBef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требования к оформлению научно-исследовательских отчётов.</a:t>
            </a:r>
          </a:p>
          <a:p>
            <a:pPr algn="just"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Требования к составлению рефератов, аннотаций.</a:t>
            </a:r>
          </a:p>
          <a:p>
            <a:pPr algn="just"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Формы апробации результатов научных исследований.</a:t>
            </a:r>
          </a:p>
          <a:p>
            <a:pPr algn="just">
              <a:spcBef>
                <a:spcPts val="0"/>
              </a:spcBef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Методические вопросы по подготовке квалификационных работ.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0835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A0C76D2-5E8E-567A-8552-09565FA91AF0}"/>
              </a:ext>
            </a:extLst>
          </p:cNvPr>
          <p:cNvSpPr txBox="1"/>
          <p:nvPr/>
        </p:nvSpPr>
        <p:spPr>
          <a:xfrm>
            <a:off x="1684604" y="628080"/>
            <a:ext cx="1003378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Отчёт о НИР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научно-техническим документом, который содержит исчерпывающие систематизированные сведения о выполненной работе, и составляется исполнителями работы, рассматривается и утверждается в установленном порядке.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8C215E-48E2-A000-98EC-2F007F74E473}"/>
              </a:ext>
            </a:extLst>
          </p:cNvPr>
          <p:cNvSpPr txBox="1"/>
          <p:nvPr/>
        </p:nvSpPr>
        <p:spPr>
          <a:xfrm>
            <a:off x="1684603" y="2486465"/>
            <a:ext cx="10174461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Общими требованиями к отчёту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являются: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чёткость и логическая последовательность изложения материала;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краткость и точность формулировок, исключающих возможность неоднозначного толкования;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конкретность изложения результатов работы;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обоснованность рекомендаций и предложений.</a:t>
            </a:r>
          </a:p>
        </p:txBody>
      </p:sp>
    </p:spTree>
    <p:extLst>
      <p:ext uri="{BB962C8B-B14F-4D97-AF65-F5344CB8AC3E}">
        <p14:creationId xmlns:p14="http://schemas.microsoft.com/office/powerpoint/2010/main" val="249191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4DF240C-A4E4-205B-F09B-685692EC85B8}"/>
              </a:ext>
            </a:extLst>
          </p:cNvPr>
          <p:cNvSpPr txBox="1"/>
          <p:nvPr/>
        </p:nvSpPr>
        <p:spPr>
          <a:xfrm>
            <a:off x="1403251" y="211408"/>
            <a:ext cx="1041360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Примерная структура содержания отчета по научно-исследовательской работе 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01423C4-33D9-16C3-1F0C-318B300157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920558"/>
              </p:ext>
            </p:extLst>
          </p:nvPr>
        </p:nvGraphicFramePr>
        <p:xfrm>
          <a:off x="1688124" y="1132072"/>
          <a:ext cx="9931790" cy="410090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80962">
                  <a:extLst>
                    <a:ext uri="{9D8B030D-6E8A-4147-A177-3AD203B41FA5}">
                      <a16:colId xmlns:a16="http://schemas.microsoft.com/office/drawing/2014/main" val="3889717531"/>
                    </a:ext>
                  </a:extLst>
                </a:gridCol>
                <a:gridCol w="9150828">
                  <a:extLst>
                    <a:ext uri="{9D8B030D-6E8A-4147-A177-3AD203B41FA5}">
                      <a16:colId xmlns:a16="http://schemas.microsoft.com/office/drawing/2014/main" val="2510160852"/>
                    </a:ext>
                  </a:extLst>
                </a:gridCol>
              </a:tblGrid>
              <a:tr h="318859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разделов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864093"/>
                  </a:ext>
                </a:extLst>
              </a:tr>
              <a:tr h="335907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  <a:tab pos="185420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титульный лист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999520"/>
                  </a:ext>
                </a:extLst>
              </a:tr>
              <a:tr h="696066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  <a:tab pos="185420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реферат с кратким изложением задач исследования и полученных результатов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922175"/>
                  </a:ext>
                </a:extLst>
              </a:tr>
              <a:tr h="335907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  <a:tab pos="185420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(оглавление)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177521"/>
                  </a:ext>
                </a:extLst>
              </a:tr>
              <a:tr h="335907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  <a:tab pos="185420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введение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919373"/>
                  </a:ext>
                </a:extLst>
              </a:tr>
              <a:tr h="335907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основная часть 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588236"/>
                  </a:ext>
                </a:extLst>
              </a:tr>
              <a:tr h="335907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заключение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470817"/>
                  </a:ext>
                </a:extLst>
              </a:tr>
              <a:tr h="335907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список использованных источников  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764689"/>
                  </a:ext>
                </a:extLst>
              </a:tr>
              <a:tr h="789569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"/>
                        <a:tabLst>
                          <a:tab pos="264160" algn="l"/>
                          <a:tab pos="635635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приложения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678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37909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20DC745-840C-6B1C-3441-52D73E92410B}"/>
              </a:ext>
            </a:extLst>
          </p:cNvPr>
          <p:cNvSpPr txBox="1"/>
          <p:nvPr/>
        </p:nvSpPr>
        <p:spPr>
          <a:xfrm>
            <a:off x="1600200" y="302506"/>
            <a:ext cx="9836834" cy="172265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indent="288290" algn="just">
              <a:lnSpc>
                <a:spcPct val="107000"/>
              </a:lnSpc>
              <a:spcAft>
                <a:spcPts val="800"/>
              </a:spcAft>
              <a:tabLst>
                <a:tab pos="342900" algn="l"/>
              </a:tabLst>
            </a:pPr>
            <a:r>
              <a:rPr lang="ru-RU" sz="200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Реферат – краткое изложение в письменном виде или в форме публичного доклада содержания первичного документа  или его части, в качестве которых  выступают отчёты о научных исследованиях, научные труды, литература по теме (книги, статьи), выпускные квалификационные работы с основными фактическими сведениями и выводами. </a:t>
            </a:r>
            <a:endParaRPr lang="ru-RU" sz="2000" dirty="0">
              <a:effectLst/>
              <a:highlight>
                <a:srgbClr val="FFFFFF"/>
              </a:highligh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D8C517-88F4-7C0D-176C-74B8BF31F956}"/>
              </a:ext>
            </a:extLst>
          </p:cNvPr>
          <p:cNvSpPr txBox="1"/>
          <p:nvPr/>
        </p:nvSpPr>
        <p:spPr>
          <a:xfrm>
            <a:off x="1769011" y="2413337"/>
            <a:ext cx="954141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Реферат и аннотация являются вторичными научными текстами. По сравнению с рефератом аннотация представляет собой более высокий уровень обобщения текстовой информации. Она дает самое общее представление о нем, его сжатую характеристику обычно в виде перечня основных проблем. </a:t>
            </a:r>
          </a:p>
        </p:txBody>
      </p:sp>
    </p:spTree>
    <p:extLst>
      <p:ext uri="{BB962C8B-B14F-4D97-AF65-F5344CB8AC3E}">
        <p14:creationId xmlns:p14="http://schemas.microsoft.com/office/powerpoint/2010/main" val="589045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F26702C-06D6-A1C5-7676-B2AA3EF1FE85}"/>
              </a:ext>
            </a:extLst>
          </p:cNvPr>
          <p:cNvSpPr txBox="1"/>
          <p:nvPr/>
        </p:nvSpPr>
        <p:spPr>
          <a:xfrm>
            <a:off x="1561514" y="572984"/>
            <a:ext cx="1046636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Апробации результатов исследований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очень важное значение для исследователей, т.к.: </a:t>
            </a:r>
          </a:p>
          <a:p>
            <a:pPr algn="just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дают возможность ознакомить других с результатами проведенных исследований;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могут вызвать интерес к исследуемой проблеме или к применяемой методике исследования;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способствуют проверке сделанных выводов через различные их оценки в процессе апробации, обсуждения результатов данных исследований; 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позволяют преодолеть возможные сомнения и разногласия и др.</a:t>
            </a:r>
          </a:p>
        </p:txBody>
      </p:sp>
    </p:spTree>
    <p:extLst>
      <p:ext uri="{BB962C8B-B14F-4D97-AF65-F5344CB8AC3E}">
        <p14:creationId xmlns:p14="http://schemas.microsoft.com/office/powerpoint/2010/main" val="3301705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1780361-CEE1-54F4-B89C-03A29417B2CA}"/>
              </a:ext>
            </a:extLst>
          </p:cNvPr>
          <p:cNvSpPr txBox="1"/>
          <p:nvPr/>
        </p:nvSpPr>
        <p:spPr>
          <a:xfrm>
            <a:off x="2078501" y="707128"/>
            <a:ext cx="992124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 публичной апробации результатов научных исследований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быть различными: 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выступление с докладом;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участие в научной дискуссии;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обсуждение рецензий;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публикации статей;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публикации монографий;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подготовка и защита научных отчетов;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-подготовка и защита дипломных работ;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подготовка и защита диссертаций и др.</a:t>
            </a:r>
          </a:p>
        </p:txBody>
      </p:sp>
    </p:spTree>
    <p:extLst>
      <p:ext uri="{BB962C8B-B14F-4D97-AF65-F5344CB8AC3E}">
        <p14:creationId xmlns:p14="http://schemas.microsoft.com/office/powerpoint/2010/main" val="4005783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A8E95C9-BDB3-F153-F046-958A9E0E5549}"/>
              </a:ext>
            </a:extLst>
          </p:cNvPr>
          <p:cNvSpPr txBox="1"/>
          <p:nvPr/>
        </p:nvSpPr>
        <p:spPr>
          <a:xfrm>
            <a:off x="1786597" y="1031860"/>
            <a:ext cx="10241280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требования к тексту статьи: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статья должна быть написана хорошим, ясным языком, чтобы читателю не было сложно правильно понять то, что автор хотел сказать в ходе своего изложения;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выводы следует излагать от третьего лица «мы», «нами» и т.п., следует избегать многословия, окольных способов выражения;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большинство научных журналов размещают специальные инструкции для авторов, чтобы они в своих статьях выдерживали общий стиль журнала. С такой инструкцией необходимо ознакомиться до того, как статья будет перепечатана в окончательном виде. В ином случае автору придётся в дальнейшем затратить много времени для приведения статьи в соответствующий требованиям вид.</a:t>
            </a:r>
          </a:p>
        </p:txBody>
      </p:sp>
    </p:spTree>
    <p:extLst>
      <p:ext uri="{BB962C8B-B14F-4D97-AF65-F5344CB8AC3E}">
        <p14:creationId xmlns:p14="http://schemas.microsoft.com/office/powerpoint/2010/main" val="497315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9B9ECA1-D022-AF42-0F58-69980DDB4AE3}"/>
              </a:ext>
            </a:extLst>
          </p:cNvPr>
          <p:cNvSpPr txBox="1"/>
          <p:nvPr/>
        </p:nvSpPr>
        <p:spPr>
          <a:xfrm>
            <a:off x="1754944" y="226650"/>
            <a:ext cx="985090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Дипломная работа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выпускная квалификационная работа, представляющая собой теоретическое или экспериментальное исследование одной из актуальных тем, в которой выпускник вуза демонстрирует уровень овладения необходимыми  теоретическими знаниями и практическими умениями и навыками, позволяющими ему самостоятельно решать профессиональные задачи.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18C37A0-1F1D-0CDA-A7D2-945F5D3407C3}"/>
              </a:ext>
            </a:extLst>
          </p:cNvPr>
          <p:cNvSpPr txBox="1"/>
          <p:nvPr/>
        </p:nvSpPr>
        <p:spPr>
          <a:xfrm>
            <a:off x="1754944" y="2614867"/>
            <a:ext cx="985090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Выпускной квалификационной работой магистра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магистерская диссертация, которая представляет собой самостоятельное научное исследование, выполненное по актуальной для данного направления науки теме. Основные научные результаты, полученные автором магистерской диссертации, подлежат обязательной апробации путём публикации в научных печатных изданиях, изложенных в докладах, научных печатных изданиях, докладах на научных конференциях, симпозиумах, семинарах.</a:t>
            </a:r>
          </a:p>
        </p:txBody>
      </p:sp>
    </p:spTree>
    <p:extLst>
      <p:ext uri="{BB962C8B-B14F-4D97-AF65-F5344CB8AC3E}">
        <p14:creationId xmlns:p14="http://schemas.microsoft.com/office/powerpoint/2010/main" val="1895918874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16</TotalTime>
  <Words>1049</Words>
  <Application>Microsoft Office PowerPoint</Application>
  <PresentationFormat>Широкоэкранный</PresentationFormat>
  <Paragraphs>75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Тема 5. Методические вопросы по составлению и оформлению отчётов по научно-исследовательской работе</vt:lpstr>
      <vt:lpstr>План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Boss</cp:lastModifiedBy>
  <cp:revision>2</cp:revision>
  <dcterms:created xsi:type="dcterms:W3CDTF">2024-05-28T08:10:19Z</dcterms:created>
  <dcterms:modified xsi:type="dcterms:W3CDTF">2024-05-28T08:28:59Z</dcterms:modified>
</cp:coreProperties>
</file>